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6"/>
  </p:notesMasterIdLst>
  <p:sldIdLst>
    <p:sldId id="317" r:id="rId2"/>
    <p:sldId id="257" r:id="rId3"/>
    <p:sldId id="258" r:id="rId4"/>
    <p:sldId id="313" r:id="rId5"/>
    <p:sldId id="265" r:id="rId6"/>
    <p:sldId id="336" r:id="rId7"/>
    <p:sldId id="260" r:id="rId8"/>
    <p:sldId id="271" r:id="rId9"/>
    <p:sldId id="306" r:id="rId10"/>
    <p:sldId id="307" r:id="rId11"/>
    <p:sldId id="308" r:id="rId12"/>
    <p:sldId id="309" r:id="rId13"/>
    <p:sldId id="310" r:id="rId14"/>
    <p:sldId id="305" r:id="rId15"/>
    <p:sldId id="311" r:id="rId16"/>
    <p:sldId id="268" r:id="rId17"/>
    <p:sldId id="314" r:id="rId18"/>
    <p:sldId id="269" r:id="rId19"/>
    <p:sldId id="272" r:id="rId20"/>
    <p:sldId id="322" r:id="rId21"/>
    <p:sldId id="323" r:id="rId22"/>
    <p:sldId id="320" r:id="rId23"/>
    <p:sldId id="274" r:id="rId24"/>
    <p:sldId id="259" r:id="rId25"/>
    <p:sldId id="312" r:id="rId26"/>
    <p:sldId id="293" r:id="rId27"/>
    <p:sldId id="324" r:id="rId28"/>
    <p:sldId id="339" r:id="rId29"/>
    <p:sldId id="340" r:id="rId30"/>
    <p:sldId id="294" r:id="rId31"/>
    <p:sldId id="295" r:id="rId32"/>
    <p:sldId id="319" r:id="rId33"/>
    <p:sldId id="325" r:id="rId34"/>
    <p:sldId id="341" r:id="rId35"/>
    <p:sldId id="296" r:id="rId36"/>
    <p:sldId id="297" r:id="rId37"/>
    <p:sldId id="276" r:id="rId38"/>
    <p:sldId id="279" r:id="rId39"/>
    <p:sldId id="298" r:id="rId40"/>
    <p:sldId id="280" r:id="rId41"/>
    <p:sldId id="278" r:id="rId42"/>
    <p:sldId id="283" r:id="rId43"/>
    <p:sldId id="282" r:id="rId44"/>
    <p:sldId id="330" r:id="rId45"/>
    <p:sldId id="281" r:id="rId46"/>
    <p:sldId id="273" r:id="rId47"/>
    <p:sldId id="299" r:id="rId48"/>
    <p:sldId id="300" r:id="rId49"/>
    <p:sldId id="331" r:id="rId50"/>
    <p:sldId id="334" r:id="rId51"/>
    <p:sldId id="332" r:id="rId52"/>
    <p:sldId id="333" r:id="rId53"/>
    <p:sldId id="335" r:id="rId54"/>
    <p:sldId id="284" r:id="rId55"/>
    <p:sldId id="285" r:id="rId56"/>
    <p:sldId id="302" r:id="rId57"/>
    <p:sldId id="287" r:id="rId58"/>
    <p:sldId id="301" r:id="rId59"/>
    <p:sldId id="286" r:id="rId60"/>
    <p:sldId id="292" r:id="rId61"/>
    <p:sldId id="291" r:id="rId62"/>
    <p:sldId id="290" r:id="rId63"/>
    <p:sldId id="329" r:id="rId64"/>
    <p:sldId id="304" r:id="rId65"/>
    <p:sldId id="303" r:id="rId66"/>
    <p:sldId id="289" r:id="rId67"/>
    <p:sldId id="316" r:id="rId68"/>
    <p:sldId id="326" r:id="rId69"/>
    <p:sldId id="327" r:id="rId70"/>
    <p:sldId id="328" r:id="rId71"/>
    <p:sldId id="337" r:id="rId72"/>
    <p:sldId id="338" r:id="rId73"/>
    <p:sldId id="266" r:id="rId74"/>
    <p:sldId id="315" r:id="rId75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1800" autoAdjust="0"/>
  </p:normalViewPr>
  <p:slideViewPr>
    <p:cSldViewPr>
      <p:cViewPr varScale="1">
        <p:scale>
          <a:sx n="65" d="100"/>
          <a:sy n="65" d="100"/>
        </p:scale>
        <p:origin x="14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0AFC5-1BB9-4365-9E69-4AE9E65550E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B3F8-2A75-4D46-982D-CEE4BF34B1B6}" type="slidenum">
              <a:rPr lang="es-VE" smtClean="0"/>
              <a:pPr/>
              <a:t>‹Nº›</a:t>
            </a:fld>
            <a:endParaRPr lang="es-V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B3F8-2A75-4D46-982D-CEE4BF34B1B6}" type="slidenum">
              <a:rPr lang="es-VE" smtClean="0"/>
              <a:pPr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3946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B3F8-2A75-4D46-982D-CEE4BF34B1B6}" type="slidenum">
              <a:rPr lang="es-VE" smtClean="0"/>
              <a:pPr/>
              <a:t>67</a:t>
            </a:fld>
            <a:endParaRPr lang="es-V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12104-20DA-05B8-407B-1BD346167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163B45-B681-3F6F-67F7-7BDCB3887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B42077-E71F-EECC-0F1A-D0B94E83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52EDE8-63CC-E276-1A31-1EF945EB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1E6C6B-8506-2554-E400-BF3F29F2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318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8FB3C-1DD1-97D7-F3D3-82DE315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0300DA-8D9F-BFD7-D93F-0B9C95D11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4A6390-A069-7AC2-E8EE-DA084DCE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A5FFDF-4808-8459-79A4-5D3383DC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470D75-5DB2-94DF-5B67-A7FDE4CF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8414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FFD3D8-520A-09D3-81F8-06C36F901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2C14C5-ED69-1B4B-906B-4CF7FE71D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75F89A-6CBB-9242-F216-95FF3B09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A7D410-8108-358C-82E2-4F28D0C7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7523B-0D23-D852-558C-DB6A06C8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275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9858E-3DA8-19FE-CA15-B9ABFB54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57B9BA-D8A4-8D4B-49D4-FA8B5F39A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903F39-DB43-EB3F-AB52-A7A796AA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BBC387-1A06-3DCB-62CB-31A09F2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54708C-4E85-0DDE-7C3C-E8DC931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6096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4C126-BA27-B2A1-18B1-D78553FB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99081D-B15B-27AD-1147-849085533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18E64A-8611-7576-EEFA-F819695B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5C6D8A-B4A5-77CC-2149-544E5B32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2F107D-5A4D-C8BD-720C-BFB592DD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1419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5FAEE-1974-28EA-4322-85F0368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9B877-4A22-0FB9-4723-59D02703E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4D0D32-D2DF-C36B-AD1F-4F00C6B8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75B6E7-754C-1AA5-C707-CA95D609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78FC5C-E289-A198-E113-3DFC4544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D49A57-04E2-0843-4FA5-BC63FA2F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7260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8B54-7487-498B-08B1-A9F7C3A6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E8DA89-DB87-791B-7DFB-776B4C6F8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C502A7-121B-A79A-E05D-2C50AA055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945597-AB7E-6443-868F-CA48AA41A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1807428-E4F0-3838-EC16-10340B157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C20B8C-3295-29A4-C641-7768B421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608B71-041F-BDDD-3669-31CBA928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CA437EB-2646-A6A1-229C-F6CB3B8B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5721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292BD-DDA3-C00B-0B04-8FDE81A8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61AE77-6983-804E-B490-A0B928B4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12ABC8-BD8F-77CE-6683-230BC6A9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387717-222D-B263-D9BD-E0177848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0044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F20DD5-F9E3-1BDD-93E9-E49026FE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F01B87-0BB6-8285-2544-1483DD17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6F0086-E115-D13F-8FE2-565424F0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22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82521-CCC8-3AFC-B81E-3172ED25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AEBA1F-915B-9FDA-781D-29B598EA1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0A3E79-AD0E-A76D-7E97-737FD6B35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2A7931-D2CE-F02B-0188-AB2F1CB5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42FFB7-7346-C1C1-2384-19BD1A6A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305443-163F-A41E-AF59-62389C86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8386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CCE6A-538C-D7E5-56B2-FA93F80A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66D8AD-6D05-AEEC-32EA-93ACAF0B1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CFC213-CC5C-580F-8640-76F7CC98B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96481-030D-7069-A7D0-4F436ACE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94E785-A55C-0853-485B-0527B89F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8BAC42-5306-29B8-59B8-BF498A50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2416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43000">
              <a:schemeClr val="accent2">
                <a:lumMod val="0"/>
                <a:lumOff val="100000"/>
              </a:schemeClr>
            </a:gs>
            <a:gs pos="100000">
              <a:srgbClr val="72CF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018514E-DEE6-5DF2-43CC-4FA13C3D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612245-5EC6-48D0-A51F-310FC041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79396-08C5-D630-7F18-F78091B9C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63EF0-67A6-4A1E-8BB4-73D322D6E11D}" type="datetimeFigureOut">
              <a:rPr lang="es-VE" smtClean="0"/>
              <a:pPr/>
              <a:t>12/09/2023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9D00CB-3B3F-CAF3-3B67-EBFA0F1E9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2453EB-4ED4-428F-95EE-D23503EC7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7876-AFE7-4965-B7AA-CF03916C5538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200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ve/imgres?imgurl=http://www.riesgoymorosidad.com/wp-content/uploads/2008/12/flotadorsegurodecredito.gif&amp;imgrefurl=http://www.riesgoymorosidad.com/el-estado-avalara-a-las-aseguradoras-de-credito/&amp;usg=__4WIwzsm2HeNgq51VZAFNTlLpD04=&amp;h=225&amp;w=300&amp;sz=46&amp;hl=es&amp;start=43&amp;zoom=1&amp;itbs=1&amp;tbnid=i6k78lNrNkHUcM:&amp;tbnh=87&amp;tbnw=116&amp;prev=/images?q=aseguradoras&amp;start=40&amp;hl=es&amp;sa=N&amp;gbv=2&amp;ndsp=20&amp;tbs=isch:1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12" Type="http://schemas.openxmlformats.org/officeDocument/2006/relationships/image" Target="../media/image19.png"/><Relationship Id="rId2" Type="http://schemas.openxmlformats.org/officeDocument/2006/relationships/hyperlink" Target="http://www.google.co.ve/imgres?imgurl=http://americanavp.com/condominios/condo01.JPG&amp;imgrefurl=http://americanavp.com/condominios/condominios.html&amp;usg=__q4Ie2sB5CGTww0X6hpIVbSV6hus=&amp;h=350&amp;w=466&amp;sz=24&amp;hl=es&amp;start=6&amp;zoom=1&amp;itbs=1&amp;tbnid=b8weco-nNOzL9M:&amp;tbnh=96&amp;tbnw=128&amp;prev=/images?q=PRODUCTOS+DE+SEGUROS&amp;hl=es&amp;sa=G&amp;gbv=2&amp;tbs=isch: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.ve/imgres?imgurl=http://greenpanda.files.wordpress.com/2007/07/health1.gif&amp;imgrefurl=http://segurosmedicosdesalud.com/comparativa-de-seguros-medicos-y-seguros-de-salud.html&amp;usg=__9VMSO-GlbsYGnKum3RDWDX2b3ck=&amp;h=318&amp;w=300&amp;sz=23&amp;hl=es&amp;start=12&amp;zoom=1&amp;itbs=1&amp;tbnid=d0eMCZAgFu58gM:&amp;tbnh=118&amp;tbnw=111&amp;prev=/images?q=PRODUCTOS+DE+SEGUROS&amp;hl=es&amp;sa=G&amp;gbv=2&amp;tbs=isch:1" TargetMode="External"/><Relationship Id="rId11" Type="http://schemas.openxmlformats.org/officeDocument/2006/relationships/image" Target="../media/image24.jpeg"/><Relationship Id="rId5" Type="http://schemas.openxmlformats.org/officeDocument/2006/relationships/image" Target="../media/image21.jpeg"/><Relationship Id="rId10" Type="http://schemas.openxmlformats.org/officeDocument/2006/relationships/hyperlink" Target="http://www.google.co.ve/imgres?imgurl=http://www.inavascues.com/imagenes/aseguradoras.jpg&amp;imgrefurl=http://www.inavascues.com/aseguradoras.htm&amp;usg=__lraUXRNsTy3FulI4sJ2-1w2ozcg=&amp;h=258&amp;w=400&amp;sz=25&amp;hl=es&amp;start=118&amp;zoom=1&amp;itbs=1&amp;tbnid=Z3Zk0vnGMaDKwM:&amp;tbnh=80&amp;tbnw=124&amp;prev=/images?q=aseguradoras&amp;start=100&amp;hl=es&amp;sa=N&amp;gbv=2&amp;ndsp=20&amp;tbs=isch:1" TargetMode="External"/><Relationship Id="rId4" Type="http://schemas.openxmlformats.org/officeDocument/2006/relationships/hyperlink" Target="http://www.google.co.ve/imgres?imgurl=http://www.bustoseguros.es/udecontrol_datos/secciones/16.jpg&amp;imgrefurl=http://www.bustoseguros.es/index.php/id/16&amp;usg=__-M8sv6RIVD02Dm9qQB8H-M5UkRg=&amp;h=293&amp;w=675&amp;sz=58&amp;hl=es&amp;start=9&amp;zoom=1&amp;itbs=1&amp;tbnid=JI6dZTIxjWkHsM:&amp;tbnh=60&amp;tbnw=138&amp;prev=/images?q=PRODUCTOS+DE+SEGUROS&amp;hl=es&amp;sa=G&amp;gbv=2&amp;tbs=isch:1" TargetMode="External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.ve/imgres?imgurl=http://alicante.campusanuncios.com/picanuncio/empleo/empleo765010076.jpg&amp;imgrefurl=http://alicante.campusanuncios.com/detempleo765010076X-EMBARCACIONES-MODERNAS-Alicante.html&amp;h=300&amp;w=400&amp;sz=17&amp;hl=es&amp;start=6&amp;um=1&amp;tbnid=7" TargetMode="External"/><Relationship Id="rId13" Type="http://schemas.openxmlformats.org/officeDocument/2006/relationships/image" Target="../media/image32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12" Type="http://schemas.openxmlformats.org/officeDocument/2006/relationships/image" Target="../media/image31.jpeg"/><Relationship Id="rId2" Type="http://schemas.openxmlformats.org/officeDocument/2006/relationships/hyperlink" Target="http://www.aisha.co.jp/images/nissan-skyline-gt-r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stromia.com/tierraluna/fotos/joyas.jpg" TargetMode="External"/><Relationship Id="rId11" Type="http://schemas.openxmlformats.org/officeDocument/2006/relationships/image" Target="../media/image30.jpeg"/><Relationship Id="rId5" Type="http://schemas.openxmlformats.org/officeDocument/2006/relationships/image" Target="../media/image26.jpeg"/><Relationship Id="rId10" Type="http://schemas.openxmlformats.org/officeDocument/2006/relationships/image" Target="../media/image29.jpeg"/><Relationship Id="rId4" Type="http://schemas.openxmlformats.org/officeDocument/2006/relationships/hyperlink" Target="http://www.quehubo.com/pa/bienes_raices/casas_y_apartamentos/images/casa.jpg" TargetMode="External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jpeg"/><Relationship Id="rId7" Type="http://schemas.openxmlformats.org/officeDocument/2006/relationships/image" Target="../media/image38.jpeg"/><Relationship Id="rId2" Type="http://schemas.openxmlformats.org/officeDocument/2006/relationships/hyperlink" Target="http://images.google.co.ve/imgres?imgurl=http://www.centrorey.org/dinero.jpg&amp;imgrefurl=http://www.centrorey.org/temas10.html&amp;h=311&amp;w=271&amp;sz=24&amp;hl=es&amp;start=9&amp;um=1&amp;tbnid=Nus0T_rB5xwceM:&amp;tbnh=117&amp;tbnw=102&amp;prev=/images?q=dinero&amp;svnum=10&amp;um=1&amp;hl=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mages.google.co.ve/imgres?imgurl=http://www.elsalvador.com/noticias/EDICIONESANTERIORES/2000/DICIEMBRE/diciembre19/NEGOCIOS/2nota.GIF&amp;imgrefurl=http://www.elsalvador.com/noticias/EDICIONESANTERIORES/2000/DICIEMBRE/diciembre19/NEGOCIOS/negoc1.html&amp;h=290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://images.google.co.ve/imgres?imgurl=http://www.mastercard.com/es/findacard/credit/images/ph_findacard_credit.jpg&amp;imgrefurl=http://www.mastercard.com/es/findacard/credit/&amp;h=340&amp;w=250&amp;sz=17&amp;hl=es&amp;start=4&amp;um=1&amp;tbnid=fHnHYlYH5qgItM:&amp;tbnh=119&amp;tbnw=88&amp;prev=/im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.ve/imgres?imgurl=http://realityisvirtual.files.wordpress.com/2008/01/dinero.jpg&amp;imgrefurl=http://realityisvirtual.wordpress.com/2008/01/24/dinero/&amp;usg=__jSLeL6i8T0RrcXUHmXDSZ-QAA2E=&amp;h=400&amp;w=400&amp;sz=25&amp;hl=es&amp;start=25&amp;sig2=oUKczFA-qvTM3DtrbMrWgA&amp;um=1&amp;tbnid=WhAvP2TaOiEq1M:&amp;tbnh=124&amp;tbnw=124&amp;ei=XQOnSYrOGNKwmQfG3JHjDQ&amp;prev=/images?q=dinero&amp;start=20&amp;ndsp=20&amp;um=1&amp;hl=es&amp;sa=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hyperlink" Target="http://images.google.co.ve/imgres?imgurl=http://www.33ff.com/flags/XL_flags/Colombia_flag.gif&amp;imgrefurl=http://www.33ff.com/flags/banderasmundo/bandera_Colombia.html&amp;h=240&amp;w=360&amp;sz=3&amp;tbnid=kSH_VQBbsRbcOM:&amp;tbnh=78&amp;tbnw=117&amp;hl=es&amp;start=1&amp;prev=/images?q=bandera+colombia&amp;svnum=10&amp;hl=es&amp;lr=" TargetMode="External"/><Relationship Id="rId18" Type="http://schemas.openxmlformats.org/officeDocument/2006/relationships/image" Target="../media/image52.jpeg"/><Relationship Id="rId26" Type="http://schemas.openxmlformats.org/officeDocument/2006/relationships/image" Target="../media/image56.jpeg"/><Relationship Id="rId3" Type="http://schemas.openxmlformats.org/officeDocument/2006/relationships/hyperlink" Target="http://images.google.co.ve/imgres?imgurl=http://33ff.com/flags/XL_flags/Venezuela_flag.gif&amp;imgrefurl=http://33ff.com/flags/banderasmundo/bandera_Venezuela.html&amp;h=240&amp;w=360&amp;sz=8&amp;tbnid=QzMjn-XKST7PWM:&amp;tbnh=78&amp;tbnw=117&amp;hl=es&amp;start=2&amp;prev=/images?q=bandera+venezuela&amp;svnum=10&amp;hl=es&amp;lr=&amp;sa=N" TargetMode="External"/><Relationship Id="rId21" Type="http://schemas.openxmlformats.org/officeDocument/2006/relationships/hyperlink" Target="http://images.google.co.ve/imgres?imgurl=http://www.verbolog.com/92guatemala.png&amp;imgrefurl=http://www.verbolog.com/bibamerc.htm&amp;h=156&amp;w=250&amp;sz=11&amp;tbnid=tq3Nln0fHZ8YuM:&amp;tbnh=66&amp;tbnw=106&amp;hl=es&amp;start=2&amp;prev=/images?q=bandera+guatemala&amp;svnum=10&amp;hl=es&amp;lr=" TargetMode="External"/><Relationship Id="rId7" Type="http://schemas.openxmlformats.org/officeDocument/2006/relationships/hyperlink" Target="http://images.google.co.ve/imgres?imgurl=http://www.eiu.edu/~latstudi/images/bandera-bolivia.GIF&amp;imgrefurl=http://www.eiu.edu/~latstudi/courses.html&amp;h=167&amp;w=250&amp;sz=5&amp;tbnid=G5aedw241zBcaM:&amp;tbnh=70&amp;tbnw=106&amp;hl=es&amp;start=2&amp;prev=/images?q=bandera+bolivia&amp;svnum=10&amp;hl=es&amp;lr=&amp;sa=G" TargetMode="External"/><Relationship Id="rId12" Type="http://schemas.openxmlformats.org/officeDocument/2006/relationships/image" Target="../media/image49.jpeg"/><Relationship Id="rId17" Type="http://schemas.openxmlformats.org/officeDocument/2006/relationships/hyperlink" Target="http://images.google.co.ve/imgres?imgurl=http://www.33ff.com/flags/L_flags/Cuba_flags.gif&amp;imgrefurl=http://www.33ff.com/flags/banderasmundo/bandera_Cuba.html&amp;h=160&amp;w=240&amp;sz=4&amp;tbnid=wXTeWEQjZPI8_M:&amp;tbnh=69&amp;tbnw=104&amp;hl=es&amp;start=2&amp;prev=/images?q=bandera+cuba&amp;svnum=10&amp;hl=es&amp;lr=" TargetMode="External"/><Relationship Id="rId25" Type="http://schemas.openxmlformats.org/officeDocument/2006/relationships/hyperlink" Target="http://images.google.co.ve/imgres?imgurl=http://www.verbolog.com/92nicaragua.png&amp;imgrefurl=http://www.verbolog.com/bibamerc.htm&amp;h=150&amp;w=250&amp;sz=6&amp;tbnid=Wb-gi89XYIJV4M:&amp;tbnh=63&amp;tbnw=106&amp;hl=es&amp;start=3&amp;prev=/images?q=bandera+nicaragua&amp;svnum=10&amp;hl=es&amp;lr=" TargetMode="External"/><Relationship Id="rId2" Type="http://schemas.openxmlformats.org/officeDocument/2006/relationships/image" Target="../media/image44.png"/><Relationship Id="rId16" Type="http://schemas.openxmlformats.org/officeDocument/2006/relationships/image" Target="../media/image51.jpeg"/><Relationship Id="rId20" Type="http://schemas.openxmlformats.org/officeDocument/2006/relationships/image" Target="../media/image53.jpeg"/><Relationship Id="rId29" Type="http://schemas.openxmlformats.org/officeDocument/2006/relationships/hyperlink" Target="http://images.google.co.ve/imgres?imgurl=http://33ff.com/flags/L_flags_embossed/Uruguay_flags.gif&amp;imgrefurl=http://33ff.com/flags/banderasmundo/bandera_Uruguay.html&amp;h=160&amp;w=240&amp;sz=7&amp;tbnid=JMtLboDsD-jjoM:&amp;tbnh=69&amp;tbnw=104&amp;hl=es&amp;start=2&amp;prev=/images?q=bandera+uruguay&amp;svnum=10&amp;hl=es&amp;lr=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hyperlink" Target="http://images.google.co.ve/imgres?imgurl=http://www.embacuba.com.mx/Im%E1genes/bandera%20chile.jpg&amp;imgrefurl=http://www.embacuba.com.mx/Im%E1genes/&amp;h=162&amp;w=270&amp;sz=4&amp;tbnid=tOhqkxNbHmDQQM:&amp;tbnh=64&amp;tbnw=108&amp;hl=es&amp;start=1&amp;prev=/images?q=bandera+chile&amp;svnum=10&amp;hl=es&amp;lr=" TargetMode="External"/><Relationship Id="rId24" Type="http://schemas.openxmlformats.org/officeDocument/2006/relationships/image" Target="../media/image55.jpeg"/><Relationship Id="rId32" Type="http://schemas.openxmlformats.org/officeDocument/2006/relationships/image" Target="../media/image59.jpeg"/><Relationship Id="rId5" Type="http://schemas.openxmlformats.org/officeDocument/2006/relationships/hyperlink" Target="http://images.google.co.ve/imgres?imgurl=http://www.apuca.com.ar/bandera_argentina.gif&amp;imgrefurl=http://www.apuca.com.ar/Domicilios.htm&amp;h=149&amp;w=241&amp;sz=2&amp;tbnid=5RNeBuArPPRkyM:&amp;tbnh=64&amp;tbnw=105&amp;hl=es&amp;start=1&amp;prev=/images?q=bandera+argentina&amp;svnum=10&amp;hl=es&amp;lr=" TargetMode="External"/><Relationship Id="rId15" Type="http://schemas.openxmlformats.org/officeDocument/2006/relationships/hyperlink" Target="http://images.google.co.ve/imgres?imgurl=http://www.teachingspanish.org/catalog/images/costa_rica_bandera_grande.jpg&amp;imgrefurl=http://www.teachingspanish.org/catalog/costarica.php&amp;h=222&amp;w=367&amp;sz=13&amp;tbnid=ab9otbabdjDDoM:&amp;tbnh=71&amp;tbnw=118&amp;hl=es&amp;start=1&amp;prev=/images?q=bandera+costa+rica&amp;svnum=10&amp;hl=es&amp;lr=&amp;sa=G" TargetMode="External"/><Relationship Id="rId23" Type="http://schemas.openxmlformats.org/officeDocument/2006/relationships/hyperlink" Target="http://images.google.co.ve/imgres?imgurl=http://www.inside-mexico.com/images/bandera-copy.jpg&amp;imgrefurl=http://www.inside-mexico.com/flag.htm&amp;h=370&amp;w=624&amp;sz=33&amp;tbnid=hBgUlRlCwVJLnM:&amp;tbnh=79&amp;tbnw=134&amp;hl=es&amp;start=2&amp;prev=/images?q=bandera+mexico&amp;svnum=10&amp;hl=es&amp;lr=" TargetMode="External"/><Relationship Id="rId28" Type="http://schemas.openxmlformats.org/officeDocument/2006/relationships/image" Target="../media/image57.jpeg"/><Relationship Id="rId10" Type="http://schemas.openxmlformats.org/officeDocument/2006/relationships/image" Target="../media/image48.jpeg"/><Relationship Id="rId19" Type="http://schemas.openxmlformats.org/officeDocument/2006/relationships/hyperlink" Target="http://images.google.co.ve/imgres?imgurl=http://www.33ff.com/flags/XL_flags/El-Salvador_flag.gif&amp;imgrefurl=http://www.33ff.com/flags/banderasmundo/bandera_El-Salvador.html&amp;h=240&amp;w=360&amp;sz=7&amp;tbnid=g0tJOoPCRU4P_M:&amp;tbnh=78&amp;tbnw=117&amp;hl=es&amp;start=1&amp;prev=/images?q=bandera+el+salvador&amp;svnum=10&amp;hl=es&amp;lr=" TargetMode="External"/><Relationship Id="rId31" Type="http://schemas.openxmlformats.org/officeDocument/2006/relationships/hyperlink" Target="http://images.google.co.ve/imgres?imgurl=http://pijaworld.tripod.com.mx/sitebuildercontent/sitebuilderpictures/eeuu.jpg&amp;imgrefurl=http://pijaworld.tripod.com.mx/pijaworld/&amp;h=345&amp;w=500&amp;sz=38&amp;tbnid=iF90ruJRq6G2AM:&amp;tbnh=87&amp;tbnw=127&amp;prev=/images?q=bandera+eeuu&amp;start=2&amp;sa=X&amp;oi=images&amp;ct=image&amp;cd=2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://images.google.co.ve/imgres?imgurl=http://www.aicma-ec.org/bandera_brasil.JPG&amp;imgrefurl=http://www.aicma-ec.org/donantes.htm&amp;h=269&amp;w=384&amp;sz=37&amp;tbnid=c0I88vKuMdaPyM:&amp;tbnh=83&amp;tbnw=119&amp;hl=es&amp;start=1&amp;prev=/images?q=bandera+brasil&amp;svnum=10&amp;hl=es&amp;lr=" TargetMode="External"/><Relationship Id="rId14" Type="http://schemas.openxmlformats.org/officeDocument/2006/relationships/image" Target="../media/image50.jpeg"/><Relationship Id="rId22" Type="http://schemas.openxmlformats.org/officeDocument/2006/relationships/image" Target="../media/image54.jpeg"/><Relationship Id="rId27" Type="http://schemas.openxmlformats.org/officeDocument/2006/relationships/hyperlink" Target="http://images.google.co.ve/imgres?imgurl=http://edufuturo.com/imageBDE/EF/24155.BANDERA-PANAMA.jpg&amp;imgrefurl=http://www.lan-z.net/torneos/d_inscritos.asp?id_torneo=77&amp;h=235&amp;w=400&amp;sz=11&amp;tbnid=fz2leorlo0rx6M:&amp;tbnh=70&amp;tbnw=120&amp;hl=es&amp;start=1&amp;prev=/images?q=bandera+panama&amp;svnum=10&amp;hl=es&amp;lr=" TargetMode="External"/><Relationship Id="rId30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.gettyimages.com/source/Search/124','4','64','" TargetMode="External"/><Relationship Id="rId13" Type="http://schemas.openxmlformats.org/officeDocument/2006/relationships/image" Target="../media/image101.jpeg"/><Relationship Id="rId3" Type="http://schemas.openxmlformats.org/officeDocument/2006/relationships/image" Target="../media/image96.jpeg"/><Relationship Id="rId7" Type="http://schemas.openxmlformats.org/officeDocument/2006/relationships/image" Target="../media/image98.jpeg"/><Relationship Id="rId12" Type="http://schemas.openxmlformats.org/officeDocument/2006/relationships/hyperlink" Target="http://creative.gettyimages.com/source/Search/459','39','1','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.gettyimages.com/source/Search/39','39','2','" TargetMode="External"/><Relationship Id="rId11" Type="http://schemas.openxmlformats.org/officeDocument/2006/relationships/image" Target="../media/image100.jpeg"/><Relationship Id="rId5" Type="http://schemas.openxmlformats.org/officeDocument/2006/relationships/image" Target="../media/image97.jpeg"/><Relationship Id="rId10" Type="http://schemas.openxmlformats.org/officeDocument/2006/relationships/hyperlink" Target="http://creative.gettyimages.com/source/Search/321','21','2','" TargetMode="External"/><Relationship Id="rId4" Type="http://schemas.openxmlformats.org/officeDocument/2006/relationships/hyperlink" Target="http://creative.gettyimages.com/source/Search/38','38','2','" TargetMode="External"/><Relationship Id="rId9" Type="http://schemas.openxmlformats.org/officeDocument/2006/relationships/image" Target="../media/image9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9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.ve/imgres?imgurl=http://realityisvirtual.files.wordpress.com/2008/01/dinero.jpg&amp;imgrefurl=http://realityisvirtual.wordpress.com/2008/01/24/dinero/&amp;usg=__jSLeL6i8T0RrcXUHmXDSZ-QAA2E=&amp;h=400&amp;w=400&amp;sz=25&amp;hl=es&amp;start=25&amp;sig2=oUKczFA-qvTM3DtrbMrWgA&amp;um=1&amp;tbnid=WhAvP2TaOiEq1M:&amp;tbnh=124&amp;tbnw=124&amp;ei=XQOnSYrOGNKwmQfG3JHjDQ&amp;prev=/images?q=dinero&amp;start=20&amp;ndsp=20&amp;um=1&amp;hl=es&amp;sa=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23.png"/><Relationship Id="rId7" Type="http://schemas.openxmlformats.org/officeDocument/2006/relationships/image" Target="../media/image127.w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10" Type="http://schemas.openxmlformats.org/officeDocument/2006/relationships/image" Target="../media/image130.wmf"/><Relationship Id="rId4" Type="http://schemas.openxmlformats.org/officeDocument/2006/relationships/image" Target="../media/image124.wmf"/><Relationship Id="rId9" Type="http://schemas.openxmlformats.org/officeDocument/2006/relationships/image" Target="../media/image129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wmf"/><Relationship Id="rId4" Type="http://schemas.openxmlformats.org/officeDocument/2006/relationships/image" Target="../media/image13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e25.com/images/wp-content/uploads/2012/05/pic5889458-1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eg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x.awsccs2.com/" TargetMode="Externa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Relationship Id="rId9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emf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hyperlink" Target="https://enconexionradioweb.com/author/jjimenez/" TargetMode="External"/><Relationship Id="rId7" Type="http://schemas.openxmlformats.org/officeDocument/2006/relationships/hyperlink" Target="https://sudeban.gob.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conexionradioweb.com/category/en-conexion-pais/" TargetMode="External"/><Relationship Id="rId5" Type="http://schemas.openxmlformats.org/officeDocument/2006/relationships/hyperlink" Target="https://enconexionradioweb.com/category/en-conexion-economica/" TargetMode="External"/><Relationship Id="rId4" Type="http://schemas.openxmlformats.org/officeDocument/2006/relationships/hyperlink" Target="https://enconexionradioweb.com/sudeban-autoriza-el-funcionamiento-del-primer-banco-100-digital-en-venezuela-n58-banco-digital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1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hyperlink" Target="http://www.google.co.ve/imgres?imgurl=http://www.cotizalia.com/fotos/economia/2008090361worker.jpg&amp;imgrefurl=http://www.cotizalia.com/cache/2008/09/04/noticias_28_sector_seguro_mueve_mutualidad_divina.html&amp;usg=__tF0u35XCrth-W8PxEJ9frydFqyM=&amp;h=421&amp;w=280&amp;sz=33&amp;hl=es&amp;start=3&amp;zoom=1&amp;itbs=1&amp;tbnid=Zcp9vN_RF97ReM:&amp;tbnh=125&amp;tbnw=83&amp;prev=/images?q=aseguradora&amp;hl=es&amp;sa=G&amp;gbv=2&amp;tbs=isch: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.ve/imgres?imgurl=http://lasuertesonriealosaudaces.blogspot.es/img/ejecutivo.jpg&amp;imgrefurl=http://lasuertesonriealosaudaces.blogspot.es/tags/ejecutivo/&amp;usg=__FGvbAKHiK9IzL9zyoWsUtprZkuY=&amp;h=600&amp;w=484&amp;sz=22&amp;hl=es&amp;start=3&amp;zoom=1&amp;itbs=1&amp;tbnid=fAWLM8h-msmkgM:&amp;tbnh=135&amp;tbnw=109&amp;prev=/images?q=ejecutivo&amp;hl=es&amp;sa=G&amp;gbv=2&amp;tbs=isch:1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://www.google.co.ve/imgres?imgurl=http://www.monografias.com/trabajos64/evolucion-historica-origenes-seguro/evolucion-historica-origenes-seguro_image001.jpg&amp;imgrefurl=http://www.monografias.com/trabajos64/evolucion-historica-origenes-seguro/evolucion-historica-origenes-seguro.shtml&amp;usg=__GNomT-jgKOoGzAslB6Zt0aRZr2w=&amp;h=300&amp;w=190&amp;sz=18&amp;hl=es&amp;start=7&amp;zoom=1&amp;itbs=1&amp;tbnid=-g5eWV1QZlaeUM:&amp;tbnh=116&amp;tbnw=73&amp;prev=/images?q=aseguradora&amp;hl=es&amp;sa=G&amp;gbv=2&amp;tbs=isch: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844825"/>
          </a:xfrm>
          <a:prstGeom prst="rect">
            <a:avLst/>
          </a:prstGeom>
        </p:spPr>
      </p:pic>
      <p:pic>
        <p:nvPicPr>
          <p:cNvPr id="7" name="8 Imagen" descr="C:\Users\contablidad\Downloads\9be860_prevencion-de-legitimacion-de-capitales_w688.jpg">
            <a:extLst>
              <a:ext uri="{FF2B5EF4-FFF2-40B4-BE49-F238E27FC236}">
                <a16:creationId xmlns:a16="http://schemas.microsoft.com/office/drawing/2014/main" id="{1A6CE49E-3ECF-2AA7-212A-8EB561AB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"/>
            <a:ext cx="3203848" cy="156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8 Rectángulo"/>
          <p:cNvSpPr/>
          <p:nvPr/>
        </p:nvSpPr>
        <p:spPr>
          <a:xfrm>
            <a:off x="563710" y="4237727"/>
            <a:ext cx="8568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8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CONCEPTOS Y ASPECTOS FUNDAMENTALES</a:t>
            </a:r>
            <a:endParaRPr lang="es-VE" sz="2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11560" y="2115698"/>
            <a:ext cx="7724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LEGITIMACION DE CAPITALES, FINANCIAMIENTO AL TERRORISMO Y FINANCIAMIENTO A LA PROLIFERACION DE ARMAS DE DESTRUCCION </a:t>
            </a:r>
            <a:r>
              <a:rPr lang="es-VE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MASIVA.  </a:t>
            </a:r>
            <a:endParaRPr lang="es-E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32040" y="558924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s-VE" sz="2400" b="1" dirty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José Gregorio Rosales</a:t>
            </a:r>
          </a:p>
          <a:p>
            <a:pPr lvl="0" algn="ctr">
              <a:defRPr/>
            </a:pPr>
            <a:r>
              <a:rPr lang="es-VE" sz="2400" b="1" dirty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Oficial de Cumplimiento</a:t>
            </a:r>
          </a:p>
        </p:txBody>
      </p:sp>
    </p:spTree>
    <p:extLst>
      <p:ext uri="{BB962C8B-B14F-4D97-AF65-F5344CB8AC3E}">
        <p14:creationId xmlns:p14="http://schemas.microsoft.com/office/powerpoint/2010/main" val="42311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624729" y="2068747"/>
            <a:ext cx="32223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 una o varias </a:t>
            </a:r>
            <a:r>
              <a:rPr lang="es-ES" sz="20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Aseguradoras o Empresa de Medicina Prepagada</a:t>
            </a: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s-ES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2700778" y="5670860"/>
            <a:ext cx="6119812" cy="1015663"/>
          </a:xfrm>
          <a:prstGeom prst="rect">
            <a:avLst/>
          </a:prstGeom>
          <a:noFill/>
          <a:ln w="9525" cap="rnd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Especialmente  las que no cuentan con Políticas, Normas y Procedimientos en materia de Prevención y Control de Legitimación de Capitales</a:t>
            </a: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3294839" y="1207450"/>
            <a:ext cx="47149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VE" sz="36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PROCESAMIENTO</a:t>
            </a:r>
            <a:endParaRPr lang="es-ES" sz="3600" b="1" dirty="0">
              <a:solidFill>
                <a:srgbClr val="0033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1" name="Picture 17" descr="condo0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5186" y="2509389"/>
            <a:ext cx="1619486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9" descr="1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6740" y="1143257"/>
            <a:ext cx="1728787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1" descr="health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50813" y="2264532"/>
            <a:ext cx="1528359" cy="14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26"/>
          <p:cNvSpPr>
            <a:spLocks noChangeArrowheads="1"/>
          </p:cNvSpPr>
          <p:nvPr/>
        </p:nvSpPr>
        <p:spPr bwMode="auto">
          <a:xfrm>
            <a:off x="468198" y="3963915"/>
            <a:ext cx="4248377" cy="1754326"/>
          </a:xfrm>
          <a:prstGeom prst="rect">
            <a:avLst/>
          </a:prstGeom>
          <a:noFill/>
          <a:ln w="9525" cap="rnd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Legitimador adquiere diversos productos</a:t>
            </a:r>
          </a:p>
        </p:txBody>
      </p:sp>
      <p:pic>
        <p:nvPicPr>
          <p:cNvPr id="35" name="Picture 24" descr="flotadorsegurodecredito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90051" y="3376535"/>
            <a:ext cx="2160587" cy="218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6" descr="aseguradoras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40313" y="3392186"/>
            <a:ext cx="1655763" cy="218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3127988" y="2020398"/>
            <a:ext cx="2447925" cy="1287909"/>
          </a:xfrm>
          <a:prstGeom prst="rightArrow">
            <a:avLst>
              <a:gd name="adj1" fmla="val 61028"/>
              <a:gd name="adj2" fmla="val 3006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 sz="32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Utilizando</a:t>
            </a:r>
          </a:p>
        </p:txBody>
      </p:sp>
      <p:pic>
        <p:nvPicPr>
          <p:cNvPr id="49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714480" cy="135729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619486" y="152929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s-VE" altLang="es-ES" sz="2800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Etapas de la Legitimación de Capitales</a:t>
            </a:r>
            <a:r>
              <a:rPr lang="es-VE" altLang="es-ES" sz="2800" b="1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 </a:t>
            </a:r>
            <a:endParaRPr lang="es-ES" altLang="es-ES" sz="2800" b="1" dirty="0">
              <a:solidFill>
                <a:schemeClr val="accent1">
                  <a:lumMod val="75000"/>
                </a:schemeClr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issan-skyline-gt-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5825" y="2492375"/>
            <a:ext cx="1304925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7" descr="casa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1484313"/>
            <a:ext cx="12239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 descr="joy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1500" y="3860800"/>
            <a:ext cx="1223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AutoShape 17"/>
          <p:cNvSpPr>
            <a:spLocks noChangeArrowheads="1"/>
          </p:cNvSpPr>
          <p:nvPr/>
        </p:nvSpPr>
        <p:spPr bwMode="auto">
          <a:xfrm rot="21171869">
            <a:off x="4427538" y="1989138"/>
            <a:ext cx="1755775" cy="288925"/>
          </a:xfrm>
          <a:prstGeom prst="rightArrow">
            <a:avLst>
              <a:gd name="adj1" fmla="val 61028"/>
              <a:gd name="adj2" fmla="val 96218"/>
            </a:avLst>
          </a:prstGeom>
          <a:solidFill>
            <a:schemeClr val="accent5">
              <a:lumMod val="50000"/>
            </a:schemeClr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1600" b="1">
              <a:solidFill>
                <a:srgbClr val="00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4356100" y="2708275"/>
            <a:ext cx="2447925" cy="288925"/>
          </a:xfrm>
          <a:prstGeom prst="rightArrow">
            <a:avLst>
              <a:gd name="adj1" fmla="val 61028"/>
              <a:gd name="adj2" fmla="val 134148"/>
            </a:avLst>
          </a:prstGeom>
          <a:solidFill>
            <a:schemeClr val="accent5">
              <a:lumMod val="50000"/>
            </a:schemeClr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1600" b="1">
              <a:solidFill>
                <a:srgbClr val="00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 rot="947022">
            <a:off x="4186238" y="3306763"/>
            <a:ext cx="1666875" cy="287337"/>
          </a:xfrm>
          <a:prstGeom prst="rightArrow">
            <a:avLst>
              <a:gd name="adj1" fmla="val 61028"/>
              <a:gd name="adj2" fmla="val 91851"/>
            </a:avLst>
          </a:prstGeom>
          <a:solidFill>
            <a:srgbClr val="002060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1600" b="1">
              <a:solidFill>
                <a:srgbClr val="00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auto">
          <a:xfrm rot="1372031">
            <a:off x="3924300" y="4149725"/>
            <a:ext cx="1247775" cy="217488"/>
          </a:xfrm>
          <a:prstGeom prst="rightArrow">
            <a:avLst>
              <a:gd name="adj1" fmla="val 61028"/>
              <a:gd name="adj2" fmla="val 90839"/>
            </a:avLst>
          </a:prstGeom>
          <a:solidFill>
            <a:srgbClr val="002060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1600" b="1">
              <a:solidFill>
                <a:srgbClr val="00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6" name="Picture 36" descr="empleo765010076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8625" y="5084763"/>
            <a:ext cx="1584325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7" descr="j039926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08850" y="5157788"/>
            <a:ext cx="1512888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8" descr="j039969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77050" y="3357563"/>
            <a:ext cx="1800225" cy="17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9" descr="j03993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14400" y="1752600"/>
            <a:ext cx="2447925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11188" y="4937125"/>
            <a:ext cx="35814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" sz="2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Legitimador consigue ocultar el origen ilícito del dinero y realiza inversiones en negocios, bienes muebles e inmuebles, entre otros.</a:t>
            </a:r>
          </a:p>
        </p:txBody>
      </p:sp>
      <p:pic>
        <p:nvPicPr>
          <p:cNvPr id="41" name="Picture 40" descr="j040956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38400" y="2438400"/>
            <a:ext cx="129698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1997974" y="917513"/>
            <a:ext cx="507209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VE" sz="3600" b="1" i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INTEGRACIÓN</a:t>
            </a:r>
            <a:endParaRPr lang="es-ES" sz="3600" b="1" i="1" dirty="0">
              <a:solidFill>
                <a:srgbClr val="0033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1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857355" cy="157161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619486" y="152929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s-VE" altLang="es-ES" sz="2800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Etapas de la Legitimación de Capitales</a:t>
            </a:r>
            <a:r>
              <a:rPr lang="es-VE" altLang="es-ES" sz="2800" b="1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 </a:t>
            </a:r>
            <a:endParaRPr lang="es-ES" altLang="es-ES" sz="2800" b="1" dirty="0">
              <a:solidFill>
                <a:schemeClr val="accent1">
                  <a:lumMod val="75000"/>
                </a:schemeClr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350095" y="228039"/>
            <a:ext cx="75963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TÉCNICAS COMUNES EN LA LEGITIMACION DE CAPITALES </a:t>
            </a: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auto">
          <a:xfrm rot="14017106">
            <a:off x="7415213" y="4473575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9" name="AutoShape 11"/>
          <p:cNvSpPr>
            <a:spLocks noChangeArrowheads="1"/>
          </p:cNvSpPr>
          <p:nvPr/>
        </p:nvSpPr>
        <p:spPr bwMode="auto">
          <a:xfrm rot="12239500">
            <a:off x="6372225" y="2565400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0" name="AutoShape 12"/>
          <p:cNvSpPr>
            <a:spLocks noChangeArrowheads="1"/>
          </p:cNvSpPr>
          <p:nvPr/>
        </p:nvSpPr>
        <p:spPr bwMode="auto">
          <a:xfrm rot="6904709">
            <a:off x="2590800" y="1089025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2072032">
            <a:off x="539750" y="2420938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AutoShape 14"/>
          <p:cNvSpPr>
            <a:spLocks noChangeArrowheads="1"/>
          </p:cNvSpPr>
          <p:nvPr/>
        </p:nvSpPr>
        <p:spPr bwMode="auto">
          <a:xfrm rot="18370283">
            <a:off x="6767513" y="5410200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auto">
          <a:xfrm rot="20608945">
            <a:off x="2195513" y="5876925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Rectangle 16"/>
          <p:cNvSpPr>
            <a:spLocks noChangeArrowheads="1"/>
          </p:cNvSpPr>
          <p:nvPr/>
        </p:nvSpPr>
        <p:spPr bwMode="auto">
          <a:xfrm>
            <a:off x="323850" y="2997200"/>
            <a:ext cx="22145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Pitufeo o Trabajo de Hormiga.</a:t>
            </a:r>
          </a:p>
          <a:p>
            <a:pPr algn="ctr">
              <a:buFont typeface="Wingdings" pitchFamily="2" charset="2"/>
              <a:buNone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Compra de Pólizas de Seguro</a:t>
            </a: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7843838" y="5300663"/>
            <a:ext cx="933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Mezcla</a:t>
            </a:r>
          </a:p>
        </p:txBody>
      </p:sp>
      <p:sp>
        <p:nvSpPr>
          <p:cNvPr id="36" name="Rectangle 18"/>
          <p:cNvSpPr>
            <a:spLocks noChangeArrowheads="1"/>
          </p:cNvSpPr>
          <p:nvPr/>
        </p:nvSpPr>
        <p:spPr bwMode="auto">
          <a:xfrm>
            <a:off x="6877050" y="3213100"/>
            <a:ext cx="14763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Compañías Fachada o de papel.</a:t>
            </a:r>
          </a:p>
        </p:txBody>
      </p:sp>
      <p:sp>
        <p:nvSpPr>
          <p:cNvPr id="38" name="Rectangle 19"/>
          <p:cNvSpPr>
            <a:spLocks noChangeArrowheads="1"/>
          </p:cNvSpPr>
          <p:nvPr/>
        </p:nvSpPr>
        <p:spPr bwMode="auto">
          <a:xfrm>
            <a:off x="3779838" y="5667375"/>
            <a:ext cx="2736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Compra de bienes o instrumentos monetarios  con productos en efectivo</a:t>
            </a:r>
            <a:endParaRPr lang="es-ES" sz="20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2" name="Rectangle 20"/>
          <p:cNvSpPr>
            <a:spLocks noChangeArrowheads="1"/>
          </p:cNvSpPr>
          <p:nvPr/>
        </p:nvSpPr>
        <p:spPr bwMode="auto">
          <a:xfrm>
            <a:off x="6770688" y="1341438"/>
            <a:ext cx="2373312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Transferencias  Telegráficas o electrónicas.</a:t>
            </a:r>
          </a:p>
        </p:txBody>
      </p:sp>
      <p:sp>
        <p:nvSpPr>
          <p:cNvPr id="43" name="Rectangle 21"/>
          <p:cNvSpPr>
            <a:spLocks noChangeArrowheads="1"/>
          </p:cNvSpPr>
          <p:nvPr/>
        </p:nvSpPr>
        <p:spPr bwMode="auto">
          <a:xfrm>
            <a:off x="3348038" y="1196975"/>
            <a:ext cx="1800225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Venta o exportación de bienes</a:t>
            </a:r>
          </a:p>
        </p:txBody>
      </p:sp>
      <p:sp>
        <p:nvSpPr>
          <p:cNvPr id="44" name="Rectangle 22"/>
          <p:cNvSpPr>
            <a:spLocks noChangeArrowheads="1"/>
          </p:cNvSpPr>
          <p:nvPr/>
        </p:nvSpPr>
        <p:spPr bwMode="auto">
          <a:xfrm>
            <a:off x="684213" y="981075"/>
            <a:ext cx="20891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Establecimientos de compañías de portafolio o nominales</a:t>
            </a:r>
          </a:p>
        </p:txBody>
      </p:sp>
      <p:sp>
        <p:nvSpPr>
          <p:cNvPr id="46" name="Rectangle 23"/>
          <p:cNvSpPr>
            <a:spLocks noChangeArrowheads="1"/>
          </p:cNvSpPr>
          <p:nvPr/>
        </p:nvSpPr>
        <p:spPr bwMode="auto">
          <a:xfrm>
            <a:off x="684213" y="5013325"/>
            <a:ext cx="19446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Transferencias Inalámbricas o corresponsales</a:t>
            </a:r>
          </a:p>
        </p:txBody>
      </p:sp>
      <p:sp>
        <p:nvSpPr>
          <p:cNvPr id="47" name="AutoShape 24"/>
          <p:cNvSpPr>
            <a:spLocks noChangeArrowheads="1"/>
          </p:cNvSpPr>
          <p:nvPr/>
        </p:nvSpPr>
        <p:spPr bwMode="auto">
          <a:xfrm rot="443163">
            <a:off x="539750" y="4365625"/>
            <a:ext cx="1136650" cy="342900"/>
          </a:xfrm>
          <a:prstGeom prst="curvedUpArrow">
            <a:avLst>
              <a:gd name="adj1" fmla="val 66296"/>
              <a:gd name="adj2" fmla="val 132593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8" name="AutoShape 25"/>
          <p:cNvSpPr>
            <a:spLocks noChangeArrowheads="1"/>
          </p:cNvSpPr>
          <p:nvPr/>
        </p:nvSpPr>
        <p:spPr bwMode="auto">
          <a:xfrm rot="9393516">
            <a:off x="5867400" y="1557338"/>
            <a:ext cx="1136650" cy="307975"/>
          </a:xfrm>
          <a:prstGeom prst="curvedUpArrow">
            <a:avLst>
              <a:gd name="adj1" fmla="val 73814"/>
              <a:gd name="adj2" fmla="val 147629"/>
              <a:gd name="adj3" fmla="val 33333"/>
            </a:avLst>
          </a:prstGeom>
          <a:solidFill>
            <a:srgbClr val="002060"/>
          </a:solidFill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0" name="Picture 35" descr="delincuente satisfech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9125" y="2123601"/>
            <a:ext cx="2665413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643041" cy="114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1857356" y="162677"/>
            <a:ext cx="646705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INSTRUMENTOS</a:t>
            </a:r>
            <a:r>
              <a:rPr lang="es-ES" sz="2800" b="1" dirty="0">
                <a:solidFill>
                  <a:srgbClr val="2D2DB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" sz="28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MÁS COMÚNES EN LA LEGITIMACIÓN DE CAPITALES</a:t>
            </a:r>
          </a:p>
        </p:txBody>
      </p:sp>
      <p:pic>
        <p:nvPicPr>
          <p:cNvPr id="23" name="Picture 5" descr="diner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4365625"/>
            <a:ext cx="1944688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ph_findacard_credit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763" y="1773238"/>
            <a:ext cx="185896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 descr="2nota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86200" y="2362200"/>
            <a:ext cx="2232025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8"/>
          <p:cNvGrpSpPr>
            <a:grpSpLocks/>
          </p:cNvGrpSpPr>
          <p:nvPr/>
        </p:nvGrpSpPr>
        <p:grpSpPr bwMode="auto">
          <a:xfrm>
            <a:off x="609600" y="1676400"/>
            <a:ext cx="4429125" cy="5016500"/>
            <a:chOff x="133" y="898"/>
            <a:chExt cx="2790" cy="3160"/>
          </a:xfrm>
        </p:grpSpPr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133" y="898"/>
              <a:ext cx="2383" cy="3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Dinero en efectivo.</a:t>
              </a:r>
            </a:p>
            <a:p>
              <a:pPr marL="371475" indent="-371475">
                <a:buFont typeface="Wingdings" pitchFamily="2" charset="2"/>
                <a:buNone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Títulos Valores.</a:t>
              </a:r>
            </a:p>
            <a:p>
              <a:pPr marL="371475" indent="-371475">
                <a:buFont typeface="Wingdings" pitchFamily="2" charset="2"/>
                <a:buChar char="ü"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Cheques de gerencia.</a:t>
              </a:r>
            </a:p>
            <a:p>
              <a:pPr marL="371475" indent="-371475">
                <a:buFont typeface="Wingdings" pitchFamily="2" charset="2"/>
                <a:buNone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Cheques personales.</a:t>
              </a:r>
            </a:p>
            <a:p>
              <a:pPr marL="371475" indent="-371475">
                <a:buFont typeface="Wingdings" pitchFamily="2" charset="2"/>
                <a:buChar char="ü"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Giros</a:t>
              </a:r>
            </a:p>
            <a:p>
              <a:pPr marL="371475" indent="-371475">
                <a:buFont typeface="Wingdings" pitchFamily="2" charset="2"/>
                <a:buChar char="ü"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Tarjetas de Débito.</a:t>
              </a:r>
            </a:p>
            <a:p>
              <a:pPr marL="371475" indent="-371475">
                <a:buFont typeface="Wingdings" pitchFamily="2" charset="2"/>
                <a:buChar char="ü"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Tarjetas de Crédito.</a:t>
              </a:r>
            </a:p>
            <a:p>
              <a:pPr marL="371475" indent="-371475">
                <a:buFont typeface="Wingdings" pitchFamily="2" charset="2"/>
                <a:buChar char="ü"/>
              </a:pPr>
              <a:endParaRPr lang="es-ES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marL="371475" indent="-371475">
                <a:buFont typeface="Wingdings" pitchFamily="2" charset="2"/>
                <a:buChar char="ü"/>
              </a:pPr>
              <a:r>
                <a:rPr lang="es-ES" sz="2000" b="1" dirty="0">
                  <a:solidFill>
                    <a:schemeClr val="accent5">
                      <a:lumMod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Tarjetas de Valor  Acumulado</a:t>
              </a:r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133" y="2743"/>
              <a:ext cx="27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ü"/>
              </a:pPr>
              <a:endParaRPr lang="es-VE" sz="2000" b="1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40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857355" cy="1571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pic>
        <p:nvPicPr>
          <p:cNvPr id="4" name="Picture 8" descr="diner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lum bright="6000" contrast="8000"/>
          </a:blip>
          <a:srcRect/>
          <a:stretch>
            <a:fillRect/>
          </a:stretch>
        </p:blipFill>
        <p:spPr bwMode="auto">
          <a:xfrm>
            <a:off x="7715272" y="5733256"/>
            <a:ext cx="1428728" cy="1124744"/>
          </a:xfrm>
          <a:prstGeom prst="rect">
            <a:avLst/>
          </a:prstGeom>
          <a:noFill/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921797" y="262432"/>
            <a:ext cx="64573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VE" sz="3000" b="1" dirty="0" smtClean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CARACTERÍSTICAS DE LA LEGITIMACIÓN DE </a:t>
            </a:r>
            <a:r>
              <a:rPr lang="es-VE" sz="30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CAPITALES</a:t>
            </a:r>
            <a:endParaRPr lang="es-ES" sz="3000" b="1" dirty="0">
              <a:solidFill>
                <a:srgbClr val="0033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3568" y="1929465"/>
            <a:ext cx="7431959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s-VE" sz="2000" b="1" dirty="0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Medio utilizado por grandes grupos de 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delincuencia 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organizada criminales y terroristas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s-VE" sz="22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Es un delito financiero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s-VE" sz="22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Se basa en ficciones.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Es un conjunto de operaciones complejas y poco comunes.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Es un delito transnacional.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Se sirve de la vulnerabilidad de diferentes sectores y de sus avances tecnológicos</a:t>
            </a:r>
            <a:r>
              <a:rPr lang="es-VE" sz="2200" b="1" dirty="0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s-ES" sz="2200" b="1" dirty="0">
              <a:solidFill>
                <a:srgbClr val="00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5660" y="1159520"/>
            <a:ext cx="1745940" cy="99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reeform 7"/>
          <p:cNvSpPr>
            <a:spLocks/>
          </p:cNvSpPr>
          <p:nvPr/>
        </p:nvSpPr>
        <p:spPr bwMode="auto">
          <a:xfrm>
            <a:off x="5943600" y="609600"/>
            <a:ext cx="3048000" cy="2057400"/>
          </a:xfrm>
          <a:custGeom>
            <a:avLst/>
            <a:gdLst>
              <a:gd name="T0" fmla="*/ 0 w 2184"/>
              <a:gd name="T1" fmla="*/ 169498091 h 2184"/>
              <a:gd name="T2" fmla="*/ 372012316 w 2184"/>
              <a:gd name="T3" fmla="*/ 1938138231 h 2184"/>
              <a:gd name="T4" fmla="*/ 2147483647 w 2184"/>
              <a:gd name="T5" fmla="*/ 1768639257 h 2184"/>
              <a:gd name="T6" fmla="*/ 2147483647 w 2184"/>
              <a:gd name="T7" fmla="*/ 0 h 2184"/>
              <a:gd name="T8" fmla="*/ 0 w 2184"/>
              <a:gd name="T9" fmla="*/ 169498091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4"/>
              <a:gd name="T16" fmla="*/ 0 h 2184"/>
              <a:gd name="T17" fmla="*/ 2184 w 2184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4" h="2184">
                <a:moveTo>
                  <a:pt x="0" y="191"/>
                </a:moveTo>
                <a:lnTo>
                  <a:pt x="191" y="2184"/>
                </a:lnTo>
                <a:lnTo>
                  <a:pt x="2184" y="1993"/>
                </a:lnTo>
                <a:lnTo>
                  <a:pt x="1993" y="0"/>
                </a:lnTo>
                <a:lnTo>
                  <a:pt x="0" y="191"/>
                </a:lnTo>
                <a:close/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683568" y="1908682"/>
            <a:ext cx="6120680" cy="475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Compra de loterías o premios ficticios.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Transferencias.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Exportaciones ficticias de bienes.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Fondos ilícitos.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Exportaciones ficticias de servicios.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Infiltración en organizaciones.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Inversión extranjera ficticia.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VE" sz="2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Sustitución de deuda externa</a:t>
            </a:r>
            <a:r>
              <a:rPr kumimoji="0" lang="es-VE" sz="24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.</a:t>
            </a:r>
            <a:endParaRPr kumimoji="0" lang="es-VE" sz="2400" b="1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V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547664" y="299568"/>
            <a:ext cx="67155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s-VE" sz="32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Cuáles son los métodos del lavado de activos</a:t>
            </a:r>
            <a:endParaRPr lang="es-VE" sz="3200" dirty="0" smtClean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7355" cy="1571613"/>
          </a:xfrm>
          <a:prstGeom prst="rect">
            <a:avLst/>
          </a:prstGeom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1142984"/>
            <a:ext cx="2695573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2330" y="2500306"/>
            <a:ext cx="135732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14668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9256" y="5715016"/>
            <a:ext cx="1619242" cy="114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14480" cy="1142984"/>
          </a:xfrm>
          <a:prstGeom prst="rect">
            <a:avLst/>
          </a:prstGeom>
        </p:spPr>
      </p:pic>
      <p:sp>
        <p:nvSpPr>
          <p:cNvPr id="3" name="Rectangle 38"/>
          <p:cNvSpPr>
            <a:spLocks noChangeArrowheads="1"/>
          </p:cNvSpPr>
          <p:nvPr/>
        </p:nvSpPr>
        <p:spPr bwMode="auto">
          <a:xfrm>
            <a:off x="6983413" y="2781300"/>
            <a:ext cx="2160587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VE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COSTA RICA</a:t>
            </a:r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Legitimación de Capitales procedentes del narcotráfico</a:t>
            </a:r>
            <a:r>
              <a:rPr lang="es-VE" sz="1600" dirty="0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s-VE" sz="1600" dirty="0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VE" sz="1600" dirty="0">
              <a:solidFill>
                <a:srgbClr val="00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Rectangle 40"/>
          <p:cNvSpPr>
            <a:spLocks noChangeArrowheads="1"/>
          </p:cNvSpPr>
          <p:nvPr/>
        </p:nvSpPr>
        <p:spPr bwMode="auto">
          <a:xfrm>
            <a:off x="7056438" y="5661025"/>
            <a:ext cx="20875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VE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SALVADOR:</a:t>
            </a:r>
          </a:p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Lavado de Activos</a:t>
            </a:r>
          </a:p>
        </p:txBody>
      </p:sp>
      <p:sp>
        <p:nvSpPr>
          <p:cNvPr id="5" name="Rectangle 42"/>
          <p:cNvSpPr>
            <a:spLocks noChangeArrowheads="1"/>
          </p:cNvSpPr>
          <p:nvPr/>
        </p:nvSpPr>
        <p:spPr bwMode="auto">
          <a:xfrm>
            <a:off x="0" y="2636838"/>
            <a:ext cx="28082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VE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MÉXICO: </a:t>
            </a:r>
          </a:p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Operaciones con recursos </a:t>
            </a:r>
          </a:p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procedencia ilícita</a:t>
            </a:r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0" y="4797425"/>
            <a:ext cx="3024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VE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NICARAGUA:</a:t>
            </a:r>
          </a:p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Lavado de Dinero y Activos de Actividades Ilícitas</a:t>
            </a:r>
          </a:p>
        </p:txBody>
      </p:sp>
      <p:sp>
        <p:nvSpPr>
          <p:cNvPr id="8" name="Rectangle 44"/>
          <p:cNvSpPr>
            <a:spLocks noChangeArrowheads="1"/>
          </p:cNvSpPr>
          <p:nvPr/>
        </p:nvSpPr>
        <p:spPr bwMode="auto">
          <a:xfrm>
            <a:off x="0" y="3860800"/>
            <a:ext cx="2520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VE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PANAMÁ:</a:t>
            </a:r>
          </a:p>
          <a:p>
            <a:pPr algn="ctr"/>
            <a:r>
              <a:rPr lang="es-VE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Blanqueo de Capitales</a:t>
            </a:r>
          </a:p>
        </p:txBody>
      </p: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539750" y="908050"/>
            <a:ext cx="8424738" cy="5708650"/>
            <a:chOff x="340" y="572"/>
            <a:chExt cx="5190" cy="3596"/>
          </a:xfrm>
        </p:grpSpPr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1020" y="3696"/>
              <a:ext cx="1429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URUGUAY: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Blanqueo de Dinero</a:t>
              </a:r>
            </a:p>
          </p:txBody>
        </p:sp>
        <p:sp>
          <p:nvSpPr>
            <p:cNvPr id="11" name="Rectangle 33"/>
            <p:cNvSpPr>
              <a:spLocks noChangeArrowheads="1"/>
            </p:cNvSpPr>
            <p:nvPr/>
          </p:nvSpPr>
          <p:spPr bwMode="auto">
            <a:xfrm>
              <a:off x="340" y="935"/>
              <a:ext cx="1089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ARGENTINA</a:t>
              </a:r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: Lavado de Activos</a:t>
              </a:r>
            </a:p>
          </p:txBody>
        </p:sp>
        <p:sp>
          <p:nvSpPr>
            <p:cNvPr id="12" name="Rectangle 34"/>
            <p:cNvSpPr>
              <a:spLocks noChangeArrowheads="1"/>
            </p:cNvSpPr>
            <p:nvPr/>
          </p:nvSpPr>
          <p:spPr bwMode="auto">
            <a:xfrm>
              <a:off x="1260" y="852"/>
              <a:ext cx="1225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BOLIVIA: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Legitimación de ganancias ilícitas</a:t>
              </a:r>
              <a:r>
                <a:rPr lang="es-VE" sz="1600" dirty="0">
                  <a:solidFill>
                    <a:srgbClr val="00000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/>
              </a:r>
              <a:br>
                <a:rPr lang="es-VE" sz="1600" dirty="0">
                  <a:solidFill>
                    <a:srgbClr val="00000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</a:br>
              <a:endParaRPr lang="es-VE" sz="1600" dirty="0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3" name="Rectangle 35"/>
            <p:cNvSpPr>
              <a:spLocks noChangeArrowheads="1"/>
            </p:cNvSpPr>
            <p:nvPr/>
          </p:nvSpPr>
          <p:spPr bwMode="auto">
            <a:xfrm>
              <a:off x="2508" y="806"/>
              <a:ext cx="127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BRASIL: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Lavado de Bienes, Derechos y Valores</a:t>
              </a:r>
            </a:p>
          </p:txBody>
        </p:sp>
        <p:sp>
          <p:nvSpPr>
            <p:cNvPr id="14" name="Rectangle 36"/>
            <p:cNvSpPr>
              <a:spLocks noChangeArrowheads="1"/>
            </p:cNvSpPr>
            <p:nvPr/>
          </p:nvSpPr>
          <p:spPr bwMode="auto">
            <a:xfrm>
              <a:off x="3708" y="806"/>
              <a:ext cx="908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CHILE: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Lavado de Dinero</a:t>
              </a:r>
            </a:p>
          </p:txBody>
        </p:sp>
        <p:sp>
          <p:nvSpPr>
            <p:cNvPr id="15" name="Rectangle 37"/>
            <p:cNvSpPr>
              <a:spLocks noChangeArrowheads="1"/>
            </p:cNvSpPr>
            <p:nvPr/>
          </p:nvSpPr>
          <p:spPr bwMode="auto">
            <a:xfrm>
              <a:off x="4668" y="916"/>
              <a:ext cx="862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COLOMBIA:</a:t>
              </a:r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Lavado de Activos</a:t>
              </a: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4572" y="2843"/>
              <a:ext cx="884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CUBA: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Lavado de Dinero</a:t>
              </a:r>
            </a:p>
          </p:txBody>
        </p:sp>
        <p:sp>
          <p:nvSpPr>
            <p:cNvPr id="17" name="Rectangle 41"/>
            <p:cNvSpPr>
              <a:spLocks noChangeArrowheads="1"/>
            </p:cNvSpPr>
            <p:nvPr/>
          </p:nvSpPr>
          <p:spPr bwMode="auto">
            <a:xfrm>
              <a:off x="2220" y="3648"/>
              <a:ext cx="136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GUATEMALA</a:t>
              </a:r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: 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Transacciones </a:t>
              </a:r>
              <a:r>
                <a:rPr lang="es-VE" sz="1600" dirty="0" smtClean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de </a:t>
              </a:r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inversiones ilícitas</a:t>
              </a:r>
            </a:p>
          </p:txBody>
        </p:sp>
        <p:sp>
          <p:nvSpPr>
            <p:cNvPr id="18" name="Rectangle 45"/>
            <p:cNvSpPr>
              <a:spLocks noChangeArrowheads="1"/>
            </p:cNvSpPr>
            <p:nvPr/>
          </p:nvSpPr>
          <p:spPr bwMode="auto">
            <a:xfrm>
              <a:off x="1846" y="2234"/>
              <a:ext cx="2268" cy="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VE" sz="1800" dirty="0">
                  <a:solidFill>
                    <a:srgbClr val="00990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VE" sz="20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VENEZUELA: </a:t>
              </a:r>
            </a:p>
            <a:p>
              <a:pPr algn="ctr"/>
              <a:r>
                <a:rPr lang="es-VE" sz="18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LEGITIMACIÓN DE CAPITALES </a:t>
              </a:r>
            </a:p>
          </p:txBody>
        </p:sp>
        <p:pic>
          <p:nvPicPr>
            <p:cNvPr id="19" name="Picture 46" descr="Venezuela_fla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2" y="1851"/>
              <a:ext cx="624" cy="413"/>
            </a:xfrm>
            <a:prstGeom prst="rect">
              <a:avLst/>
            </a:prstGeom>
            <a:noFill/>
          </p:spPr>
        </p:pic>
        <p:pic>
          <p:nvPicPr>
            <p:cNvPr id="20" name="Picture 47" descr="bandera_argentina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3" y="663"/>
              <a:ext cx="409" cy="245"/>
            </a:xfrm>
            <a:prstGeom prst="rect">
              <a:avLst/>
            </a:prstGeom>
            <a:noFill/>
          </p:spPr>
        </p:pic>
        <p:pic>
          <p:nvPicPr>
            <p:cNvPr id="21" name="Picture 48" descr="bandera-bolivia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92" y="572"/>
              <a:ext cx="409" cy="242"/>
            </a:xfrm>
            <a:prstGeom prst="rect">
              <a:avLst/>
            </a:prstGeom>
            <a:noFill/>
          </p:spPr>
        </p:pic>
        <p:pic>
          <p:nvPicPr>
            <p:cNvPr id="22" name="Picture 49" descr="bandera_brasil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940" y="572"/>
              <a:ext cx="453" cy="207"/>
            </a:xfrm>
            <a:prstGeom prst="rect">
              <a:avLst/>
            </a:prstGeom>
            <a:noFill/>
          </p:spPr>
        </p:pic>
        <p:pic>
          <p:nvPicPr>
            <p:cNvPr id="23" name="Picture 50" descr="bandera%2520chile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948" y="572"/>
              <a:ext cx="454" cy="223"/>
            </a:xfrm>
            <a:prstGeom prst="rect">
              <a:avLst/>
            </a:prstGeom>
            <a:noFill/>
          </p:spPr>
        </p:pic>
        <p:pic>
          <p:nvPicPr>
            <p:cNvPr id="24" name="Picture 51" descr="Colombia_flag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908" y="714"/>
              <a:ext cx="408" cy="270"/>
            </a:xfrm>
            <a:prstGeom prst="rect">
              <a:avLst/>
            </a:prstGeom>
            <a:noFill/>
          </p:spPr>
        </p:pic>
        <p:pic>
          <p:nvPicPr>
            <p:cNvPr id="25" name="Picture 52" descr="costa_rica_bandera_grande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908" y="1567"/>
              <a:ext cx="409" cy="209"/>
            </a:xfrm>
            <a:prstGeom prst="rect">
              <a:avLst/>
            </a:prstGeom>
            <a:noFill/>
          </p:spPr>
        </p:pic>
        <p:pic>
          <p:nvPicPr>
            <p:cNvPr id="26" name="Picture 53" descr="Cuba_flags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60" y="2609"/>
              <a:ext cx="355" cy="237"/>
            </a:xfrm>
            <a:prstGeom prst="rect">
              <a:avLst/>
            </a:prstGeom>
            <a:noFill/>
          </p:spPr>
        </p:pic>
        <p:pic>
          <p:nvPicPr>
            <p:cNvPr id="27" name="Picture 54" descr="El-Salvador_flag">
              <a:hlinkClick r:id="rId19"/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908" y="3367"/>
              <a:ext cx="346" cy="227"/>
            </a:xfrm>
            <a:prstGeom prst="rect">
              <a:avLst/>
            </a:prstGeom>
            <a:noFill/>
          </p:spPr>
        </p:pic>
        <p:pic>
          <p:nvPicPr>
            <p:cNvPr id="28" name="Picture 55" descr="92guatemala">
              <a:hlinkClick r:id="rId21"/>
            </p:cNvPr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604" y="3367"/>
              <a:ext cx="432" cy="246"/>
            </a:xfrm>
            <a:prstGeom prst="rect">
              <a:avLst/>
            </a:prstGeom>
            <a:noFill/>
          </p:spPr>
        </p:pic>
        <p:pic>
          <p:nvPicPr>
            <p:cNvPr id="29" name="Picture 56" descr="bandera-copy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636" y="1472"/>
              <a:ext cx="396" cy="237"/>
            </a:xfrm>
            <a:prstGeom prst="rect">
              <a:avLst/>
            </a:prstGeom>
            <a:noFill/>
          </p:spPr>
        </p:pic>
        <p:pic>
          <p:nvPicPr>
            <p:cNvPr id="30" name="Picture 57" descr="92nicaragua">
              <a:hlinkClick r:id="rId25"/>
            </p:cNvPr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588" y="2751"/>
              <a:ext cx="454" cy="208"/>
            </a:xfrm>
            <a:prstGeom prst="rect">
              <a:avLst/>
            </a:prstGeom>
            <a:noFill/>
          </p:spPr>
        </p:pic>
        <p:pic>
          <p:nvPicPr>
            <p:cNvPr id="31" name="Picture 58" descr="24155">
              <a:hlinkClick r:id="rId27"/>
            </p:cNvPr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396" y="2230"/>
              <a:ext cx="528" cy="184"/>
            </a:xfrm>
            <a:prstGeom prst="rect">
              <a:avLst/>
            </a:prstGeom>
            <a:noFill/>
          </p:spPr>
        </p:pic>
        <p:pic>
          <p:nvPicPr>
            <p:cNvPr id="32" name="Picture 59" descr="Uruguay_flags">
              <a:hlinkClick r:id="rId29"/>
            </p:cNvPr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548" y="3461"/>
              <a:ext cx="447" cy="224"/>
            </a:xfrm>
            <a:prstGeom prst="rect">
              <a:avLst/>
            </a:prstGeom>
            <a:noFill/>
          </p:spPr>
        </p:pic>
        <p:sp>
          <p:nvSpPr>
            <p:cNvPr id="33" name="Rectangle 60"/>
            <p:cNvSpPr>
              <a:spLocks noChangeArrowheads="1"/>
            </p:cNvSpPr>
            <p:nvPr/>
          </p:nvSpPr>
          <p:spPr bwMode="auto">
            <a:xfrm>
              <a:off x="3465" y="3657"/>
              <a:ext cx="113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es-VE" sz="1600" b="1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EEUU</a:t>
              </a:r>
            </a:p>
            <a:p>
              <a:pPr algn="ctr"/>
              <a:r>
                <a:rPr lang="es-VE" sz="1600" dirty="0">
                  <a:solidFill>
                    <a:srgbClr val="00206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Lavado de Dinero</a:t>
              </a:r>
            </a:p>
          </p:txBody>
        </p:sp>
        <p:pic>
          <p:nvPicPr>
            <p:cNvPr id="34" name="Picture 61" descr="http://pijaworld.tripod.com.mx/pijaworld/">
              <a:hlinkClick r:id="rId31"/>
            </p:cNvPr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3756" y="3414"/>
              <a:ext cx="454" cy="227"/>
            </a:xfrm>
            <a:prstGeom prst="rect">
              <a:avLst/>
            </a:prstGeom>
            <a:noFill/>
          </p:spPr>
        </p:pic>
      </p:grpSp>
      <p:sp>
        <p:nvSpPr>
          <p:cNvPr id="37" name="36 Rectángulo"/>
          <p:cNvSpPr/>
          <p:nvPr/>
        </p:nvSpPr>
        <p:spPr>
          <a:xfrm>
            <a:off x="2268538" y="94161"/>
            <a:ext cx="6010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Diferentes terminologías</a:t>
            </a:r>
            <a:endParaRPr lang="es-ES" sz="32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1956113" cy="1571611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1570930" y="638266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Lavado de dinero representa 2.7% del PIB mundial</a:t>
            </a:r>
            <a:endParaRPr lang="es-VE" sz="2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63868" y="1466798"/>
            <a:ext cx="85011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Panel sobre Responsabilidad, Transparencia e Integridad Financiera Internacional (FACTI, por su sigla en inglés)  según  la Agenda 2030 de la Organización de las Naciones Unidas (ONU).</a:t>
            </a:r>
            <a:endParaRPr lang="es-VE" sz="20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58" y="2656864"/>
            <a:ext cx="550072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6484" y="2999773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500034" y="5357826"/>
            <a:ext cx="3643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FMI estima que en el mundo se lavan cada año mas de 500 millones a 1 billón  de dólares 2% al 5% PIB. </a:t>
            </a:r>
            <a:endParaRPr lang="es-VE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470305" y="5219326"/>
            <a:ext cx="43577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Las Naciones Unidas estimaron recientemente que los fondos ilícitos que se lavan anualmente equivalen a entre 2% y 5% del PIB mundial, o USD 1,6 billones a USD 4 billones al año.</a:t>
            </a:r>
            <a:endParaRPr lang="es-VE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67640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417918" y="328479"/>
            <a:ext cx="50530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FFCC"/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3600" b="1" dirty="0" smtClean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Normativa</a:t>
            </a:r>
            <a:r>
              <a:rPr lang="es-ES_tradnl" sz="36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_tradnl" sz="3600" b="1" dirty="0" smtClean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Internacional</a:t>
            </a:r>
            <a:endParaRPr lang="es-ES" sz="3600" b="1" dirty="0">
              <a:solidFill>
                <a:srgbClr val="000099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19200" y="3429000"/>
            <a:ext cx="701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s-BO" sz="1800" b="1" dirty="0">
                <a:solidFill>
                  <a:srgbClr val="0B2D5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1988   1990   …. 1998   1999   2000  2001 2002 2003</a:t>
            </a:r>
            <a:endParaRPr kumimoji="1" lang="es-ES" sz="1800" b="1" dirty="0">
              <a:solidFill>
                <a:srgbClr val="0B2D5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09600" y="1676400"/>
            <a:ext cx="1524000" cy="762000"/>
          </a:xfrm>
          <a:prstGeom prst="wedgeRectCallout">
            <a:avLst>
              <a:gd name="adj1" fmla="val 21667"/>
              <a:gd name="adj2" fmla="val 145625"/>
            </a:avLst>
          </a:prstGeom>
          <a:gradFill rotWithShape="0">
            <a:gsLst>
              <a:gs pos="0">
                <a:srgbClr val="00CC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Declaración de Principios de Basilea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286000" y="1676400"/>
            <a:ext cx="1905000" cy="762000"/>
          </a:xfrm>
          <a:prstGeom prst="wedgeRectCallout">
            <a:avLst>
              <a:gd name="adj1" fmla="val -46269"/>
              <a:gd name="adj2" fmla="val 141667"/>
            </a:avLst>
          </a:prstGeom>
          <a:gradFill rotWithShape="0">
            <a:gsLst>
              <a:gs pos="0">
                <a:srgbClr val="00CC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40 Recomendaciones del GAFI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343400" y="1508210"/>
            <a:ext cx="1981200" cy="1006390"/>
          </a:xfrm>
          <a:prstGeom prst="wedgeRectCallout">
            <a:avLst>
              <a:gd name="adj1" fmla="val 12676"/>
              <a:gd name="adj2" fmla="val 130870"/>
            </a:avLst>
          </a:prstGeom>
          <a:gradFill rotWithShape="0">
            <a:gsLst>
              <a:gs pos="0">
                <a:srgbClr val="00CC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Recomendaciones especiales del GAFI sobre terrorismo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6422540" y="1752600"/>
            <a:ext cx="1524000" cy="762000"/>
          </a:xfrm>
          <a:prstGeom prst="wedgeRectCallout">
            <a:avLst>
              <a:gd name="adj1" fmla="val -66356"/>
              <a:gd name="adj2" fmla="val 123958"/>
            </a:avLst>
          </a:prstGeom>
          <a:gradFill rotWithShape="0">
            <a:gsLst>
              <a:gs pos="0">
                <a:srgbClr val="00CC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USA Patriot Act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 rot="10769627">
            <a:off x="991193" y="4190997"/>
            <a:ext cx="1452563" cy="821935"/>
          </a:xfrm>
          <a:prstGeom prst="wedgeRectCallout">
            <a:avLst>
              <a:gd name="adj1" fmla="val 8255"/>
              <a:gd name="adj2" fmla="val 110815"/>
            </a:avLst>
          </a:prstGeom>
          <a:gradFill rotWithShape="0">
            <a:gsLst>
              <a:gs pos="0">
                <a:srgbClr val="33CCFF"/>
              </a:gs>
              <a:gs pos="100000">
                <a:srgbClr val="CC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rot="10800000"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ONU</a:t>
            </a:r>
          </a:p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Convención de Viena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 rot="10769627">
            <a:off x="2590800" y="4267200"/>
            <a:ext cx="1374775" cy="1066800"/>
          </a:xfrm>
          <a:prstGeom prst="wedgeRectCallout">
            <a:avLst>
              <a:gd name="adj1" fmla="val -36880"/>
              <a:gd name="adj2" fmla="val 95954"/>
            </a:avLst>
          </a:prstGeom>
          <a:gradFill rotWithShape="0">
            <a:gsLst>
              <a:gs pos="0">
                <a:srgbClr val="33CCFF"/>
              </a:gs>
              <a:gs pos="100000">
                <a:srgbClr val="CC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rot="10800000"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ONU</a:t>
            </a:r>
          </a:p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Convención Contra el Terrorismo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 rot="10769627">
            <a:off x="4421168" y="4419591"/>
            <a:ext cx="1981200" cy="1652105"/>
          </a:xfrm>
          <a:prstGeom prst="wedgeRectCallout">
            <a:avLst>
              <a:gd name="adj1" fmla="val 33120"/>
              <a:gd name="adj2" fmla="val 96315"/>
            </a:avLst>
          </a:prstGeom>
          <a:gradFill rotWithShape="0">
            <a:gsLst>
              <a:gs pos="0">
                <a:srgbClr val="33CCFF"/>
              </a:gs>
              <a:gs pos="100000">
                <a:srgbClr val="CC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rot="10800000" lIns="90000" tIns="46800" rIns="90000" bIns="46800" anchor="ctr"/>
          <a:lstStyle/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ONU</a:t>
            </a:r>
          </a:p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Convención de Palermo</a:t>
            </a:r>
          </a:p>
          <a:p>
            <a:pPr algn="ctr"/>
            <a:r>
              <a:rPr lang="es-VE" sz="1600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 la Delincuencia Organizada</a:t>
            </a:r>
            <a:endParaRPr lang="es-ES" sz="1600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 rot="10769627">
            <a:off x="6782305" y="4419598"/>
            <a:ext cx="1374775" cy="724176"/>
          </a:xfrm>
          <a:prstGeom prst="wedgeRectCallout">
            <a:avLst>
              <a:gd name="adj1" fmla="val 141255"/>
              <a:gd name="adj2" fmla="val 166875"/>
            </a:avLst>
          </a:prstGeom>
          <a:gradFill rotWithShape="0">
            <a:gsLst>
              <a:gs pos="0">
                <a:srgbClr val="33CCFF"/>
              </a:gs>
              <a:gs pos="100000">
                <a:srgbClr val="CCFFFF"/>
              </a:gs>
            </a:gsLst>
            <a:lin ang="5400000" scaled="1"/>
          </a:gradFill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rot="10800000" lIns="90000" tIns="46800" rIns="90000" bIns="46800" anchor="ctr"/>
          <a:lstStyle/>
          <a:p>
            <a:pPr algn="ctr"/>
            <a:r>
              <a:rPr lang="es-VE" b="1" i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Principios </a:t>
            </a:r>
            <a:r>
              <a:rPr lang="es-VE" b="1" i="1" dirty="0" err="1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Wolfberg</a:t>
            </a:r>
            <a:endParaRPr lang="es-ES" b="1" i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914400" y="3048000"/>
            <a:ext cx="7632700" cy="576263"/>
          </a:xfrm>
          <a:prstGeom prst="notchedRightArrow">
            <a:avLst>
              <a:gd name="adj1" fmla="val 26167"/>
              <a:gd name="adj2" fmla="val 236635"/>
            </a:avLst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3" name="AutoShape 3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989296" y="414301"/>
            <a:ext cx="5868852" cy="596900"/>
          </a:xfrm>
          <a:prstGeom prst="actionButtonBlank">
            <a:avLst/>
          </a:prstGeom>
          <a:gradFill rotWithShape="0">
            <a:gsLst>
              <a:gs pos="0">
                <a:srgbClr val="CCECFF"/>
              </a:gs>
              <a:gs pos="100000">
                <a:srgbClr val="CCE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s-V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Marco Legal Nacional</a:t>
            </a:r>
            <a:endParaRPr lang="es-E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9" descr="ley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33600"/>
            <a:ext cx="3048000" cy="2743200"/>
          </a:xfrm>
          <a:prstGeom prst="rect">
            <a:avLst/>
          </a:prstGeom>
          <a:solidFill>
            <a:srgbClr val="000099">
              <a:alpha val="20000"/>
            </a:srgbClr>
          </a:solidFill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4097338" y="1989138"/>
            <a:ext cx="0" cy="403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WordArt 5"/>
          <p:cNvSpPr>
            <a:spLocks noChangeArrowheads="1" noChangeShapeType="1" noTextEdit="1"/>
          </p:cNvSpPr>
          <p:nvPr/>
        </p:nvSpPr>
        <p:spPr bwMode="auto">
          <a:xfrm>
            <a:off x="4249738" y="1989138"/>
            <a:ext cx="4679950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Ley Orgánica contra el Tráfico Ilícito </a:t>
            </a:r>
          </a:p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y el Consumo de Sustancias Estupefacientes </a:t>
            </a:r>
          </a:p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y Psicotrópicas (LOCTICSEP)</a:t>
            </a:r>
          </a:p>
        </p:txBody>
      </p:sp>
      <p:sp>
        <p:nvSpPr>
          <p:cNvPr id="8" name="WordArt 6"/>
          <p:cNvSpPr>
            <a:spLocks noChangeArrowheads="1" noChangeShapeType="1" noTextEdit="1"/>
          </p:cNvSpPr>
          <p:nvPr/>
        </p:nvSpPr>
        <p:spPr bwMode="auto">
          <a:xfrm>
            <a:off x="4325938" y="3360738"/>
            <a:ext cx="4318028" cy="863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Ley Orgánica contra la </a:t>
            </a:r>
          </a:p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Delincuencia Organizada (LOCDO</a:t>
            </a:r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</p:txBody>
      </p:sp>
      <p:sp>
        <p:nvSpPr>
          <p:cNvPr id="9" name="WordArt 7"/>
          <p:cNvSpPr>
            <a:spLocks noChangeArrowheads="1" noChangeShapeType="1" noTextEdit="1"/>
          </p:cNvSpPr>
          <p:nvPr/>
        </p:nvSpPr>
        <p:spPr bwMode="auto">
          <a:xfrm>
            <a:off x="4427538" y="4581525"/>
            <a:ext cx="4359304" cy="5127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Providencia </a:t>
            </a:r>
            <a:r>
              <a:rPr lang="es-VE" sz="2000" kern="10" dirty="0" smtClean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SAA-8-004-2021 de </a:t>
            </a:r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Sudeseg</a:t>
            </a:r>
          </a:p>
        </p:txBody>
      </p:sp>
      <p:sp>
        <p:nvSpPr>
          <p:cNvPr id="10" name="WordArt 10"/>
          <p:cNvSpPr>
            <a:spLocks noChangeArrowheads="1" noChangeShapeType="1" noTextEdit="1"/>
          </p:cNvSpPr>
          <p:nvPr/>
        </p:nvSpPr>
        <p:spPr bwMode="auto">
          <a:xfrm>
            <a:off x="3665538" y="2065338"/>
            <a:ext cx="355600" cy="3603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</a:t>
            </a:r>
          </a:p>
        </p:txBody>
      </p:sp>
      <p:sp>
        <p:nvSpPr>
          <p:cNvPr id="11" name="WordArt 11"/>
          <p:cNvSpPr>
            <a:spLocks noChangeArrowheads="1" noChangeShapeType="1" noTextEdit="1"/>
          </p:cNvSpPr>
          <p:nvPr/>
        </p:nvSpPr>
        <p:spPr bwMode="auto">
          <a:xfrm>
            <a:off x="3563938" y="4581525"/>
            <a:ext cx="355600" cy="360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3.</a:t>
            </a:r>
          </a:p>
        </p:txBody>
      </p:sp>
      <p:sp>
        <p:nvSpPr>
          <p:cNvPr id="12" name="WordArt 13"/>
          <p:cNvSpPr>
            <a:spLocks noChangeArrowheads="1" noChangeShapeType="1" noTextEdit="1"/>
          </p:cNvSpPr>
          <p:nvPr/>
        </p:nvSpPr>
        <p:spPr bwMode="auto">
          <a:xfrm>
            <a:off x="3640138" y="3436938"/>
            <a:ext cx="355600" cy="3603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</a:t>
            </a:r>
          </a:p>
        </p:txBody>
      </p:sp>
      <p:sp>
        <p:nvSpPr>
          <p:cNvPr id="14" name="WordArt 17"/>
          <p:cNvSpPr>
            <a:spLocks noChangeArrowheads="1" noChangeShapeType="1" noTextEdit="1"/>
          </p:cNvSpPr>
          <p:nvPr/>
        </p:nvSpPr>
        <p:spPr bwMode="auto">
          <a:xfrm>
            <a:off x="4356100" y="5445125"/>
            <a:ext cx="3502048" cy="5127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 dirty="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Ley Contra los Ilícitos Cambiarios</a:t>
            </a:r>
          </a:p>
        </p:txBody>
      </p:sp>
      <p:sp>
        <p:nvSpPr>
          <p:cNvPr id="15" name="WordArt 18"/>
          <p:cNvSpPr>
            <a:spLocks noChangeArrowheads="1" noChangeShapeType="1" noTextEdit="1"/>
          </p:cNvSpPr>
          <p:nvPr/>
        </p:nvSpPr>
        <p:spPr bwMode="auto">
          <a:xfrm>
            <a:off x="3563938" y="5516563"/>
            <a:ext cx="427037" cy="3603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VE" sz="2000" kern="10">
                <a:ln w="9525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43808" y="476672"/>
            <a:ext cx="3570208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VE" sz="4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CONTENIDO</a:t>
            </a:r>
            <a:endParaRPr lang="es-ES" sz="4400" b="1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79512" y="1484785"/>
            <a:ext cx="8358246" cy="4896544"/>
          </a:xfrm>
        </p:spPr>
        <p:txBody>
          <a:bodyPr>
            <a:normAutofit lnSpcReduction="10000"/>
          </a:bodyPr>
          <a:lstStyle/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Conceptos fundamentales.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UY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Información General y Conceptos Básicos de la Ley Orgánica contra la Delincuencia Organizada y FT.</a:t>
            </a:r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UY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Sanciones Legales.</a:t>
            </a:r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Marco Legal e Institucional.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UY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Que hacen las Empresas para prevenir la L/C y el F/T.</a:t>
            </a:r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UY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Política Conozca a su Cliente, Proveedor, Empleado, Intermediario,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Ø"/>
            </a:pPr>
            <a:r>
              <a:rPr lang="es-UY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Casos</a:t>
            </a:r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s-VE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4" y="-164155"/>
            <a:ext cx="1956113" cy="1648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 descr="justi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1004888"/>
            <a:ext cx="48482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8163" y="2349500"/>
            <a:ext cx="806608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ES_tradnl" sz="5400" b="1" dirty="0">
                <a:solidFill>
                  <a:srgbClr val="0070C0"/>
                </a:solidFill>
                <a:latin typeface="Microsoft Sans Serif" pitchFamily="34" charset="0"/>
              </a:rPr>
              <a:t>Sanciones establecidas en la LOCDO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0" y="404738"/>
            <a:ext cx="9144000" cy="6696669"/>
            <a:chOff x="0" y="277"/>
            <a:chExt cx="5760" cy="4060"/>
          </a:xfrm>
        </p:grpSpPr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10800000">
              <a:off x="0" y="277"/>
              <a:ext cx="5760" cy="294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E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0" y="3974"/>
              <a:ext cx="5760" cy="363"/>
              <a:chOff x="-1" y="2704"/>
              <a:chExt cx="5760" cy="799"/>
            </a:xfrm>
          </p:grpSpPr>
          <p:sp>
            <p:nvSpPr>
              <p:cNvPr id="8" name="AutoShape 19"/>
              <p:cNvSpPr>
                <a:spLocks noChangeArrowheads="1"/>
              </p:cNvSpPr>
              <p:nvPr/>
            </p:nvSpPr>
            <p:spPr bwMode="auto">
              <a:xfrm>
                <a:off x="-1" y="2704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" name="AutoShape 20"/>
              <p:cNvSpPr>
                <a:spLocks noChangeArrowheads="1"/>
              </p:cNvSpPr>
              <p:nvPr/>
            </p:nvSpPr>
            <p:spPr bwMode="auto">
              <a:xfrm>
                <a:off x="-1" y="2725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grpSp>
            <p:nvGrpSpPr>
              <p:cNvPr id="10" name="Group 21"/>
              <p:cNvGrpSpPr>
                <a:grpSpLocks/>
              </p:cNvGrpSpPr>
              <p:nvPr/>
            </p:nvGrpSpPr>
            <p:grpSpPr bwMode="auto">
              <a:xfrm rot="10800000">
                <a:off x="-1" y="2766"/>
                <a:ext cx="5760" cy="737"/>
                <a:chOff x="0" y="255"/>
                <a:chExt cx="5760" cy="1415"/>
              </a:xfrm>
            </p:grpSpPr>
            <p:sp>
              <p:nvSpPr>
                <p:cNvPr id="11" name="AutoShape 22"/>
                <p:cNvSpPr>
                  <a:spLocks noChangeArrowheads="1"/>
                </p:cNvSpPr>
                <p:nvPr/>
              </p:nvSpPr>
              <p:spPr bwMode="auto">
                <a:xfrm>
                  <a:off x="0" y="879"/>
                  <a:ext cx="5760" cy="791"/>
                </a:xfrm>
                <a:prstGeom prst="wave">
                  <a:avLst>
                    <a:gd name="adj1" fmla="val 15532"/>
                    <a:gd name="adj2" fmla="val -69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s-ES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2" name="Rectangle 23"/>
                <p:cNvSpPr>
                  <a:spLocks noChangeArrowheads="1"/>
                </p:cNvSpPr>
                <p:nvPr/>
              </p:nvSpPr>
              <p:spPr bwMode="auto">
                <a:xfrm>
                  <a:off x="0" y="255"/>
                  <a:ext cx="5760" cy="10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s-ES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p:grpSp>
        </p:grp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404045" y="183484"/>
            <a:ext cx="26216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4000" dirty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Sanciones</a:t>
            </a:r>
            <a:endParaRPr lang="es-ES" altLang="es-ES" sz="4000" dirty="0">
              <a:solidFill>
                <a:schemeClr val="accent1">
                  <a:lumMod val="50000"/>
                </a:schemeClr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314265" y="1725933"/>
            <a:ext cx="4032076" cy="413446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 sz="2000" b="1" i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Artículo </a:t>
            </a:r>
            <a:r>
              <a:rPr lang="es-ES" altLang="es-ES" sz="2000" b="1" i="1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35</a:t>
            </a:r>
            <a:r>
              <a:rPr lang="es-ES" altLang="es-ES" sz="2000" i="1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" altLang="es-ES" sz="2000" i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la LOCDO</a:t>
            </a: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179388" y="1916113"/>
            <a:ext cx="3384550" cy="954107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66"/>
            </a:extrusionClr>
            <a:contourClr>
              <a:schemeClr val="accent2"/>
            </a:contourClr>
          </a:sp3d>
        </p:spPr>
        <p:txBody>
          <a:bodyPr>
            <a:spAutoFit/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ES" sz="1400" b="1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QUIEN POR SÍ O POR INTERPUESTA PERSONA SEA PROPIETARIO O POSEEDOR DE CAPITALES, BIENES, HABERES O BENEFICIOS</a:t>
            </a:r>
            <a:endParaRPr lang="es-VE" altLang="es-ES" sz="1400" b="1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 rot="10800000">
            <a:off x="250825" y="3429000"/>
            <a:ext cx="3313113" cy="2808288"/>
          </a:xfrm>
          <a:prstGeom prst="flowChartMerge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  <a:contourClr>
              <a:schemeClr val="accent2"/>
            </a:contourClr>
          </a:sp3d>
        </p:spPr>
        <p:txBody>
          <a:bodyPr rot="10800000"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s-VE" altLang="es-ES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1116013" y="4581525"/>
            <a:ext cx="165576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VE" altLang="es-ES" sz="14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DERIVADOS DE ACTIVIDADES ILÍCITAS O DELITOS GRAVES</a:t>
            </a:r>
          </a:p>
        </p:txBody>
      </p: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3563938" y="2270125"/>
            <a:ext cx="4033837" cy="376238"/>
            <a:chOff x="2245" y="1430"/>
            <a:chExt cx="2541" cy="237"/>
          </a:xfrm>
        </p:grpSpPr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2245" y="1570"/>
              <a:ext cx="725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3107" y="1430"/>
              <a:ext cx="1679" cy="237"/>
            </a:xfrm>
            <a:prstGeom prst="rect">
              <a:avLst/>
            </a:prstGeom>
            <a:solidFill>
              <a:schemeClr val="accent2"/>
            </a:solidFill>
            <a:ln w="9525">
              <a:miter lim="800000"/>
              <a:headEnd/>
              <a:tailEnd/>
            </a:ln>
            <a:scene3d>
              <a:camera prst="legacyObliqueBottom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chemeClr val="accent2"/>
              </a:contourClr>
            </a:sp3d>
          </p:spPr>
          <p:txBody>
            <a:bodyPr>
              <a:spAutoFit/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VE" altLang="es-ES" b="1">
                  <a:solidFill>
                    <a:schemeClr val="bg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SERÁ CASTIGADO</a:t>
              </a:r>
            </a:p>
          </p:txBody>
        </p:sp>
      </p:grpSp>
      <p:grpSp>
        <p:nvGrpSpPr>
          <p:cNvPr id="26" name="Group 31"/>
          <p:cNvGrpSpPr>
            <a:grpSpLocks/>
          </p:cNvGrpSpPr>
          <p:nvPr/>
        </p:nvGrpSpPr>
        <p:grpSpPr bwMode="auto">
          <a:xfrm>
            <a:off x="3924300" y="2924175"/>
            <a:ext cx="3600450" cy="3675063"/>
            <a:chOff x="2472" y="1842"/>
            <a:chExt cx="2268" cy="2315"/>
          </a:xfrm>
        </p:grpSpPr>
        <p:pic>
          <p:nvPicPr>
            <p:cNvPr id="27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3294"/>
              <a:ext cx="1043" cy="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Line 19"/>
            <p:cNvSpPr>
              <a:spLocks noChangeShapeType="1"/>
            </p:cNvSpPr>
            <p:nvPr/>
          </p:nvSpPr>
          <p:spPr bwMode="auto">
            <a:xfrm>
              <a:off x="3016" y="2251"/>
              <a:ext cx="1724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2626" y="3965"/>
              <a:ext cx="12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VE" altLang="es-ES" sz="1400" b="1" dirty="0" smtClean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10 a 15 </a:t>
              </a:r>
              <a:r>
                <a:rPr lang="es-VE" altLang="es-ES" sz="1400" b="1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AÑOS</a:t>
              </a:r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>
              <a:off x="3878" y="1842"/>
              <a:ext cx="0" cy="273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>
              <a:off x="3016" y="2341"/>
              <a:ext cx="0" cy="908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32" name="Group 37"/>
          <p:cNvGrpSpPr>
            <a:grpSpLocks/>
          </p:cNvGrpSpPr>
          <p:nvPr/>
        </p:nvGrpSpPr>
        <p:grpSpPr bwMode="auto">
          <a:xfrm>
            <a:off x="5724525" y="3644901"/>
            <a:ext cx="3419475" cy="2970213"/>
            <a:chOff x="3606" y="2296"/>
            <a:chExt cx="2154" cy="1871"/>
          </a:xfrm>
        </p:grpSpPr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H="1">
              <a:off x="4785" y="2296"/>
              <a:ext cx="0" cy="68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grpSp>
          <p:nvGrpSpPr>
            <p:cNvPr id="34" name="Group 39"/>
            <p:cNvGrpSpPr>
              <a:grpSpLocks/>
            </p:cNvGrpSpPr>
            <p:nvPr/>
          </p:nvGrpSpPr>
          <p:grpSpPr bwMode="auto">
            <a:xfrm>
              <a:off x="4014" y="3203"/>
              <a:ext cx="1361" cy="408"/>
              <a:chOff x="4014" y="3203"/>
              <a:chExt cx="1361" cy="408"/>
            </a:xfrm>
          </p:grpSpPr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4014" y="3203"/>
                <a:ext cx="1361" cy="408"/>
              </a:xfrm>
              <a:prstGeom prst="foldedCorner">
                <a:avLst>
                  <a:gd name="adj" fmla="val 12500"/>
                </a:avLst>
              </a:prstGeom>
              <a:solidFill>
                <a:schemeClr val="accent2"/>
              </a:solidFill>
              <a:ln w="190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VE" altLang="es-ES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7" name="Text Box 25"/>
              <p:cNvSpPr txBox="1">
                <a:spLocks noChangeArrowheads="1"/>
              </p:cNvSpPr>
              <p:nvPr/>
            </p:nvSpPr>
            <p:spPr bwMode="auto">
              <a:xfrm>
                <a:off x="4378" y="3294"/>
                <a:ext cx="72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VE" altLang="es-ES" b="1">
                    <a:solidFill>
                      <a:schemeClr val="bg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MULTA</a:t>
                </a:r>
              </a:p>
            </p:txBody>
          </p:sp>
        </p:grp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3606" y="3702"/>
              <a:ext cx="215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VE" altLang="es-ES" sz="1400" b="1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IGUAL AL INCREMENTO PATRIMONIAL ILÍCITAMENTE OBTENIDO</a:t>
              </a:r>
            </a:p>
          </p:txBody>
        </p:sp>
      </p:grpSp>
      <p:sp>
        <p:nvSpPr>
          <p:cNvPr id="38" name="Rectangle 43"/>
          <p:cNvSpPr>
            <a:spLocks noChangeArrowheads="1"/>
          </p:cNvSpPr>
          <p:nvPr/>
        </p:nvSpPr>
        <p:spPr bwMode="auto">
          <a:xfrm>
            <a:off x="0" y="999320"/>
            <a:ext cx="8686800" cy="64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VE" altLang="es-ES" sz="3600" dirty="0" smtClean="0">
                <a:solidFill>
                  <a:schemeClr val="tx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Delito   </a:t>
            </a:r>
            <a:r>
              <a:rPr lang="es-VE" sz="36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LEGITIMACIÓN DE </a:t>
            </a:r>
            <a:r>
              <a:rPr lang="es-VE" sz="3600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CAPITALES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6" y="-919"/>
            <a:ext cx="1956113" cy="13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0" y="404664"/>
            <a:ext cx="9144000" cy="6549498"/>
            <a:chOff x="0" y="278"/>
            <a:chExt cx="5760" cy="4057"/>
          </a:xfrm>
        </p:grpSpPr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 rot="10800000">
              <a:off x="0" y="278"/>
              <a:ext cx="5760" cy="295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E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0" y="3982"/>
              <a:ext cx="5760" cy="353"/>
              <a:chOff x="-1" y="2725"/>
              <a:chExt cx="5760" cy="778"/>
            </a:xfrm>
          </p:grpSpPr>
          <p:sp>
            <p:nvSpPr>
              <p:cNvPr id="9" name="AutoShape 21"/>
              <p:cNvSpPr>
                <a:spLocks noChangeArrowheads="1"/>
              </p:cNvSpPr>
              <p:nvPr/>
            </p:nvSpPr>
            <p:spPr bwMode="auto">
              <a:xfrm>
                <a:off x="-1" y="2725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/>
            </p:nvSpPr>
            <p:spPr bwMode="auto">
              <a:xfrm rot="10800000">
                <a:off x="-1" y="2945"/>
                <a:ext cx="5760" cy="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</p:grp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620713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VE" altLang="es-ES" sz="3600" dirty="0">
                <a:solidFill>
                  <a:schemeClr val="tx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Delito </a:t>
            </a:r>
            <a:r>
              <a:rPr lang="es-VE" altLang="es-ES" sz="3600" b="1" dirty="0">
                <a:solidFill>
                  <a:srgbClr val="F73F3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CULPOSO</a:t>
            </a:r>
            <a:endParaRPr lang="es-ES" altLang="es-ES" sz="3600" dirty="0">
              <a:solidFill>
                <a:schemeClr val="tx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57200" y="16768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s-ES_tradnl" altLang="es-ES" sz="3200"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endParaRPr lang="es-ES" altLang="es-ES" sz="32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0" y="2205038"/>
            <a:ext cx="7245894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CC66FF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s-ES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“</a:t>
            </a:r>
            <a:r>
              <a:rPr lang="es-E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Cuando el delito previsto en el artículo </a:t>
            </a:r>
            <a:r>
              <a:rPr lang="es-E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36 de </a:t>
            </a:r>
            <a:r>
              <a:rPr lang="es-E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esta Ley se cometa por</a:t>
            </a:r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1403350" y="3213100"/>
            <a:ext cx="3673475" cy="1223963"/>
          </a:xfrm>
          <a:prstGeom prst="rect">
            <a:avLst/>
          </a:prstGeom>
          <a:solidFill>
            <a:srgbClr val="FF9933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es-ES" b="1" i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NEGLIGENCIA,</a:t>
            </a:r>
          </a:p>
          <a:p>
            <a:pPr>
              <a:defRPr/>
            </a:pPr>
            <a:r>
              <a:rPr lang="es-ES" b="1" i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IMPRUDENCIA,</a:t>
            </a:r>
          </a:p>
          <a:p>
            <a:pPr>
              <a:defRPr/>
            </a:pPr>
            <a:r>
              <a:rPr lang="es-ES" b="1" i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IMPERICIA </a:t>
            </a:r>
          </a:p>
          <a:p>
            <a:pPr>
              <a:defRPr/>
            </a:pPr>
            <a:r>
              <a:rPr lang="es-ES" b="1" i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 INOBSERVANCIA DE LA LEY</a:t>
            </a:r>
          </a:p>
        </p:txBody>
      </p:sp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539750" y="5445125"/>
            <a:ext cx="5834063" cy="757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s-ES" sz="2000" b="1" i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Incumplimiento de los sujetos obligados</a:t>
            </a:r>
            <a:endParaRPr lang="es-ES" sz="2000" b="1" i="1" dirty="0">
              <a:effectLst>
                <a:outerShdw blurRad="38100" dist="38100" dir="2700000" algn="tl">
                  <a:srgbClr val="FFFFFF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>
            <a:off x="3203575" y="270827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Line 31"/>
          <p:cNvSpPr>
            <a:spLocks noChangeShapeType="1"/>
          </p:cNvSpPr>
          <p:nvPr/>
        </p:nvSpPr>
        <p:spPr bwMode="auto">
          <a:xfrm>
            <a:off x="3276600" y="4437063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6" name="Group 32"/>
          <p:cNvGrpSpPr>
            <a:grpSpLocks/>
          </p:cNvGrpSpPr>
          <p:nvPr/>
        </p:nvGrpSpPr>
        <p:grpSpPr bwMode="auto">
          <a:xfrm>
            <a:off x="5618162" y="2944813"/>
            <a:ext cx="3165475" cy="2789238"/>
            <a:chOff x="3539" y="1855"/>
            <a:chExt cx="1994" cy="1757"/>
          </a:xfrm>
        </p:grpSpPr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3539" y="1855"/>
              <a:ext cx="1994" cy="1043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rgbClr val="FF9933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s-ES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la pena será de </a:t>
              </a:r>
              <a:r>
                <a:rPr lang="es-ES" b="1" i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ES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tres </a:t>
              </a:r>
              <a:r>
                <a:rPr lang="es-ES" b="1" i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a seis</a:t>
              </a:r>
              <a:endParaRPr lang="es-ES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pPr algn="ctr">
                <a:defRPr/>
              </a:pPr>
              <a:r>
                <a:rPr lang="es-ES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años de prisión</a:t>
              </a:r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>
              <a:off x="4014" y="3612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9" name="Line 35"/>
            <p:cNvSpPr>
              <a:spLocks noChangeShapeType="1"/>
            </p:cNvSpPr>
            <p:nvPr/>
          </p:nvSpPr>
          <p:spPr bwMode="auto">
            <a:xfrm flipV="1">
              <a:off x="4740" y="3067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0" y="1628775"/>
            <a:ext cx="4032250" cy="3968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 sz="2000" b="1" i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Artículo </a:t>
            </a:r>
            <a:r>
              <a:rPr lang="es-ES" altLang="es-ES" sz="2000" b="1" i="1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36</a:t>
            </a:r>
            <a:r>
              <a:rPr lang="es-ES" altLang="es-ES" sz="2000" i="1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" altLang="es-ES" sz="2000" i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la LOCDO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5" y="-919"/>
            <a:ext cx="1853812" cy="1269332"/>
          </a:xfrm>
          <a:prstGeom prst="rect">
            <a:avLst/>
          </a:prstGeom>
        </p:spPr>
      </p:pic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591096" y="167482"/>
            <a:ext cx="28823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4400" dirty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Sanciones</a:t>
            </a:r>
            <a:endParaRPr lang="es-ES" altLang="es-ES" sz="4400" dirty="0">
              <a:solidFill>
                <a:schemeClr val="accent1">
                  <a:lumMod val="50000"/>
                </a:schemeClr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4658" y="276490"/>
            <a:ext cx="2548739" cy="182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71" y="4437063"/>
            <a:ext cx="1403350" cy="97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7156" y="5230666"/>
            <a:ext cx="1421920" cy="1180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30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3132138" y="979488"/>
            <a:ext cx="3095625" cy="1009650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s-VE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IMPRUDENCIA</a:t>
            </a:r>
          </a:p>
          <a:p>
            <a:pPr algn="ctr">
              <a:defRPr/>
            </a:pPr>
            <a:r>
              <a:rPr lang="es-VE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 la falta de precaución, </a:t>
            </a:r>
          </a:p>
          <a:p>
            <a:pPr algn="ctr">
              <a:defRPr/>
            </a:pPr>
            <a:r>
              <a:rPr lang="es-VE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insensatez, osadía.</a:t>
            </a:r>
            <a:endParaRPr lang="es-ES" sz="1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5651500" y="1987550"/>
            <a:ext cx="3384550" cy="3024188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s-VE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NEGLIGENCIA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Omisión, dejar de hacer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 por dejadez, desidia,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abandono o indiferencia.</a:t>
            </a:r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auto">
          <a:xfrm>
            <a:off x="107950" y="1987550"/>
            <a:ext cx="3529013" cy="3025775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s-VE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IMPERICIA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Torpeza, falta de destreza, 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inexperiencia en la 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ejecución de una actividad, 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falta de pericia.</a:t>
            </a:r>
            <a:endParaRPr lang="es-E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2916238" y="5084763"/>
            <a:ext cx="3527425" cy="1295400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s-VE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INOBSERVACIA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 el incumplimiento de </a:t>
            </a:r>
          </a:p>
          <a:p>
            <a:pPr algn="ctr">
              <a:defRPr/>
            </a:pPr>
            <a:r>
              <a:rPr lang="es-VE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una normativa.</a:t>
            </a:r>
            <a:endParaRPr lang="es-E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3779838" y="2635250"/>
            <a:ext cx="1730375" cy="1728788"/>
          </a:xfrm>
          <a:prstGeom prst="octagon">
            <a:avLst>
              <a:gd name="adj" fmla="val 29287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VE" sz="28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LOCDO</a:t>
            </a:r>
          </a:p>
          <a:p>
            <a:pPr algn="ctr"/>
            <a:r>
              <a:rPr lang="es-VE" sz="28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ART.</a:t>
            </a:r>
            <a:r>
              <a:rPr lang="es-VE" sz="32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VE" sz="32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36</a:t>
            </a:r>
            <a:endParaRPr lang="es-ES" sz="32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5125469"/>
            <a:ext cx="3562355" cy="15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949623"/>
          </a:xfrm>
          <a:prstGeom prst="rect">
            <a:avLst/>
          </a:prstGeom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827584" y="1949623"/>
            <a:ext cx="7715304" cy="31432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1" indent="-256032" algn="just" defTabSz="6858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Pct val="68000"/>
              <a:buFont typeface="Arial" panose="020B0604020202020204" pitchFamily="34" charset="0"/>
              <a:buChar char="•"/>
              <a:tabLst/>
              <a:defRPr/>
            </a:pPr>
            <a:endParaRPr kumimoji="0" lang="es-V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65760" marR="0" lvl="1" indent="-256032" algn="just" defTabSz="6858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Pct val="68000"/>
              <a:tabLst/>
              <a:defRPr/>
            </a:pPr>
            <a:r>
              <a:rPr kumimoji="0" lang="es-V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s-V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DELINCUENCIA ORGANIZADA</a:t>
            </a:r>
            <a:endParaRPr kumimoji="0" lang="es-VE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71450" marR="0" lvl="0" indent="-17145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V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Asociación de tres o más personas para realizar, de forma permanente o reiterada, conductas que tengan como fin cometer alguno o algunos delitos, para obtener directa o indirectamente un beneficio económico o de cualquier índole para así o para terceros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VE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1" name="10 Imagen" descr="Resultado de imagen para delincuencia organizada transnacional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5125469"/>
            <a:ext cx="30289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1763688" y="416189"/>
            <a:ext cx="6408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3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Delincuencia Organizada Nacional</a:t>
            </a:r>
            <a:endParaRPr lang="es-VE" sz="32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26754" y="284015"/>
            <a:ext cx="5760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Delincuencia </a:t>
            </a:r>
            <a:r>
              <a:rPr lang="es-VE" sz="32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Organizada Trasnacional</a:t>
            </a:r>
            <a:endParaRPr lang="es-VE" sz="3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949623"/>
          </a:xfrm>
          <a:prstGeom prst="rect">
            <a:avLst/>
          </a:prstGeom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714348" y="1785926"/>
            <a:ext cx="7715304" cy="31432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1" indent="-256032" algn="just" defTabSz="6858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Pct val="68000"/>
              <a:tabLst/>
              <a:defRPr/>
            </a:pPr>
            <a:r>
              <a:rPr kumimoji="0" lang="es-VE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DELINCUENCIA ORGANIZADA TRASNACIONAL</a:t>
            </a:r>
            <a:endParaRPr kumimoji="0" lang="es-V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71450" marR="0" lvl="0" indent="-171450" algn="just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V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</a:t>
            </a:r>
          </a:p>
          <a:p>
            <a:pPr marL="171450" lvl="0" indent="-17145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s-VE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</a:t>
            </a:r>
            <a:endParaRPr kumimoji="0" lang="es-VE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285852" y="1714489"/>
            <a:ext cx="700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VE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s-VE" sz="3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285720" y="2068360"/>
            <a:ext cx="8358246" cy="330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1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El Artículo 1 de la Convención de las Naciones Unidas contra la Delincuencia Organizada Trasnacional, define la Delincuencia Organizada como “un grupo estructurado de tres o más personas que exista durante cierto tiempo y que actúe concertadamente con el propósito de cometer uno o más delitos graves o delitos tipificados con arreglo a la presente Convención con miras a obtener, directo o indirectamente, un beneficio económico u otro beneficio de orden material”. </a:t>
            </a:r>
            <a:endParaRPr kumimoji="0" lang="es-VE" sz="1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Sans Serif" panose="020B0604020202020204" pitchFamily="34" charset="0"/>
              <a:ea typeface="Calibri" pitchFamily="34" charset="0"/>
              <a:cs typeface="Microsoft Sans Serif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1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Ahora bien, cuando la Delincuencia Organizada construye conexiones con organizaciones similares formando redes en todo el mundo, la Organización de las Naciones Unidas la identifica como Delincuencia Organizada Trasnacional. </a:t>
            </a:r>
            <a:endParaRPr kumimoji="0" lang="es-VE" sz="1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88" y="5234082"/>
            <a:ext cx="4721510" cy="1481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835696" y="370042"/>
            <a:ext cx="6480720" cy="461665"/>
          </a:xfrm>
          <a:prstGeom prst="rect">
            <a:avLst/>
          </a:prstGeom>
          <a:noFill/>
          <a:ln w="7938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s-VE" sz="2400" b="1" dirty="0"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Características de la Delincuencia Organizada</a:t>
            </a:r>
            <a:endParaRPr lang="es-ES" sz="2400" b="1" dirty="0"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24" name="Rectangle 34"/>
          <p:cNvSpPr>
            <a:spLocks noChangeArrowheads="1"/>
          </p:cNvSpPr>
          <p:nvPr/>
        </p:nvSpPr>
        <p:spPr bwMode="auto">
          <a:xfrm rot="1130025">
            <a:off x="5778526" y="3858422"/>
            <a:ext cx="3253293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s-E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Su estructura es vertical y rígida</a:t>
            </a:r>
          </a:p>
        </p:txBody>
      </p:sp>
      <p:sp>
        <p:nvSpPr>
          <p:cNvPr id="25" name="Rectangle 35"/>
          <p:cNvSpPr>
            <a:spLocks noChangeArrowheads="1"/>
          </p:cNvSpPr>
          <p:nvPr/>
        </p:nvSpPr>
        <p:spPr bwMode="auto">
          <a:xfrm rot="21447486">
            <a:off x="255314" y="5464441"/>
            <a:ext cx="3529012" cy="360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lang="es-E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s-E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Va más allá de la vida de sus miembros. </a:t>
            </a:r>
          </a:p>
          <a:p>
            <a:pPr algn="ctr">
              <a:defRPr/>
            </a:pPr>
            <a:endParaRPr lang="es-E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Rectangle 36"/>
          <p:cNvSpPr>
            <a:spLocks noChangeArrowheads="1"/>
          </p:cNvSpPr>
          <p:nvPr/>
        </p:nvSpPr>
        <p:spPr bwMode="auto">
          <a:xfrm rot="20464150">
            <a:off x="305606" y="1932077"/>
            <a:ext cx="4496131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s-E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Opera  mediante la división de trabajo por células.</a:t>
            </a:r>
          </a:p>
        </p:txBody>
      </p:sp>
      <p:sp>
        <p:nvSpPr>
          <p:cNvPr id="27" name="Rectangle 37"/>
          <p:cNvSpPr>
            <a:spLocks noChangeArrowheads="1"/>
          </p:cNvSpPr>
          <p:nvPr/>
        </p:nvSpPr>
        <p:spPr bwMode="auto">
          <a:xfrm>
            <a:off x="323850" y="3286125"/>
            <a:ext cx="2519363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s-E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Está altamente especializada</a:t>
            </a:r>
          </a:p>
        </p:txBody>
      </p:sp>
      <p:sp>
        <p:nvSpPr>
          <p:cNvPr id="28" name="Rectangle 38"/>
          <p:cNvSpPr>
            <a:spLocks noChangeArrowheads="1"/>
          </p:cNvSpPr>
          <p:nvPr/>
        </p:nvSpPr>
        <p:spPr bwMode="auto">
          <a:xfrm rot="20359400">
            <a:off x="5518860" y="2410504"/>
            <a:ext cx="3678412" cy="3692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Desarrolla hegemonía en áreas geográficas</a:t>
            </a:r>
            <a:endParaRPr lang="es-ES" sz="16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 rot="20939589">
            <a:off x="3244148" y="1868855"/>
            <a:ext cx="414709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s-ES" sz="1600" b="1" dirty="0"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Desborda los controles gubernamentales</a:t>
            </a:r>
            <a:r>
              <a:rPr lang="es-ES" sz="1200" dirty="0"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sp>
        <p:nvSpPr>
          <p:cNvPr id="30" name="Rectangle 40"/>
          <p:cNvSpPr>
            <a:spLocks noChangeArrowheads="1"/>
          </p:cNvSpPr>
          <p:nvPr/>
        </p:nvSpPr>
        <p:spPr bwMode="auto">
          <a:xfrm rot="677378">
            <a:off x="453982" y="4437274"/>
            <a:ext cx="4627435" cy="6898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CFF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Reglamentación obligatoria para los miembros.</a:t>
            </a:r>
          </a:p>
        </p:txBody>
      </p: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2500298" y="6072206"/>
            <a:ext cx="4429156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 mucho más avanzada que la delincuencia común</a:t>
            </a:r>
            <a:endParaRPr lang="es-ES" sz="16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Rectangle 42"/>
          <p:cNvSpPr>
            <a:spLocks noChangeArrowheads="1"/>
          </p:cNvSpPr>
          <p:nvPr/>
        </p:nvSpPr>
        <p:spPr bwMode="auto">
          <a:xfrm rot="2302654">
            <a:off x="4958614" y="4855040"/>
            <a:ext cx="4417851" cy="4454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</a:t>
            </a:r>
            <a:r>
              <a:rPr lang="es-ES_tradnl" sz="16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membrecía </a:t>
            </a:r>
            <a:r>
              <a:rPr lang="es-ES_tradnl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implica procesos de selección rigurosa</a:t>
            </a:r>
            <a:endParaRPr lang="es-ES" sz="16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4480" cy="148068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1" y="2861903"/>
            <a:ext cx="2101959" cy="1614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270209%20crash%20Schiphol%20ANP-9267972_0"/>
          <p:cNvPicPr>
            <a:picLocks noChangeAspect="1" noChangeArrowheads="1"/>
          </p:cNvPicPr>
          <p:nvPr/>
        </p:nvPicPr>
        <p:blipFill>
          <a:blip r:embed="rId2">
            <a:lum bright="70000" contras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38481"/>
          <a:stretch>
            <a:fillRect/>
          </a:stretch>
        </p:blipFill>
        <p:spPr bwMode="auto">
          <a:xfrm>
            <a:off x="19544" y="2194467"/>
            <a:ext cx="8964613" cy="429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8955" y="584233"/>
            <a:ext cx="8066087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_tradnl" altLang="es-ES" sz="4800" b="1" dirty="0">
                <a:latin typeface="Microsoft Sans Serif" panose="020B0604020202020204" pitchFamily="34" charset="0"/>
              </a:rPr>
              <a:t>Financiamiento al Terrorismo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412750"/>
            <a:ext cx="9144000" cy="6445250"/>
            <a:chOff x="0" y="277"/>
            <a:chExt cx="5760" cy="4060"/>
          </a:xfrm>
        </p:grpSpPr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 rot="10800000">
              <a:off x="0" y="277"/>
              <a:ext cx="5760" cy="294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ES"/>
            </a:p>
          </p:txBody>
        </p: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0" y="3974"/>
              <a:ext cx="5760" cy="363"/>
              <a:chOff x="-1" y="2704"/>
              <a:chExt cx="5760" cy="799"/>
            </a:xfrm>
          </p:grpSpPr>
          <p:sp>
            <p:nvSpPr>
              <p:cNvPr id="10" name="AutoShape 17"/>
              <p:cNvSpPr>
                <a:spLocks noChangeArrowheads="1"/>
              </p:cNvSpPr>
              <p:nvPr/>
            </p:nvSpPr>
            <p:spPr bwMode="auto">
              <a:xfrm>
                <a:off x="-1" y="2704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/>
              </a:p>
            </p:txBody>
          </p:sp>
          <p:sp>
            <p:nvSpPr>
              <p:cNvPr id="11" name="AutoShape 18"/>
              <p:cNvSpPr>
                <a:spLocks noChangeArrowheads="1"/>
              </p:cNvSpPr>
              <p:nvPr/>
            </p:nvSpPr>
            <p:spPr bwMode="auto">
              <a:xfrm>
                <a:off x="-1" y="2725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/>
              </a:p>
            </p:txBody>
          </p:sp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 rot="10800000">
                <a:off x="-1" y="2945"/>
                <a:ext cx="5760" cy="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/>
              </a:p>
            </p:txBody>
          </p:sp>
        </p:grpSp>
      </p:grpSp>
      <p:pic>
        <p:nvPicPr>
          <p:cNvPr id="20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4480" cy="148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971600" y="1408113"/>
            <a:ext cx="3865074" cy="589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s-VE" sz="32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Terrorismo</a:t>
            </a:r>
            <a:endParaRPr lang="es-VE" sz="3200" b="1" dirty="0">
              <a:solidFill>
                <a:srgbClr val="002060"/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4" name="Picture 13" descr="270209%20crash%20Schiphol%20ANP-9267972_0"/>
          <p:cNvPicPr>
            <a:picLocks noChangeAspect="1" noChangeArrowheads="1"/>
          </p:cNvPicPr>
          <p:nvPr/>
        </p:nvPicPr>
        <p:blipFill>
          <a:blip r:embed="rId2" cstate="print"/>
          <a:srcRect t="11900" r="38478"/>
          <a:stretch>
            <a:fillRect/>
          </a:stretch>
        </p:blipFill>
        <p:spPr bwMode="auto">
          <a:xfrm>
            <a:off x="6300192" y="3140968"/>
            <a:ext cx="2440768" cy="186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6" y="-8256"/>
            <a:ext cx="1619672" cy="1643050"/>
          </a:xfrm>
          <a:prstGeom prst="rect">
            <a:avLst/>
          </a:prstGeom>
        </p:spPr>
      </p:pic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2340887" y="446237"/>
            <a:ext cx="5394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3200" b="1" dirty="0">
                <a:solidFill>
                  <a:srgbClr val="002060"/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Financiamiento al terrorismo</a:t>
            </a:r>
            <a:endParaRPr lang="es-ES" altLang="es-ES" sz="3200" b="1" dirty="0">
              <a:solidFill>
                <a:srgbClr val="002060"/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4204" y="2070037"/>
            <a:ext cx="6075988" cy="420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“Aquel </a:t>
            </a:r>
            <a:r>
              <a:rPr lang="es-ES" dirty="0"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acto intencionado que por su naturaleza o su contexto, pueda perjudicar gravemente a un país o a una organización </a:t>
            </a:r>
            <a:r>
              <a:rPr lang="es-ES" dirty="0" smtClean="0"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internacional, </a:t>
            </a:r>
            <a:r>
              <a:rPr lang="es-ES" dirty="0"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tipificado como delito según el ordenamiento jurídico venezolano, cometido con el fin de intimidar gravemente a una población; obligar indebidamente a los gobiernos o a una organización internacional a realizar un acto o a abstenerse de hacerlo o desestabilizar gravemente o destruir las estructuras políticas fundamentales, constitucionales, económicas o sociales de un país o de una organización internacional”. (Art. 4. Ley Orgánica Contra la Delincuencia Organizada y Financiamiento al Terrorismo</a:t>
            </a:r>
            <a:r>
              <a:rPr lang="es-ES" dirty="0" smtClean="0"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).</a:t>
            </a:r>
            <a:endParaRPr lang="es-ES" sz="1600" dirty="0">
              <a:latin typeface="Microsoft Sans Serif" panose="020B0604020202020204" pitchFamily="34" charset="0"/>
              <a:ea typeface="Calibri" panose="020F050202020403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915816" y="773370"/>
            <a:ext cx="3793066" cy="589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s-VE" sz="32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Actos Terroristas</a:t>
            </a:r>
            <a:endParaRPr lang="es-VE" sz="3200" b="1" dirty="0">
              <a:solidFill>
                <a:srgbClr val="002060"/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57"/>
            <a:ext cx="1619672" cy="1643050"/>
          </a:xfrm>
          <a:prstGeom prst="rect">
            <a:avLst/>
          </a:prstGeom>
        </p:spPr>
      </p:pic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2339752" y="288607"/>
            <a:ext cx="5394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3200" b="1" dirty="0">
                <a:solidFill>
                  <a:srgbClr val="002060"/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Financiamiento al terrorismo</a:t>
            </a:r>
            <a:endParaRPr lang="es-ES" altLang="es-ES" sz="3200" b="1" dirty="0">
              <a:solidFill>
                <a:srgbClr val="002060"/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51520" y="1415601"/>
            <a:ext cx="856895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just">
              <a:spcBef>
                <a:spcPts val="600"/>
              </a:spcBef>
              <a:spcAft>
                <a:spcPts val="600"/>
              </a:spcAft>
            </a:pP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Atentados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 la vida de una persona que puedan causar la muerte; </a:t>
            </a:r>
            <a:endParaRPr lang="es-E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80340" marR="180340" algn="just">
              <a:spcBef>
                <a:spcPts val="600"/>
              </a:spcBef>
              <a:spcAft>
                <a:spcPts val="600"/>
              </a:spcAft>
            </a:pP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Atentados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 la integridad física de una persona; </a:t>
            </a:r>
            <a:endParaRPr lang="es-E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80340" marR="180340" algn="just">
              <a:spcBef>
                <a:spcPts val="600"/>
              </a:spcBef>
              <a:spcAft>
                <a:spcPts val="600"/>
              </a:spcAft>
            </a:pP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Secuestro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 toma de rehenes; </a:t>
            </a:r>
            <a:endParaRPr lang="es-E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80340" marR="180340" algn="just">
              <a:spcBef>
                <a:spcPts val="600"/>
              </a:spcBef>
              <a:spcAft>
                <a:spcPts val="600"/>
              </a:spcAft>
            </a:pP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d.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estrucciones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masivas a un gobierno o a instalaciones públicas, sistemas de transporte, infraestructuras, incluidos los sistemas de información, plataformas fijas o flotantes emplazadas en la zona económica exclusiva o en la plataforma continental, lugares públicos o propiedades privadas que puedan poner en peligro vidas humanas o producir un gran perjuicio económico; </a:t>
            </a:r>
            <a:endParaRPr lang="es-E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80340" marR="180340" algn="just">
              <a:spcBef>
                <a:spcPts val="600"/>
              </a:spcBef>
              <a:spcAft>
                <a:spcPts val="600"/>
              </a:spcAft>
            </a:pP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poderamiento 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aeronaves y de buques o de otros medios de transporte colectivo, o de mercancías; </a:t>
            </a:r>
            <a:endParaRPr lang="es-E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80340" marR="180340" algn="just">
              <a:spcBef>
                <a:spcPts val="600"/>
              </a:spcBef>
              <a:spcAft>
                <a:spcPts val="600"/>
              </a:spcAft>
            </a:pP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s-E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Fabricación</a:t>
            </a:r>
            <a:r>
              <a:rPr 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tenencia, adquisición, transporte, suministro, desarrollo o utilización de armas de fuego, explosivos, armas nucleares, biológicas y químicas; g. liberación de sustancias peligrosas, o provocación de incendios, inundaciones o explosiones cuyo efecto sea poner en peligro vidas humanas; h. perturbación o interrupción del suministro de agua, electricidad u otro recurso natural fundamental cuyo efecto sea poner en peligro vidas humanas”. (Art. 4. Ley Orgánica Contra la Delincuencia Organizada y Financiamiento al Terrorismo).</a:t>
            </a:r>
            <a:endParaRPr lang="es-ES" sz="1600" dirty="0">
              <a:latin typeface="Microsoft Sans Serif" panose="020B0604020202020204" pitchFamily="34" charset="0"/>
              <a:ea typeface="Calibri" panose="020F050202020403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LaPrevisor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 l="1544" t="7104" r="80490" b="6139"/>
          <a:stretch>
            <a:fillRect/>
          </a:stretch>
        </p:blipFill>
        <p:spPr bwMode="auto">
          <a:xfrm>
            <a:off x="1079500" y="841375"/>
            <a:ext cx="4856163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88913"/>
            <a:ext cx="2914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45085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571472" y="214290"/>
            <a:ext cx="3786214" cy="90807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  Antecedentes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0" y="1000108"/>
            <a:ext cx="4470400" cy="5857892"/>
          </a:xfrm>
          <a:prstGeom prst="rect">
            <a:avLst/>
          </a:prstGeom>
        </p:spPr>
        <p:txBody>
          <a:bodyPr lIns="0" tIns="0" rIns="0" bIns="0"/>
          <a:lstStyle/>
          <a:p>
            <a:pPr marL="621792" marR="0" lvl="1" indent="-34290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Tx/>
              <a:buFont typeface="Verdana"/>
              <a:buChar char="◦"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rPr>
              <a:t>	Los antecedentes más cercanos sobre su comisión del lavado de dinero se remontan a la primera mitad del siglo XX. Los primeros capitales lavados se efectuaron, en la Unión Americana, durante la década de los años 1930 y 1940, en el período conocido como "La Ley Seca", ya que en esos tiempos la venta y distribución de alcohol se consideró ilegal.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Sans Serif" pitchFamily="34" charset="0"/>
              <a:ea typeface="+mn-ea"/>
              <a:cs typeface="+mn-cs"/>
            </a:endParaRPr>
          </a:p>
        </p:txBody>
      </p:sp>
      <p:pic>
        <p:nvPicPr>
          <p:cNvPr id="7" name="Picture 7" descr="3451049912_136550e35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1200" y="0"/>
            <a:ext cx="4622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55494" y="1667435"/>
            <a:ext cx="4612470" cy="496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s-VE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Art. 52. LOCDO - Terrorismo</a:t>
            </a:r>
            <a:endParaRPr lang="es-VE" sz="2400" b="1" dirty="0">
              <a:solidFill>
                <a:srgbClr val="002060"/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171511" y="2206297"/>
            <a:ext cx="4392612" cy="359093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just"/>
            <a:r>
              <a:rPr lang="es-VE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o la terrorista individual o quienes asociados mediante una organización  terrorista, realice o trate de realizar uno o varios actos terroristas, será penado o penada con prisión de veinticinco a treinta años.</a:t>
            </a:r>
            <a:endParaRPr lang="es-ES_tradnl" sz="24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" name="Picture 13" descr="270209%20crash%20Schiphol%20ANP-9267972_0"/>
          <p:cNvPicPr>
            <a:picLocks noChangeAspect="1" noChangeArrowheads="1"/>
          </p:cNvPicPr>
          <p:nvPr/>
        </p:nvPicPr>
        <p:blipFill>
          <a:blip r:embed="rId2" cstate="print"/>
          <a:srcRect t="11900" r="38478"/>
          <a:stretch>
            <a:fillRect/>
          </a:stretch>
        </p:blipFill>
        <p:spPr bwMode="auto">
          <a:xfrm>
            <a:off x="4708586" y="2196781"/>
            <a:ext cx="38163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6" y="-8256"/>
            <a:ext cx="1619672" cy="1643050"/>
          </a:xfrm>
          <a:prstGeom prst="rect">
            <a:avLst/>
          </a:prstGeom>
        </p:spPr>
      </p:pic>
      <p:sp>
        <p:nvSpPr>
          <p:cNvPr id="7" name="Text Box 65"/>
          <p:cNvSpPr txBox="1">
            <a:spLocks noChangeArrowheads="1"/>
          </p:cNvSpPr>
          <p:nvPr/>
        </p:nvSpPr>
        <p:spPr bwMode="auto">
          <a:xfrm>
            <a:off x="2340887" y="446237"/>
            <a:ext cx="5394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3200" b="1" dirty="0">
                <a:solidFill>
                  <a:srgbClr val="002060"/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Financiamiento al terrorismo</a:t>
            </a:r>
            <a:endParaRPr lang="es-ES" altLang="es-ES" sz="3200" b="1" dirty="0">
              <a:solidFill>
                <a:srgbClr val="002060"/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1420841"/>
            <a:ext cx="7556389" cy="4985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s-VE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 </a:t>
            </a:r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Art. </a:t>
            </a:r>
            <a:r>
              <a:rPr lang="es-VE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53  LOCDO  Financiamiento al Terrorismo</a:t>
            </a:r>
            <a:endParaRPr lang="es-VE" sz="2400" b="1" dirty="0">
              <a:solidFill>
                <a:srgbClr val="002060"/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179388" y="1988840"/>
            <a:ext cx="4392612" cy="475252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just"/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Quien proporcione, facilite, resguarde, administre, colecte o recabe fondos  por cualquier medio, directa o indirectamente, con el propósito de que éstos sean utilizados en su totalidad o en parte por un terrorista individual o por una organización terrorista, o para cometer uno o varios actos terroristas, será penado o penada con prisión de quince a veinticinco años, aunque los fondos no hayan sido efectivamente utilizados o no se haya consumado el acto o los actos terroristas.</a:t>
            </a:r>
            <a:endParaRPr lang="es-ES_tradnl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" name="Picture 13" descr="270209%20crash%20Schiphol%20ANP-9267972_0"/>
          <p:cNvPicPr>
            <a:picLocks noChangeAspect="1" noChangeArrowheads="1"/>
          </p:cNvPicPr>
          <p:nvPr/>
        </p:nvPicPr>
        <p:blipFill>
          <a:blip r:embed="rId2" cstate="print"/>
          <a:srcRect t="11900" r="38478"/>
          <a:stretch>
            <a:fillRect/>
          </a:stretch>
        </p:blipFill>
        <p:spPr bwMode="auto">
          <a:xfrm>
            <a:off x="4716463" y="2205038"/>
            <a:ext cx="3816350" cy="386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2"/>
            <a:ext cx="1772360" cy="1566862"/>
          </a:xfrm>
          <a:prstGeom prst="rect">
            <a:avLst/>
          </a:prstGeom>
        </p:spPr>
      </p:pic>
      <p:sp>
        <p:nvSpPr>
          <p:cNvPr id="8" name="Text Box 65"/>
          <p:cNvSpPr txBox="1">
            <a:spLocks noChangeArrowheads="1"/>
          </p:cNvSpPr>
          <p:nvPr/>
        </p:nvSpPr>
        <p:spPr bwMode="auto">
          <a:xfrm>
            <a:off x="2123728" y="205608"/>
            <a:ext cx="53783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3200" b="1" dirty="0">
                <a:solidFill>
                  <a:srgbClr val="002060"/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Financiamiento al terrorismo</a:t>
            </a:r>
            <a:endParaRPr lang="es-ES" altLang="es-ES" sz="3200" b="1" dirty="0">
              <a:solidFill>
                <a:srgbClr val="002060"/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11554"/>
              </p:ext>
            </p:extLst>
          </p:nvPr>
        </p:nvGraphicFramePr>
        <p:xfrm>
          <a:off x="683568" y="1809453"/>
          <a:ext cx="7776865" cy="4902042"/>
        </p:xfrm>
        <a:graphic>
          <a:graphicData uri="http://schemas.openxmlformats.org/drawingml/2006/table">
            <a:tbl>
              <a:tblPr/>
              <a:tblGrid>
                <a:gridCol w="2831432">
                  <a:extLst>
                    <a:ext uri="{9D8B030D-6E8A-4147-A177-3AD203B41FA5}">
                      <a16:colId xmlns:a16="http://schemas.microsoft.com/office/drawing/2014/main" val="3386155416"/>
                    </a:ext>
                  </a:extLst>
                </a:gridCol>
                <a:gridCol w="2578416">
                  <a:extLst>
                    <a:ext uri="{9D8B030D-6E8A-4147-A177-3AD203B41FA5}">
                      <a16:colId xmlns:a16="http://schemas.microsoft.com/office/drawing/2014/main" val="1352598781"/>
                    </a:ext>
                  </a:extLst>
                </a:gridCol>
                <a:gridCol w="2367017">
                  <a:extLst>
                    <a:ext uri="{9D8B030D-6E8A-4147-A177-3AD203B41FA5}">
                      <a16:colId xmlns:a16="http://schemas.microsoft.com/office/drawing/2014/main" val="389892205"/>
                    </a:ext>
                  </a:extLst>
                </a:gridCol>
              </a:tblGrid>
              <a:tr h="68014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FINANCIAMIENTO AL TERRORISMO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LEGITIMACION DE CAPITALES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04355"/>
                  </a:ext>
                </a:extLst>
              </a:tr>
              <a:tr h="81929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FUENTE DE LOS FONDOS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Actividades lícitas e ilícitas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Actividades ilícitas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64"/>
                  </a:ext>
                </a:extLst>
              </a:tr>
              <a:tr h="97163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PROPÓSITO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Financiar actividades ilegales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Limpia lo procedente de actividades ilícitas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335726"/>
                  </a:ext>
                </a:extLst>
              </a:tr>
              <a:tr h="3886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MOTIVO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Ideológico / Político </a:t>
                      </a: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Económico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16094"/>
                  </a:ext>
                </a:extLst>
              </a:tr>
              <a:tr h="424658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objetivo de poder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7398"/>
                  </a:ext>
                </a:extLst>
              </a:tr>
              <a:tr h="68014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DESTINO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Financiar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Invertir en empresas legales/ conservación de la riqueza</a:t>
                      </a: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9608"/>
                  </a:ext>
                </a:extLst>
              </a:tr>
              <a:tr h="3886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Actividades </a:t>
                      </a: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952106"/>
                  </a:ext>
                </a:extLst>
              </a:tr>
              <a:tr h="453766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17484"/>
                  </a:ext>
                </a:extLst>
              </a:tr>
            </a:tbl>
          </a:graphicData>
        </a:graphic>
      </p:graphicFrame>
      <p:pic>
        <p:nvPicPr>
          <p:cNvPr id="1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619672" cy="1643050"/>
          </a:xfrm>
          <a:prstGeom prst="rect">
            <a:avLst/>
          </a:prstGeom>
        </p:spPr>
      </p:pic>
      <p:sp>
        <p:nvSpPr>
          <p:cNvPr id="16" name="Text Box 65"/>
          <p:cNvSpPr txBox="1">
            <a:spLocks noChangeArrowheads="1"/>
          </p:cNvSpPr>
          <p:nvPr/>
        </p:nvSpPr>
        <p:spPr bwMode="auto">
          <a:xfrm>
            <a:off x="2373313" y="230264"/>
            <a:ext cx="6013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VE" altLang="es-ES" sz="3600" dirty="0">
                <a:latin typeface="Microsoft Sans Serif" panose="020B0604020202020204" pitchFamily="34" charset="0"/>
                <a:ea typeface="굴림" panose="020B0600000101010101" pitchFamily="34" charset="-127"/>
                <a:cs typeface="Times New Roman" panose="02020603050405020304" pitchFamily="18" charset="0"/>
              </a:rPr>
              <a:t>Financiamiento al terrorismo</a:t>
            </a:r>
            <a:endParaRPr lang="es-ES" altLang="es-ES" sz="3600" dirty="0">
              <a:latin typeface="Microsoft Sans Serif" panose="020B0604020202020204" pitchFamily="34" charset="0"/>
              <a:ea typeface="굴림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2661523" y="937957"/>
            <a:ext cx="5436764" cy="589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s-VE" altLang="es-ES" sz="3200" b="1" dirty="0">
                <a:latin typeface="Microsoft Sans Serif" panose="020B0604020202020204" pitchFamily="34" charset="0"/>
                <a:ea typeface="굴림" panose="020B0600000101010101" pitchFamily="34" charset="-127"/>
              </a:rPr>
              <a:t>Diferencias entre LC y el FT</a:t>
            </a:r>
          </a:p>
        </p:txBody>
      </p:sp>
    </p:spTree>
    <p:extLst>
      <p:ext uri="{BB962C8B-B14F-4D97-AF65-F5344CB8AC3E}">
        <p14:creationId xmlns:p14="http://schemas.microsoft.com/office/powerpoint/2010/main" val="3479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270209%20crash%20Schiphol%20ANP-9267972_0"/>
          <p:cNvPicPr>
            <a:picLocks noChangeAspect="1" noChangeArrowheads="1"/>
          </p:cNvPicPr>
          <p:nvPr/>
        </p:nvPicPr>
        <p:blipFill>
          <a:blip r:embed="rId2">
            <a:lum bright="70000" contras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r="38481"/>
          <a:stretch>
            <a:fillRect/>
          </a:stretch>
        </p:blipFill>
        <p:spPr bwMode="auto">
          <a:xfrm>
            <a:off x="-23864" y="2132856"/>
            <a:ext cx="9167864" cy="470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8955" y="584233"/>
            <a:ext cx="806608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s-ES_tradnl" altLang="es-ES" sz="4800" b="1" dirty="0" smtClean="0">
              <a:latin typeface="Microsoft Sans Serif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s-ES_tradnl" altLang="es-ES" sz="4800" b="1" dirty="0" smtClean="0">
                <a:latin typeface="Microsoft Sans Serif" panose="020B0604020202020204" pitchFamily="34" charset="0"/>
              </a:rPr>
              <a:t>Financiamiento a la Proliferación de Armas de Destrucción Masiva</a:t>
            </a:r>
            <a:endParaRPr lang="es-ES_tradnl" altLang="es-ES" sz="4800" b="1" dirty="0">
              <a:latin typeface="Microsoft Sans Serif" panose="020B0604020202020204" pitchFamily="34" charset="0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9544" y="446540"/>
            <a:ext cx="9144000" cy="6445250"/>
            <a:chOff x="0" y="277"/>
            <a:chExt cx="5760" cy="4060"/>
          </a:xfrm>
        </p:grpSpPr>
        <p:sp>
          <p:nvSpPr>
            <p:cNvPr id="5" name="AutoShape 11"/>
            <p:cNvSpPr>
              <a:spLocks noChangeArrowheads="1"/>
            </p:cNvSpPr>
            <p:nvPr/>
          </p:nvSpPr>
          <p:spPr bwMode="auto">
            <a:xfrm rot="10800000">
              <a:off x="0" y="277"/>
              <a:ext cx="5760" cy="294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ES"/>
            </a:p>
          </p:txBody>
        </p: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0" y="3974"/>
              <a:ext cx="5760" cy="363"/>
              <a:chOff x="-1" y="2704"/>
              <a:chExt cx="5760" cy="799"/>
            </a:xfrm>
          </p:grpSpPr>
          <p:sp>
            <p:nvSpPr>
              <p:cNvPr id="7" name="AutoShape 17"/>
              <p:cNvSpPr>
                <a:spLocks noChangeArrowheads="1"/>
              </p:cNvSpPr>
              <p:nvPr/>
            </p:nvSpPr>
            <p:spPr bwMode="auto">
              <a:xfrm>
                <a:off x="-1" y="2704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/>
              </a:p>
            </p:txBody>
          </p:sp>
          <p:sp>
            <p:nvSpPr>
              <p:cNvPr id="8" name="AutoShape 18"/>
              <p:cNvSpPr>
                <a:spLocks noChangeArrowheads="1"/>
              </p:cNvSpPr>
              <p:nvPr/>
            </p:nvSpPr>
            <p:spPr bwMode="auto">
              <a:xfrm>
                <a:off x="-1" y="2725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/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/>
            </p:nvSpPr>
            <p:spPr bwMode="auto">
              <a:xfrm rot="10800000">
                <a:off x="-1" y="2945"/>
                <a:ext cx="5760" cy="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s-ES"/>
              </a:p>
            </p:txBody>
          </p:sp>
        </p:grpSp>
      </p:grpSp>
      <p:pic>
        <p:nvPicPr>
          <p:cNvPr id="10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4480" cy="148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95536" y="2965903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sz="2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Las armas de destrucción masiva (ADM) son armas capaces de eliminar a un número muy elevado de personas de manera indiscriminada y causar grandes daños económicos y medioambientales. Las armas de destrucción masiva son las </a:t>
            </a:r>
            <a:r>
              <a:rPr lang="es-ES" sz="22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nucleares, biológicas y químicas</a:t>
            </a:r>
            <a:r>
              <a:rPr lang="es-ES" sz="2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pic>
        <p:nvPicPr>
          <p:cNvPr id="10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72314"/>
            <a:ext cx="2071669" cy="157161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571019"/>
            <a:ext cx="320958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ángulo 11"/>
          <p:cNvSpPr/>
          <p:nvPr/>
        </p:nvSpPr>
        <p:spPr>
          <a:xfrm>
            <a:off x="1891141" y="483928"/>
            <a:ext cx="64607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altLang="es-ES" sz="28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Financiamiento a la Proliferación de Armas de Destrucción Masiva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95537" y="1736619"/>
            <a:ext cx="6935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altLang="es-ES" sz="28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¿Que son  </a:t>
            </a:r>
            <a:r>
              <a:rPr lang="es-ES_tradnl" altLang="es-ES" sz="28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Armas de Destrucción </a:t>
            </a:r>
            <a:r>
              <a:rPr lang="es-ES_tradnl" altLang="es-ES" sz="28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Masiva?</a:t>
            </a:r>
            <a:endParaRPr lang="es-ES_tradnl" altLang="es-ES" sz="28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1528495"/>
            <a:ext cx="6552852" cy="4985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s-VE" sz="2400" b="1" dirty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Art. </a:t>
            </a:r>
            <a:r>
              <a:rPr lang="es-VE" sz="24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38</a:t>
            </a:r>
            <a:r>
              <a:rPr lang="es-VE" sz="2400" b="1" dirty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 </a:t>
            </a:r>
            <a:r>
              <a:rPr lang="es-VE" sz="24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LOCDO </a:t>
            </a:r>
            <a:r>
              <a:rPr lang="es-VE" sz="24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Fabricación  ilícita de armas</a:t>
            </a:r>
            <a:endParaRPr lang="es-VE" sz="2400" b="1" dirty="0">
              <a:solidFill>
                <a:schemeClr val="accent1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179388" y="2143116"/>
            <a:ext cx="4608636" cy="428628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just"/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Quien como parte integrante de un grupo de delincuencia organizada importe, exporte, adquiera, venda, entregue, traslade, transfiera, suministre u oculte armas de fuego, sus piezas, componentes, municiones, explosivos y otros materiales relacionados, sin la debida autorización de la Fuerza Armada Nacional Bolivariana, será penado o penada con prisión de doce a dieciocho años. </a:t>
            </a:r>
            <a:endParaRPr lang="es-ES_tradnl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71669" cy="1571612"/>
          </a:xfrm>
          <a:prstGeom prst="rect">
            <a:avLst/>
          </a:prstGeom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143116"/>
            <a:ext cx="385765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ángulo 2"/>
          <p:cNvSpPr/>
          <p:nvPr/>
        </p:nvSpPr>
        <p:spPr>
          <a:xfrm>
            <a:off x="2071669" y="311615"/>
            <a:ext cx="64607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altLang="es-ES" sz="28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Financiamiento a la Proliferación de Armas de Destrucción Masiva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79388" y="1471630"/>
            <a:ext cx="5643602" cy="4655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s-VE" sz="2400" b="1" dirty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Art. </a:t>
            </a:r>
            <a:r>
              <a:rPr lang="es-VE" sz="24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39</a:t>
            </a:r>
            <a:r>
              <a:rPr lang="es-VE" sz="2400" b="1" dirty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 </a:t>
            </a:r>
            <a:r>
              <a:rPr lang="es-VE" sz="24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LOCDO  </a:t>
            </a:r>
            <a:r>
              <a:rPr lang="es-VE" sz="24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Tráfico ilícito de armas</a:t>
            </a:r>
            <a:endParaRPr lang="es-VE" sz="2400" b="1" dirty="0">
              <a:solidFill>
                <a:schemeClr val="accent1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179388" y="2143116"/>
            <a:ext cx="4535488" cy="435771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just"/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Quien como parte integrante de un grupo de delincuencia organizada fabrique o ensamble armas de fuego, municiones, explosivos y otros materiales relacionados a partir de componentes, partes lícitas o ilícitamente fabricadas, o cuando no sean marcadas al momento de su fabricación, será penado o penada con prisión de doce a dieciocho años. </a:t>
            </a:r>
          </a:p>
          <a:p>
            <a:pPr algn="just"/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Si se trata de armas de guerra la pena será quince a veinticinco años de prisión. </a:t>
            </a:r>
          </a:p>
          <a:p>
            <a:pPr algn="just"/>
            <a:endParaRPr lang="es-ES_tradnl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71669" cy="1571612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4214818"/>
            <a:ext cx="221457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071678"/>
            <a:ext cx="2214578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ángulo 7"/>
          <p:cNvSpPr/>
          <p:nvPr/>
        </p:nvSpPr>
        <p:spPr>
          <a:xfrm>
            <a:off x="2071669" y="311615"/>
            <a:ext cx="64607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altLang="es-ES" sz="28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Financiamiento a la Proliferación de Armas de Destrucción Masiva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949623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619672" y="308176"/>
            <a:ext cx="65242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32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Sujetos </a:t>
            </a:r>
            <a:r>
              <a:rPr lang="es-ES_tradnl" sz="3200" b="1" dirty="0" smtClean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Obligados  (Art 9 ) </a:t>
            </a:r>
            <a:r>
              <a:rPr lang="es-ES_tradnl" sz="32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LOCDO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00034" y="1500174"/>
            <a:ext cx="5616575" cy="89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sz="18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Bancos Comerciales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s-ES_tradnl" sz="18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Bancos Hipotecarios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s-ES_tradnl" sz="18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Bancos Universales, etc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43702" y="1428736"/>
            <a:ext cx="1600200" cy="838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s-ES_tradnl" sz="20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SUDEBAN</a:t>
            </a: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6143636" y="2357430"/>
            <a:ext cx="2465387" cy="914400"/>
            <a:chOff x="4241" y="1434"/>
            <a:chExt cx="1361" cy="57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241" y="1434"/>
              <a:ext cx="1361" cy="576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4260" y="1501"/>
              <a:ext cx="1296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sz="2000" b="1" dirty="0">
                  <a:solidFill>
                    <a:srgbClr val="FF0000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Superintendencia de Seguros</a:t>
              </a:r>
            </a:p>
          </p:txBody>
        </p:sp>
      </p:grp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643438" y="2928934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15074" y="3429000"/>
            <a:ext cx="2500330" cy="914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Comisión </a:t>
            </a:r>
          </a:p>
          <a:p>
            <a:pPr algn="ctr" eaLnBrk="0" hangingPunct="0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Nacional</a:t>
            </a:r>
          </a:p>
          <a:p>
            <a:pPr algn="ctr" eaLnBrk="0" hangingPunct="0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Valores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3571868" y="1928802"/>
            <a:ext cx="2057400" cy="0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572000" y="4000504"/>
            <a:ext cx="1066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57158" y="5486400"/>
            <a:ext cx="421484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18800" bIns="108000"/>
          <a:lstStyle/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sz="1600" b="1" dirty="0">
              <a:solidFill>
                <a:schemeClr val="accent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 eaLnBrk="0" hangingPunct="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s-ES_tradnl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Corredores y Constructores de Inmuebles</a:t>
            </a:r>
          </a:p>
          <a:p>
            <a:pPr algn="just" eaLnBrk="0" hangingPunct="0">
              <a:lnSpc>
                <a:spcPct val="40000"/>
              </a:lnSpc>
              <a:spcBef>
                <a:spcPct val="50000"/>
              </a:spcBef>
            </a:pPr>
            <a:r>
              <a:rPr lang="es-ES_tradnl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Ventas de vehículos, Anticuarios, joyerías</a:t>
            </a:r>
          </a:p>
          <a:p>
            <a:pPr algn="just" eaLnBrk="0" hangingPunct="0">
              <a:lnSpc>
                <a:spcPct val="40000"/>
              </a:lnSpc>
              <a:spcBef>
                <a:spcPct val="50000"/>
              </a:spcBef>
            </a:pPr>
            <a:r>
              <a:rPr lang="es-ES_tradnl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Empresas de Marina Mercante,ONGs,etc</a:t>
            </a:r>
            <a:r>
              <a:rPr lang="es-ES_tradnl" sz="1600" b="1" dirty="0">
                <a:solidFill>
                  <a:schemeClr val="accent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7158" y="3714752"/>
            <a:ext cx="472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18800" bIns="118800"/>
          <a:lstStyle/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sz="1800" dirty="0">
              <a:solidFill>
                <a:schemeClr val="accent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s-ES_tradnl" sz="18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Fondos mutuales, Casas de Bolsa</a:t>
            </a:r>
            <a:r>
              <a:rPr lang="es-ES_tradnl" sz="1600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57158" y="2500306"/>
            <a:ext cx="5715000" cy="136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500"/>
              </a:lnSpc>
              <a:spcBef>
                <a:spcPts val="1000"/>
              </a:spcBef>
              <a:buFontTx/>
              <a:buChar char="•"/>
            </a:pPr>
            <a:r>
              <a:rPr lang="es-MX" sz="18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Empresas de </a:t>
            </a:r>
            <a:r>
              <a:rPr lang="es-MX" sz="1800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Seguro</a:t>
            </a:r>
          </a:p>
          <a:p>
            <a:pPr>
              <a:lnSpc>
                <a:spcPts val="1500"/>
              </a:lnSpc>
              <a:spcBef>
                <a:spcPts val="1000"/>
              </a:spcBef>
              <a:buFontTx/>
              <a:buChar char="•"/>
            </a:pPr>
            <a:r>
              <a:rPr lang="es-MX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Empresas de Medicina Prepagada</a:t>
            </a:r>
            <a:endParaRPr lang="es-MX" sz="18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ts val="900"/>
              </a:lnSpc>
              <a:spcBef>
                <a:spcPct val="50000"/>
              </a:spcBef>
              <a:buFontTx/>
              <a:buChar char="•"/>
            </a:pPr>
            <a:r>
              <a:rPr lang="es-ES" sz="18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Empresas de Reaseguros</a:t>
            </a:r>
          </a:p>
          <a:p>
            <a:pPr algn="just">
              <a:lnSpc>
                <a:spcPts val="900"/>
              </a:lnSpc>
              <a:spcBef>
                <a:spcPct val="50000"/>
              </a:spcBef>
              <a:buFontTx/>
              <a:buChar char="•"/>
            </a:pPr>
            <a:r>
              <a:rPr lang="es-ES" sz="18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Sociedades de Corretaje de Seguros</a:t>
            </a:r>
          </a:p>
          <a:p>
            <a:pPr>
              <a:lnSpc>
                <a:spcPts val="900"/>
              </a:lnSpc>
              <a:spcBef>
                <a:spcPct val="50000"/>
              </a:spcBef>
              <a:buFontTx/>
              <a:buChar char="•"/>
            </a:pPr>
            <a:r>
              <a:rPr lang="es-ES" sz="18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Financiadoras de Primas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57158" y="4714884"/>
            <a:ext cx="114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18800" bIns="118800"/>
          <a:lstStyle/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sz="1800" dirty="0">
              <a:solidFill>
                <a:schemeClr val="accent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s-ES_tradnl" sz="18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Casinos</a:t>
            </a:r>
            <a:r>
              <a:rPr lang="es-ES_tradnl" sz="1600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_tradnl" sz="1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000760" y="4572008"/>
            <a:ext cx="2819400" cy="1066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s-ES" sz="16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Comisión Nacional</a:t>
            </a:r>
          </a:p>
          <a:p>
            <a:pPr algn="ctr" eaLnBrk="0" hangingPunct="0"/>
            <a:r>
              <a:rPr lang="es-VE" sz="16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Casinos, </a:t>
            </a:r>
          </a:p>
          <a:p>
            <a:pPr algn="ctr" eaLnBrk="0" hangingPunct="0"/>
            <a:r>
              <a:rPr lang="es-VE" sz="16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Salas de Bingo </a:t>
            </a:r>
          </a:p>
          <a:p>
            <a:pPr algn="ctr" eaLnBrk="0" hangingPunct="0"/>
            <a:r>
              <a:rPr lang="es-VE" sz="1600" b="1" dirty="0">
                <a:solidFill>
                  <a:schemeClr val="tx2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y Máquinas Traganíqueles</a:t>
            </a:r>
            <a:endParaRPr lang="es-ES" sz="1600" b="1" dirty="0">
              <a:solidFill>
                <a:schemeClr val="tx2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000232" y="5072074"/>
            <a:ext cx="3657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5072066" y="6215082"/>
            <a:ext cx="64294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804248" y="6000768"/>
            <a:ext cx="1339652" cy="4616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2400" b="1" dirty="0" smtClean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LOCDO</a:t>
            </a:r>
            <a:endParaRPr lang="es-ES_tradnl" sz="2400" b="1" dirty="0">
              <a:solidFill>
                <a:srgbClr val="0033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699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999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699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198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498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98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98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899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497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899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896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899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nimBg="1" autoUpdateAnimBg="0"/>
      <p:bldP spid="10" grpId="0" animBg="1"/>
      <p:bldP spid="11" grpId="0" animBg="1" autoUpdateAnimBg="0"/>
      <p:bldP spid="12" grpId="0" animBg="1"/>
      <p:bldP spid="13" grpId="0" animBg="1"/>
      <p:bldP spid="14" grpId="0" autoUpdateAnimBg="0"/>
      <p:bldP spid="15" grpId="0" autoUpdateAnimBg="0"/>
      <p:bldP spid="16" grpId="0" autoUpdateAnimBg="0"/>
      <p:bldP spid="17" grpId="0" autoUpdateAnimBg="0"/>
      <p:bldP spid="18" grpId="0" animBg="1" autoUpdateAnimBg="0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pic>
        <p:nvPicPr>
          <p:cNvPr id="3" name="Picture 3" descr="Reportaj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10377C"/>
              </a:clrFrom>
              <a:clrTo>
                <a:srgbClr val="10377C">
                  <a:alpha val="0"/>
                </a:srgbClr>
              </a:clrTo>
            </a:clrChange>
          </a:blip>
          <a:srcRect l="8475" t="10370" r="6779" b="24226"/>
          <a:stretch>
            <a:fillRect/>
          </a:stretch>
        </p:blipFill>
        <p:spPr bwMode="auto">
          <a:xfrm>
            <a:off x="228600" y="1447800"/>
            <a:ext cx="8915400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1691680" y="977778"/>
            <a:ext cx="412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Articulo 5 LOCDO</a:t>
            </a:r>
            <a:endParaRPr lang="es-ES" sz="24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91680" y="199981"/>
            <a:ext cx="745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OFICINA NACIONAL CONTRA LA DELINCUENCIA ORGANIZADA Y FINANCIAMIENTO AL TERRORISMO</a:t>
            </a:r>
            <a:endParaRPr lang="es-ES" sz="22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668682" y="548680"/>
            <a:ext cx="5010181" cy="563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4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¿Qué hacen las </a:t>
            </a:r>
            <a:r>
              <a:rPr lang="es-ES" sz="40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Empresas de Medicina Prepagada, </a:t>
            </a:r>
            <a:r>
              <a:rPr lang="es-ES" sz="4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para prevenir el delito de la Legitimación de Capitales y Financiamiento al Terrorismo?</a:t>
            </a:r>
          </a:p>
        </p:txBody>
      </p:sp>
      <p:pic>
        <p:nvPicPr>
          <p:cNvPr id="20" name="Picture 25" descr="grupo-personas-chic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714620"/>
            <a:ext cx="34544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69125" y="1592847"/>
            <a:ext cx="6095903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1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 CAPONE TENÍA UN PROBLEMA: Necesitaba hacer pasar como legítimas las jugosas sumas de efectivo que generaba su imperio delictivo. La solución: comprar lavanderías de pago en efectivo, entreverar el dinero sucio con el limpio y decir que su fortuna no provenía del juego y el contrabando sino de lavar la ropa de sus compatriotas. Casi un siglo más tarde, el concepto básico del lavado de dinero sigue siendo el mismo, pero la escala y complejidad son mucho mayores. Si  Al Capone viviera hoy, sus lavadoras y secadoras tendrían que funcionar las 24 horas</a:t>
            </a:r>
            <a:r>
              <a:rPr lang="es-VE" sz="2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s-VE" sz="21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643050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843808" y="316804"/>
            <a:ext cx="4629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4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Limpieza a fondo </a:t>
            </a:r>
            <a:endParaRPr lang="es-VE" sz="4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92469" y="6097777"/>
            <a:ext cx="8572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Los países promueven iniciativas para impedir que los delincuentes laven sus billones. </a:t>
            </a:r>
            <a:endParaRPr lang="es-VE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Picture 7" descr="3451049912_136550e3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582" y="1592847"/>
            <a:ext cx="2399961" cy="421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5963" y="4241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WordArt 9"/>
          <p:cNvSpPr>
            <a:spLocks noChangeArrowheads="1" noChangeShapeType="1" noTextEdit="1"/>
          </p:cNvSpPr>
          <p:nvPr/>
        </p:nvSpPr>
        <p:spPr bwMode="auto">
          <a:xfrm>
            <a:off x="288311" y="2454309"/>
            <a:ext cx="8286808" cy="135732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VE" sz="3600" kern="10" dirty="0">
                <a:ln w="9525">
                  <a:noFill/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PROVIDENCIA </a:t>
            </a:r>
            <a:r>
              <a:rPr lang="es-VE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ADMINISTRATIVA </a:t>
            </a:r>
          </a:p>
          <a:p>
            <a:pPr algn="ctr"/>
            <a:r>
              <a:rPr lang="es-VE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N° SAA-8-004-2021 DE LA SUDEASEG</a:t>
            </a:r>
            <a:endParaRPr lang="es-VE" sz="3600" kern="10" dirty="0">
              <a:ln w="9525">
                <a:noFill/>
                <a:round/>
                <a:headEnd/>
                <a:tailEnd/>
              </a:ln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10" descr="C:\Users\contablidad\Desktop\descarga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1838" y="4611132"/>
            <a:ext cx="7215238" cy="1857388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214290"/>
            <a:ext cx="114300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n 3" descr="D:\Operador\Desktop\imagen de salud 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7269" y="757222"/>
            <a:ext cx="1214446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n 1" descr="D:\Operador\Desktop\imagen de salu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715" y="752457"/>
            <a:ext cx="1171575" cy="64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88946" cy="1949623"/>
          </a:xfrm>
          <a:prstGeom prst="rect">
            <a:avLst/>
          </a:prstGeom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71472" y="3204683"/>
            <a:ext cx="8104984" cy="2962513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Contiene las normas para establecer y unificar las políticas y procedimientos continuos y permanentes conforme al nivel de riesgo del Sujeto Obligado, a fin de prevenir , controlar y fiscalizar  el delito de la Legitimación de capitales en el mercado asegurador venezolano, la cual se aplica a todo ente regido por la Ley de Empresas de Seguros y </a:t>
            </a:r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Reaseguros.</a:t>
            </a:r>
            <a:endParaRPr lang="es-ES" sz="24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285719" y="1714488"/>
            <a:ext cx="85711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b="1" kern="10" dirty="0" smtClean="0">
                <a:ln w="9525">
                  <a:noFill/>
                  <a:round/>
                  <a:headEnd/>
                  <a:tailEnd/>
                </a:ln>
                <a:solidFill>
                  <a:srgbClr val="00206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PROVIDENCIA ADMINISTRATIVA </a:t>
            </a:r>
          </a:p>
          <a:p>
            <a:pPr algn="ctr"/>
            <a:r>
              <a:rPr lang="es-VE" sz="3200" b="1" kern="10" dirty="0" smtClean="0">
                <a:ln w="9525">
                  <a:noFill/>
                  <a:round/>
                  <a:headEnd/>
                  <a:tailEnd/>
                </a:ln>
                <a:solidFill>
                  <a:srgbClr val="00206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N° SAA-8-004-2021 DE LA SUDESEG</a:t>
            </a:r>
            <a:endParaRPr lang="es-VE" sz="3200" b="1" kern="10" dirty="0">
              <a:ln w="9525">
                <a:noFill/>
                <a:round/>
                <a:headEnd/>
                <a:tailEnd/>
              </a:ln>
              <a:solidFill>
                <a:srgbClr val="00206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949623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65221" y="293930"/>
            <a:ext cx="7234267" cy="121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s-VE" sz="3200" b="1" i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Estructura del Sistema Integral </a:t>
            </a:r>
            <a:r>
              <a:rPr lang="es-VE" sz="3200" b="1" i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Prevención</a:t>
            </a:r>
            <a:endParaRPr lang="es-ES" sz="3200" b="1" i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357158" y="2786058"/>
            <a:ext cx="3965575" cy="3633788"/>
            <a:chOff x="363" y="1298"/>
            <a:chExt cx="2498" cy="2289"/>
          </a:xfrm>
        </p:grpSpPr>
        <p:pic>
          <p:nvPicPr>
            <p:cNvPr id="8" name="Picture 7" descr="empresas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3" y="1479"/>
              <a:ext cx="978" cy="727"/>
            </a:xfrm>
            <a:prstGeom prst="rect">
              <a:avLst/>
            </a:prstGeom>
            <a:noFill/>
            <a:ln w="38100" cmpd="dbl">
              <a:solidFill>
                <a:srgbClr val="000099"/>
              </a:solidFill>
              <a:miter lim="800000"/>
              <a:headEnd/>
              <a:tailEnd/>
            </a:ln>
          </p:spPr>
        </p:pic>
        <p:pic>
          <p:nvPicPr>
            <p:cNvPr id="9" name="Picture 8" descr="stk312194rk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25" y="1298"/>
              <a:ext cx="730" cy="978"/>
            </a:xfrm>
            <a:prstGeom prst="rect">
              <a:avLst/>
            </a:prstGeom>
            <a:noFill/>
            <a:ln w="38100" cmpd="dbl">
              <a:solidFill>
                <a:srgbClr val="000099"/>
              </a:solidFill>
              <a:miter lim="800000"/>
              <a:headEnd/>
              <a:tailEnd/>
            </a:ln>
          </p:spPr>
        </p:pic>
        <p:pic>
          <p:nvPicPr>
            <p:cNvPr id="10" name="Picture 9" descr="ccontrera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78" y="1751"/>
              <a:ext cx="829" cy="838"/>
            </a:xfrm>
            <a:prstGeom prst="rect">
              <a:avLst/>
            </a:prstGeom>
            <a:noFill/>
            <a:ln w="38100" cmpd="dbl">
              <a:solidFill>
                <a:srgbClr val="000099"/>
              </a:solidFill>
              <a:miter lim="800000"/>
              <a:headEnd/>
              <a:tailEnd/>
            </a:ln>
          </p:spPr>
        </p:pic>
        <p:pic>
          <p:nvPicPr>
            <p:cNvPr id="11" name="Picture 10" descr="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43" y="2568"/>
              <a:ext cx="1118" cy="773"/>
            </a:xfrm>
            <a:prstGeom prst="rect">
              <a:avLst/>
            </a:prstGeom>
            <a:noFill/>
            <a:ln w="38100" cmpd="dbl">
              <a:solidFill>
                <a:srgbClr val="000099"/>
              </a:solidFill>
              <a:miter lim="800000"/>
              <a:headEnd/>
              <a:tailEnd/>
            </a:ln>
          </p:spPr>
        </p:pic>
        <p:pic>
          <p:nvPicPr>
            <p:cNvPr id="12" name="Picture 11" descr="foto%202_4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71" y="2160"/>
              <a:ext cx="1049" cy="685"/>
            </a:xfrm>
            <a:prstGeom prst="rect">
              <a:avLst/>
            </a:prstGeom>
            <a:noFill/>
            <a:ln w="38100" cmpd="dbl">
              <a:solidFill>
                <a:srgbClr val="000099"/>
              </a:solidFill>
              <a:miter lim="800000"/>
              <a:headEnd/>
              <a:tailEnd/>
            </a:ln>
          </p:spPr>
        </p:pic>
        <p:pic>
          <p:nvPicPr>
            <p:cNvPr id="13" name="Picture 12" descr="menu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98" y="2749"/>
              <a:ext cx="744" cy="838"/>
            </a:xfrm>
            <a:prstGeom prst="rect">
              <a:avLst/>
            </a:prstGeom>
            <a:noFill/>
            <a:ln w="38100" cmpd="dbl">
              <a:solidFill>
                <a:srgbClr val="000099"/>
              </a:solidFill>
              <a:miter lim="800000"/>
              <a:headEnd/>
              <a:tailEnd/>
            </a:ln>
          </p:spPr>
        </p:pic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714876" y="1714488"/>
            <a:ext cx="4038600" cy="4875181"/>
          </a:xfrm>
          <a:prstGeom prst="rect">
            <a:avLst/>
          </a:prstGeom>
          <a:gradFill rotWithShape="1">
            <a:gsLst>
              <a:gs pos="0">
                <a:schemeClr val="hlink">
                  <a:alpha val="53999"/>
                </a:schemeClr>
              </a:gs>
              <a:gs pos="50000">
                <a:schemeClr val="bg1"/>
              </a:gs>
              <a:gs pos="100000">
                <a:schemeClr val="hlink">
                  <a:alpha val="53999"/>
                </a:schemeClr>
              </a:gs>
            </a:gsLst>
            <a:lin ang="5400000" scaled="1"/>
          </a:gra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r>
              <a:rPr lang="es-ES" sz="16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r>
              <a:rPr lang="es-ES" sz="20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Junta Directiva</a:t>
            </a: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endParaRPr lang="es-ES" sz="2000" b="1" dirty="0">
              <a:solidFill>
                <a:srgbClr val="000099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r>
              <a:rPr lang="es-ES" sz="20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Presidente </a:t>
            </a:r>
            <a:r>
              <a:rPr lang="es-ES" sz="2000" b="1" dirty="0" smtClean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la Junta directiva</a:t>
            </a:r>
            <a:endParaRPr lang="es-ES" sz="2000" b="1" dirty="0">
              <a:solidFill>
                <a:srgbClr val="000099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endParaRPr lang="es-ES" sz="2000" b="1" dirty="0">
              <a:solidFill>
                <a:srgbClr val="000099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r>
              <a:rPr lang="es-ES" sz="20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Oficial de Cumplimiento de Prevención de Legitimación de Capitales</a:t>
            </a: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endParaRPr lang="es-ES" sz="2000" b="1" dirty="0">
              <a:solidFill>
                <a:srgbClr val="000099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r>
              <a:rPr lang="es-ES" sz="20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Unidad de Prevención y Control de Legitimación de Capitales</a:t>
            </a: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endParaRPr lang="es-ES" sz="2000" b="1" dirty="0">
              <a:solidFill>
                <a:srgbClr val="000099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50000"/>
              </a:spcBef>
              <a:buClr>
                <a:srgbClr val="663300"/>
              </a:buClr>
              <a:buSzPct val="110000"/>
              <a:defRPr/>
            </a:pPr>
            <a:r>
              <a:rPr lang="es-ES" sz="20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Empleados Responsables de Cumplimiento</a:t>
            </a:r>
            <a:endParaRPr lang="es-E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949623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56112" y="285728"/>
            <a:ext cx="6792352" cy="120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ES" sz="36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¿Cómo se </a:t>
            </a:r>
            <a:r>
              <a:rPr lang="es-ES" sz="3600" b="1" dirty="0" smtClean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protege CLINISALUD MEDICINA PREPAGADA S.A.?</a:t>
            </a:r>
            <a:endParaRPr lang="es-ES" sz="3600" b="1" dirty="0">
              <a:solidFill>
                <a:srgbClr val="0033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14282" y="2500306"/>
            <a:ext cx="1905000" cy="2716212"/>
            <a:chOff x="96" y="1776"/>
            <a:chExt cx="1363" cy="1999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96" y="1776"/>
              <a:ext cx="1363" cy="1999"/>
            </a:xfrm>
            <a:prstGeom prst="rect">
              <a:avLst/>
            </a:prstGeom>
            <a:gradFill rotWithShape="1">
              <a:gsLst>
                <a:gs pos="0">
                  <a:srgbClr val="09ADFF"/>
                </a:gs>
                <a:gs pos="50000">
                  <a:srgbClr val="FFFFFF"/>
                </a:gs>
                <a:gs pos="100000">
                  <a:srgbClr val="09ADFF"/>
                </a:gs>
              </a:gsLst>
              <a:lin ang="5400000" scaled="1"/>
            </a:gradFill>
            <a:ln w="9525" cap="rnd">
              <a:solidFill>
                <a:srgbClr val="3333CC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43" y="2302"/>
              <a:ext cx="1285" cy="477"/>
              <a:chOff x="320" y="1704"/>
              <a:chExt cx="1285" cy="489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482" y="1704"/>
                <a:ext cx="84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 dirty="0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</a:t>
                </a:r>
                <a:endParaRPr lang="es-VE" b="1" dirty="0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576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638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700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u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760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822" y="170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849" y="1704"/>
                <a:ext cx="27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883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943" y="1704"/>
                <a:ext cx="5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1003" y="1704"/>
                <a:ext cx="2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1027" y="1704"/>
                <a:ext cx="6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P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0" name="Rectangle 18"/>
              <p:cNvSpPr>
                <a:spLocks noChangeArrowheads="1"/>
              </p:cNvSpPr>
              <p:nvPr/>
            </p:nvSpPr>
            <p:spPr bwMode="auto">
              <a:xfrm>
                <a:off x="1090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1" name="Rectangle 19"/>
              <p:cNvSpPr>
                <a:spLocks noChangeArrowheads="1"/>
              </p:cNvSpPr>
              <p:nvPr/>
            </p:nvSpPr>
            <p:spPr bwMode="auto">
              <a:xfrm>
                <a:off x="1152" y="170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1179" y="170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í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1204" y="1704"/>
                <a:ext cx="2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1233" y="170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1260" y="170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1315" y="170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1371" y="170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1421" y="1704"/>
                <a:ext cx="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,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357" y="1824"/>
                <a:ext cx="7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440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504" y="1824"/>
                <a:ext cx="3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541" y="1824"/>
                <a:ext cx="84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 dirty="0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</a:t>
                </a:r>
                <a:endParaRPr lang="es-VE" b="1" dirty="0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632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4" name="Rectangle 32"/>
              <p:cNvSpPr>
                <a:spLocks noChangeArrowheads="1"/>
              </p:cNvSpPr>
              <p:nvPr/>
            </p:nvSpPr>
            <p:spPr bwMode="auto">
              <a:xfrm>
                <a:off x="690" y="182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5" name="Rectangle 33"/>
              <p:cNvSpPr>
                <a:spLocks noChangeArrowheads="1"/>
              </p:cNvSpPr>
              <p:nvPr/>
            </p:nvSpPr>
            <p:spPr bwMode="auto">
              <a:xfrm>
                <a:off x="738" y="1824"/>
                <a:ext cx="27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6" name="Rectangle 34"/>
              <p:cNvSpPr>
                <a:spLocks noChangeArrowheads="1"/>
              </p:cNvSpPr>
              <p:nvPr/>
            </p:nvSpPr>
            <p:spPr bwMode="auto">
              <a:xfrm>
                <a:off x="767" y="182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y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7" name="Rectangle 35"/>
              <p:cNvSpPr>
                <a:spLocks noChangeArrowheads="1"/>
              </p:cNvSpPr>
              <p:nvPr/>
            </p:nvSpPr>
            <p:spPr bwMode="auto">
              <a:xfrm>
                <a:off x="818" y="1824"/>
                <a:ext cx="2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8" name="Rectangle 36"/>
              <p:cNvSpPr>
                <a:spLocks noChangeArrowheads="1"/>
              </p:cNvSpPr>
              <p:nvPr/>
            </p:nvSpPr>
            <p:spPr bwMode="auto">
              <a:xfrm>
                <a:off x="845" y="1824"/>
                <a:ext cx="6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P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9" name="Rectangle 37"/>
              <p:cNvSpPr>
                <a:spLocks noChangeArrowheads="1"/>
              </p:cNvSpPr>
              <p:nvPr/>
            </p:nvSpPr>
            <p:spPr bwMode="auto">
              <a:xfrm>
                <a:off x="906" y="1824"/>
                <a:ext cx="3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0" name="Rectangle 38"/>
              <p:cNvSpPr>
                <a:spLocks noChangeArrowheads="1"/>
              </p:cNvSpPr>
              <p:nvPr/>
            </p:nvSpPr>
            <p:spPr bwMode="auto">
              <a:xfrm>
                <a:off x="943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1" name="Rectangle 39"/>
              <p:cNvSpPr>
                <a:spLocks noChangeArrowheads="1"/>
              </p:cNvSpPr>
              <p:nvPr/>
            </p:nvSpPr>
            <p:spPr bwMode="auto">
              <a:xfrm>
                <a:off x="1005" y="182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2" name="Rectangle 40"/>
              <p:cNvSpPr>
                <a:spLocks noChangeArrowheads="1"/>
              </p:cNvSpPr>
              <p:nvPr/>
            </p:nvSpPr>
            <p:spPr bwMode="auto">
              <a:xfrm>
                <a:off x="1059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3" name="Rectangle 41"/>
              <p:cNvSpPr>
                <a:spLocks noChangeArrowheads="1"/>
              </p:cNvSpPr>
              <p:nvPr/>
            </p:nvSpPr>
            <p:spPr bwMode="auto">
              <a:xfrm>
                <a:off x="1118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4" name="Rectangle 42"/>
              <p:cNvSpPr>
                <a:spLocks noChangeArrowheads="1"/>
              </p:cNvSpPr>
              <p:nvPr/>
            </p:nvSpPr>
            <p:spPr bwMode="auto">
              <a:xfrm>
                <a:off x="1181" y="182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5" name="Rectangle 43"/>
              <p:cNvSpPr>
                <a:spLocks noChangeArrowheads="1"/>
              </p:cNvSpPr>
              <p:nvPr/>
            </p:nvSpPr>
            <p:spPr bwMode="auto">
              <a:xfrm>
                <a:off x="1208" y="1824"/>
                <a:ext cx="84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6" name="Rectangle 44"/>
              <p:cNvSpPr>
                <a:spLocks noChangeArrowheads="1"/>
              </p:cNvSpPr>
              <p:nvPr/>
            </p:nvSpPr>
            <p:spPr bwMode="auto">
              <a:xfrm>
                <a:off x="1298" y="182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7" name="Rectangle 45"/>
              <p:cNvSpPr>
                <a:spLocks noChangeArrowheads="1"/>
              </p:cNvSpPr>
              <p:nvPr/>
            </p:nvSpPr>
            <p:spPr bwMode="auto">
              <a:xfrm>
                <a:off x="1321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8" name="Rectangle 46"/>
              <p:cNvSpPr>
                <a:spLocks noChangeArrowheads="1"/>
              </p:cNvSpPr>
              <p:nvPr/>
            </p:nvSpPr>
            <p:spPr bwMode="auto">
              <a:xfrm>
                <a:off x="1383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49" name="Rectangle 47"/>
              <p:cNvSpPr>
                <a:spLocks noChangeArrowheads="1"/>
              </p:cNvSpPr>
              <p:nvPr/>
            </p:nvSpPr>
            <p:spPr bwMode="auto">
              <a:xfrm>
                <a:off x="1440" y="1824"/>
                <a:ext cx="2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0" name="Rectangle 48"/>
              <p:cNvSpPr>
                <a:spLocks noChangeArrowheads="1"/>
              </p:cNvSpPr>
              <p:nvPr/>
            </p:nvSpPr>
            <p:spPr bwMode="auto">
              <a:xfrm>
                <a:off x="1472" y="182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>
                <a:off x="1529" y="182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324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>
                <a:off x="383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>
                <a:off x="442" y="1944"/>
                <a:ext cx="27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5" name="Rectangle 53"/>
              <p:cNvSpPr>
                <a:spLocks noChangeArrowheads="1"/>
              </p:cNvSpPr>
              <p:nvPr/>
            </p:nvSpPr>
            <p:spPr bwMode="auto">
              <a:xfrm>
                <a:off x="467" y="1944"/>
                <a:ext cx="6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P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6" name="Rectangle 54"/>
              <p:cNvSpPr>
                <a:spLocks noChangeArrowheads="1"/>
              </p:cNvSpPr>
              <p:nvPr/>
            </p:nvSpPr>
            <p:spPr bwMode="auto">
              <a:xfrm>
                <a:off x="528" y="1944"/>
                <a:ext cx="3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7" name="Rectangle 55"/>
              <p:cNvSpPr>
                <a:spLocks noChangeArrowheads="1"/>
              </p:cNvSpPr>
              <p:nvPr/>
            </p:nvSpPr>
            <p:spPr bwMode="auto">
              <a:xfrm>
                <a:off x="562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8" name="Rectangle 56"/>
              <p:cNvSpPr>
                <a:spLocks noChangeArrowheads="1"/>
              </p:cNvSpPr>
              <p:nvPr/>
            </p:nvSpPr>
            <p:spPr bwMode="auto">
              <a:xfrm>
                <a:off x="619" y="194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v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59" name="Rectangle 57"/>
              <p:cNvSpPr>
                <a:spLocks noChangeArrowheads="1"/>
              </p:cNvSpPr>
              <p:nvPr/>
            </p:nvSpPr>
            <p:spPr bwMode="auto">
              <a:xfrm>
                <a:off x="667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727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786" y="194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2" name="Rectangle 60"/>
              <p:cNvSpPr>
                <a:spLocks noChangeArrowheads="1"/>
              </p:cNvSpPr>
              <p:nvPr/>
            </p:nvSpPr>
            <p:spPr bwMode="auto">
              <a:xfrm>
                <a:off x="837" y="194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866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ó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4" name="Rectangle 62"/>
              <p:cNvSpPr>
                <a:spLocks noChangeArrowheads="1"/>
              </p:cNvSpPr>
              <p:nvPr/>
            </p:nvSpPr>
            <p:spPr bwMode="auto">
              <a:xfrm>
                <a:off x="928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5" name="Rectangle 63"/>
              <p:cNvSpPr>
                <a:spLocks noChangeArrowheads="1"/>
              </p:cNvSpPr>
              <p:nvPr/>
            </p:nvSpPr>
            <p:spPr bwMode="auto">
              <a:xfrm>
                <a:off x="988" y="1944"/>
                <a:ext cx="2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6" name="Rectangle 64"/>
              <p:cNvSpPr>
                <a:spLocks noChangeArrowheads="1"/>
              </p:cNvSpPr>
              <p:nvPr/>
            </p:nvSpPr>
            <p:spPr bwMode="auto">
              <a:xfrm>
                <a:off x="1016" y="1944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y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7" name="Rectangle 65"/>
              <p:cNvSpPr>
                <a:spLocks noChangeArrowheads="1"/>
              </p:cNvSpPr>
              <p:nvPr/>
            </p:nvSpPr>
            <p:spPr bwMode="auto">
              <a:xfrm>
                <a:off x="1066" y="1944"/>
                <a:ext cx="27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8" name="Rectangle 66"/>
              <p:cNvSpPr>
                <a:spLocks noChangeArrowheads="1"/>
              </p:cNvSpPr>
              <p:nvPr/>
            </p:nvSpPr>
            <p:spPr bwMode="auto">
              <a:xfrm>
                <a:off x="1102" y="1944"/>
                <a:ext cx="73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69" name="Rectangle 67"/>
              <p:cNvSpPr>
                <a:spLocks noChangeArrowheads="1"/>
              </p:cNvSpPr>
              <p:nvPr/>
            </p:nvSpPr>
            <p:spPr bwMode="auto">
              <a:xfrm>
                <a:off x="1182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244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1" name="Rectangle 69"/>
              <p:cNvSpPr>
                <a:spLocks noChangeArrowheads="1"/>
              </p:cNvSpPr>
              <p:nvPr/>
            </p:nvSpPr>
            <p:spPr bwMode="auto">
              <a:xfrm>
                <a:off x="1303" y="1944"/>
                <a:ext cx="2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2" name="Rectangle 70"/>
              <p:cNvSpPr>
                <a:spLocks noChangeArrowheads="1"/>
              </p:cNvSpPr>
              <p:nvPr/>
            </p:nvSpPr>
            <p:spPr bwMode="auto">
              <a:xfrm>
                <a:off x="1332" y="1944"/>
                <a:ext cx="3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3" name="Rectangle 71"/>
              <p:cNvSpPr>
                <a:spLocks noChangeArrowheads="1"/>
              </p:cNvSpPr>
              <p:nvPr/>
            </p:nvSpPr>
            <p:spPr bwMode="auto">
              <a:xfrm>
                <a:off x="1371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4" name="Rectangle 72"/>
              <p:cNvSpPr>
                <a:spLocks noChangeArrowheads="1"/>
              </p:cNvSpPr>
              <p:nvPr/>
            </p:nvSpPr>
            <p:spPr bwMode="auto">
              <a:xfrm>
                <a:off x="1432" y="1944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5" name="Rectangle 73"/>
              <p:cNvSpPr>
                <a:spLocks noChangeArrowheads="1"/>
              </p:cNvSpPr>
              <p:nvPr/>
            </p:nvSpPr>
            <p:spPr bwMode="auto">
              <a:xfrm>
                <a:off x="1458" y="1944"/>
                <a:ext cx="27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6" name="Rectangle 74"/>
              <p:cNvSpPr>
                <a:spLocks noChangeArrowheads="1"/>
              </p:cNvSpPr>
              <p:nvPr/>
            </p:nvSpPr>
            <p:spPr bwMode="auto">
              <a:xfrm>
                <a:off x="1491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7" name="Rectangle 75"/>
              <p:cNvSpPr>
                <a:spLocks noChangeArrowheads="1"/>
              </p:cNvSpPr>
              <p:nvPr/>
            </p:nvSpPr>
            <p:spPr bwMode="auto">
              <a:xfrm>
                <a:off x="1549" y="1944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8" name="Rectangle 76"/>
              <p:cNvSpPr>
                <a:spLocks noChangeArrowheads="1"/>
              </p:cNvSpPr>
              <p:nvPr/>
            </p:nvSpPr>
            <p:spPr bwMode="auto">
              <a:xfrm>
                <a:off x="320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79" name="Rectangle 77"/>
              <p:cNvSpPr>
                <a:spLocks noChangeArrowheads="1"/>
              </p:cNvSpPr>
              <p:nvPr/>
            </p:nvSpPr>
            <p:spPr bwMode="auto">
              <a:xfrm>
                <a:off x="370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0" name="Rectangle 78"/>
              <p:cNvSpPr>
                <a:spLocks noChangeArrowheads="1"/>
              </p:cNvSpPr>
              <p:nvPr/>
            </p:nvSpPr>
            <p:spPr bwMode="auto">
              <a:xfrm>
                <a:off x="431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g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1" name="Rectangle 79"/>
              <p:cNvSpPr>
                <a:spLocks noChangeArrowheads="1"/>
              </p:cNvSpPr>
              <p:nvPr/>
            </p:nvSpPr>
            <p:spPr bwMode="auto">
              <a:xfrm>
                <a:off x="492" y="2065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2" name="Rectangle 80"/>
              <p:cNvSpPr>
                <a:spLocks noChangeArrowheads="1"/>
              </p:cNvSpPr>
              <p:nvPr/>
            </p:nvSpPr>
            <p:spPr bwMode="auto">
              <a:xfrm>
                <a:off x="517" y="2065"/>
                <a:ext cx="2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3" name="Rectangle 81"/>
              <p:cNvSpPr>
                <a:spLocks noChangeArrowheads="1"/>
              </p:cNvSpPr>
              <p:nvPr/>
            </p:nvSpPr>
            <p:spPr bwMode="auto">
              <a:xfrm>
                <a:off x="547" y="2065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4" name="Rectangle 82"/>
              <p:cNvSpPr>
                <a:spLocks noChangeArrowheads="1"/>
              </p:cNvSpPr>
              <p:nvPr/>
            </p:nvSpPr>
            <p:spPr bwMode="auto">
              <a:xfrm>
                <a:off x="577" y="2065"/>
                <a:ext cx="84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5" name="Rectangle 83"/>
              <p:cNvSpPr>
                <a:spLocks noChangeArrowheads="1"/>
              </p:cNvSpPr>
              <p:nvPr/>
            </p:nvSpPr>
            <p:spPr bwMode="auto">
              <a:xfrm>
                <a:off x="667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6" name="Rectangle 84"/>
              <p:cNvSpPr>
                <a:spLocks noChangeArrowheads="1"/>
              </p:cNvSpPr>
              <p:nvPr/>
            </p:nvSpPr>
            <p:spPr bwMode="auto">
              <a:xfrm>
                <a:off x="727" y="2065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7" name="Rectangle 85"/>
              <p:cNvSpPr>
                <a:spLocks noChangeArrowheads="1"/>
              </p:cNvSpPr>
              <p:nvPr/>
            </p:nvSpPr>
            <p:spPr bwMode="auto">
              <a:xfrm>
                <a:off x="781" y="2065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8" name="Rectangle 86"/>
              <p:cNvSpPr>
                <a:spLocks noChangeArrowheads="1"/>
              </p:cNvSpPr>
              <p:nvPr/>
            </p:nvSpPr>
            <p:spPr bwMode="auto">
              <a:xfrm>
                <a:off x="809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ó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89" name="Rectangle 87"/>
              <p:cNvSpPr>
                <a:spLocks noChangeArrowheads="1"/>
              </p:cNvSpPr>
              <p:nvPr/>
            </p:nvSpPr>
            <p:spPr bwMode="auto">
              <a:xfrm>
                <a:off x="872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0" name="Rectangle 88"/>
              <p:cNvSpPr>
                <a:spLocks noChangeArrowheads="1"/>
              </p:cNvSpPr>
              <p:nvPr/>
            </p:nvSpPr>
            <p:spPr bwMode="auto">
              <a:xfrm>
                <a:off x="933" y="2065"/>
                <a:ext cx="27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1" name="Rectangle 89"/>
              <p:cNvSpPr>
                <a:spLocks noChangeArrowheads="1"/>
              </p:cNvSpPr>
              <p:nvPr/>
            </p:nvSpPr>
            <p:spPr bwMode="auto">
              <a:xfrm>
                <a:off x="966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2" name="Rectangle 90"/>
              <p:cNvSpPr>
                <a:spLocks noChangeArrowheads="1"/>
              </p:cNvSpPr>
              <p:nvPr/>
            </p:nvSpPr>
            <p:spPr bwMode="auto">
              <a:xfrm>
                <a:off x="1026" y="2065"/>
                <a:ext cx="5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3" name="Rectangle 91"/>
              <p:cNvSpPr>
                <a:spLocks noChangeArrowheads="1"/>
              </p:cNvSpPr>
              <p:nvPr/>
            </p:nvSpPr>
            <p:spPr bwMode="auto">
              <a:xfrm>
                <a:off x="1087" y="2065"/>
                <a:ext cx="2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" name="Rectangle 92"/>
              <p:cNvSpPr>
                <a:spLocks noChangeArrowheads="1"/>
              </p:cNvSpPr>
              <p:nvPr/>
            </p:nvSpPr>
            <p:spPr bwMode="auto">
              <a:xfrm>
                <a:off x="1123" y="2065"/>
                <a:ext cx="7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" name="Rectangle 93"/>
              <p:cNvSpPr>
                <a:spLocks noChangeArrowheads="1"/>
              </p:cNvSpPr>
              <p:nvPr/>
            </p:nvSpPr>
            <p:spPr bwMode="auto">
              <a:xfrm>
                <a:off x="1203" y="2065"/>
                <a:ext cx="5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" name="Rectangle 94"/>
              <p:cNvSpPr>
                <a:spLocks noChangeArrowheads="1"/>
              </p:cNvSpPr>
              <p:nvPr/>
            </p:nvSpPr>
            <p:spPr bwMode="auto">
              <a:xfrm>
                <a:off x="1265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p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" name="Rectangle 95"/>
              <p:cNvSpPr>
                <a:spLocks noChangeArrowheads="1"/>
              </p:cNvSpPr>
              <p:nvPr/>
            </p:nvSpPr>
            <p:spPr bwMode="auto">
              <a:xfrm>
                <a:off x="1325" y="2065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" name="Rectangle 96"/>
              <p:cNvSpPr>
                <a:spLocks noChangeArrowheads="1"/>
              </p:cNvSpPr>
              <p:nvPr/>
            </p:nvSpPr>
            <p:spPr bwMode="auto">
              <a:xfrm>
                <a:off x="1352" y="2065"/>
                <a:ext cx="2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" name="Rectangle 97"/>
              <p:cNvSpPr>
                <a:spLocks noChangeArrowheads="1"/>
              </p:cNvSpPr>
              <p:nvPr/>
            </p:nvSpPr>
            <p:spPr bwMode="auto">
              <a:xfrm>
                <a:off x="1382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0" name="Rectangle 98"/>
              <p:cNvSpPr>
                <a:spLocks noChangeArrowheads="1"/>
              </p:cNvSpPr>
              <p:nvPr/>
            </p:nvSpPr>
            <p:spPr bwMode="auto">
              <a:xfrm>
                <a:off x="1443" y="2065"/>
                <a:ext cx="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1" name="Rectangle 99"/>
              <p:cNvSpPr>
                <a:spLocks noChangeArrowheads="1"/>
              </p:cNvSpPr>
              <p:nvPr/>
            </p:nvSpPr>
            <p:spPr bwMode="auto">
              <a:xfrm>
                <a:off x="1469" y="2065"/>
                <a:ext cx="5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2" name="Rectangle 100"/>
              <p:cNvSpPr>
                <a:spLocks noChangeArrowheads="1"/>
              </p:cNvSpPr>
              <p:nvPr/>
            </p:nvSpPr>
            <p:spPr bwMode="auto">
              <a:xfrm>
                <a:off x="1524" y="2065"/>
                <a:ext cx="50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>
                    <a:solidFill>
                      <a:srgbClr val="00008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 b="1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3" name="Rectangle 101"/>
              <p:cNvSpPr>
                <a:spLocks noChangeArrowheads="1"/>
              </p:cNvSpPr>
              <p:nvPr/>
            </p:nvSpPr>
            <p:spPr bwMode="auto">
              <a:xfrm>
                <a:off x="1574" y="2064"/>
                <a:ext cx="28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1100" b="1" dirty="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.</a:t>
                </a:r>
                <a:endParaRPr lang="es-VE" b="1" dirty="0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pic>
          <p:nvPicPr>
            <p:cNvPr id="8" name="Picture 102"/>
            <p:cNvPicPr>
              <a:picLocks noChangeAspect="1" noChangeArrowheads="1"/>
            </p:cNvPicPr>
            <p:nvPr/>
          </p:nvPicPr>
          <p:blipFill>
            <a:blip r:embed="rId3" cstate="print"/>
            <a:srcRect r="719"/>
            <a:stretch>
              <a:fillRect/>
            </a:stretch>
          </p:blipFill>
          <p:spPr bwMode="auto">
            <a:xfrm>
              <a:off x="240" y="2928"/>
              <a:ext cx="979" cy="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2143108" y="3214686"/>
            <a:ext cx="1676400" cy="2895600"/>
          </a:xfrm>
          <a:prstGeom prst="rect">
            <a:avLst/>
          </a:prstGeom>
          <a:solidFill>
            <a:srgbClr val="CCECFF"/>
          </a:solidFill>
          <a:ln w="9525" cap="rnd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2786050" y="3714752"/>
            <a:ext cx="1143000" cy="549275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s-VE" sz="1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Circulares Internas</a:t>
            </a:r>
            <a:endParaRPr lang="es-VE" sz="1800" dirty="0">
              <a:effectLst>
                <a:outerShdw blurRad="38100" dist="38100" dir="2700000" algn="tl">
                  <a:srgbClr val="FFFFFF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4643438" y="2428868"/>
            <a:ext cx="1905000" cy="2786534"/>
            <a:chOff x="2976" y="1776"/>
            <a:chExt cx="1344" cy="2122"/>
          </a:xfrm>
        </p:grpSpPr>
        <p:grpSp>
          <p:nvGrpSpPr>
            <p:cNvPr id="108" name="Group 107"/>
            <p:cNvGrpSpPr>
              <a:grpSpLocks/>
            </p:cNvGrpSpPr>
            <p:nvPr/>
          </p:nvGrpSpPr>
          <p:grpSpPr bwMode="auto">
            <a:xfrm>
              <a:off x="2976" y="1776"/>
              <a:ext cx="1344" cy="2122"/>
              <a:chOff x="3311" y="1314"/>
              <a:chExt cx="1460" cy="1939"/>
            </a:xfrm>
          </p:grpSpPr>
          <p:sp>
            <p:nvSpPr>
              <p:cNvPr id="375" name="Rectangle 108"/>
              <p:cNvSpPr>
                <a:spLocks noChangeArrowheads="1"/>
              </p:cNvSpPr>
              <p:nvPr/>
            </p:nvSpPr>
            <p:spPr bwMode="auto">
              <a:xfrm>
                <a:off x="3358" y="1314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pic>
            <p:nvPicPr>
              <p:cNvPr id="376" name="Picture 10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59" y="1315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7" name="Rectangle 110"/>
              <p:cNvSpPr>
                <a:spLocks noChangeArrowheads="1"/>
              </p:cNvSpPr>
              <p:nvPr/>
            </p:nvSpPr>
            <p:spPr bwMode="auto">
              <a:xfrm>
                <a:off x="3358" y="1314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78" name="Rectangle 111"/>
              <p:cNvSpPr>
                <a:spLocks noChangeArrowheads="1"/>
              </p:cNvSpPr>
              <p:nvPr/>
            </p:nvSpPr>
            <p:spPr bwMode="auto">
              <a:xfrm>
                <a:off x="3311" y="1363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379" name="Rectangle 112"/>
              <p:cNvSpPr>
                <a:spLocks noChangeArrowheads="1"/>
              </p:cNvSpPr>
              <p:nvPr/>
            </p:nvSpPr>
            <p:spPr bwMode="auto">
              <a:xfrm>
                <a:off x="3311" y="1314"/>
                <a:ext cx="1412" cy="1939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 cap="rnd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grpSp>
          <p:nvGrpSpPr>
            <p:cNvPr id="109" name="Group 113"/>
            <p:cNvGrpSpPr>
              <a:grpSpLocks/>
            </p:cNvGrpSpPr>
            <p:nvPr/>
          </p:nvGrpSpPr>
          <p:grpSpPr bwMode="auto">
            <a:xfrm>
              <a:off x="3264" y="2448"/>
              <a:ext cx="657" cy="915"/>
              <a:chOff x="3732" y="2215"/>
              <a:chExt cx="657" cy="915"/>
            </a:xfrm>
          </p:grpSpPr>
          <p:grpSp>
            <p:nvGrpSpPr>
              <p:cNvPr id="111" name="Group 114"/>
              <p:cNvGrpSpPr>
                <a:grpSpLocks/>
              </p:cNvGrpSpPr>
              <p:nvPr/>
            </p:nvGrpSpPr>
            <p:grpSpPr bwMode="auto">
              <a:xfrm>
                <a:off x="3791" y="2260"/>
                <a:ext cx="579" cy="634"/>
                <a:chOff x="3791" y="2260"/>
                <a:chExt cx="579" cy="634"/>
              </a:xfrm>
            </p:grpSpPr>
            <p:sp>
              <p:nvSpPr>
                <p:cNvPr id="175" name="Rectangle 115"/>
                <p:cNvSpPr>
                  <a:spLocks noChangeArrowheads="1"/>
                </p:cNvSpPr>
                <p:nvPr/>
              </p:nvSpPr>
              <p:spPr bwMode="auto">
                <a:xfrm>
                  <a:off x="3889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¿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7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921" y="2260"/>
                  <a:ext cx="50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Q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7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965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78" name="Rectangle 118"/>
                <p:cNvSpPr>
                  <a:spLocks noChangeArrowheads="1"/>
                </p:cNvSpPr>
                <p:nvPr/>
              </p:nvSpPr>
              <p:spPr bwMode="auto">
                <a:xfrm>
                  <a:off x="4001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 dirty="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é</a:t>
                  </a:r>
                  <a:endParaRPr lang="es-VE" dirty="0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79" name="Rectangle 119"/>
                <p:cNvSpPr>
                  <a:spLocks noChangeArrowheads="1"/>
                </p:cNvSpPr>
                <p:nvPr/>
              </p:nvSpPr>
              <p:spPr bwMode="auto">
                <a:xfrm>
                  <a:off x="4035" y="226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0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49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1" name="Rectangle 121"/>
                <p:cNvSpPr>
                  <a:spLocks noChangeArrowheads="1"/>
                </p:cNvSpPr>
                <p:nvPr/>
              </p:nvSpPr>
              <p:spPr bwMode="auto">
                <a:xfrm>
                  <a:off x="4077" y="226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2" name="Rectangle 122"/>
                <p:cNvSpPr>
                  <a:spLocks noChangeArrowheads="1"/>
                </p:cNvSpPr>
                <p:nvPr/>
              </p:nvSpPr>
              <p:spPr bwMode="auto">
                <a:xfrm>
                  <a:off x="4108" y="226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118" y="2260"/>
                  <a:ext cx="4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É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4" name="Rectangle 124"/>
                <p:cNvSpPr>
                  <a:spLocks noChangeArrowheads="1"/>
                </p:cNvSpPr>
                <p:nvPr/>
              </p:nvSpPr>
              <p:spPr bwMode="auto">
                <a:xfrm>
                  <a:off x="4152" y="226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5" name="Rectangle 125"/>
                <p:cNvSpPr>
                  <a:spLocks noChangeArrowheads="1"/>
                </p:cNvSpPr>
                <p:nvPr/>
              </p:nvSpPr>
              <p:spPr bwMode="auto">
                <a:xfrm>
                  <a:off x="4171" y="226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6" name="Rectangle 126"/>
                <p:cNvSpPr>
                  <a:spLocks noChangeArrowheads="1"/>
                </p:cNvSpPr>
                <p:nvPr/>
              </p:nvSpPr>
              <p:spPr bwMode="auto">
                <a:xfrm>
                  <a:off x="4185" y="226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7" name="Rectangle 127"/>
                <p:cNvSpPr>
                  <a:spLocks noChangeArrowheads="1"/>
                </p:cNvSpPr>
                <p:nvPr/>
              </p:nvSpPr>
              <p:spPr bwMode="auto">
                <a:xfrm>
                  <a:off x="4212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8" name="Rectangle 128"/>
                <p:cNvSpPr>
                  <a:spLocks noChangeArrowheads="1"/>
                </p:cNvSpPr>
                <p:nvPr/>
              </p:nvSpPr>
              <p:spPr bwMode="auto">
                <a:xfrm>
                  <a:off x="4246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?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89" name="Rectangle 129"/>
                <p:cNvSpPr>
                  <a:spLocks noChangeArrowheads="1"/>
                </p:cNvSpPr>
                <p:nvPr/>
              </p:nvSpPr>
              <p:spPr bwMode="auto">
                <a:xfrm>
                  <a:off x="3807" y="2328"/>
                  <a:ext cx="4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0" name="Rectangle 130"/>
                <p:cNvSpPr>
                  <a:spLocks noChangeArrowheads="1"/>
                </p:cNvSpPr>
                <p:nvPr/>
              </p:nvSpPr>
              <p:spPr bwMode="auto">
                <a:xfrm>
                  <a:off x="3836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1" name="Rectangle 131"/>
                <p:cNvSpPr>
                  <a:spLocks noChangeArrowheads="1"/>
                </p:cNvSpPr>
                <p:nvPr/>
              </p:nvSpPr>
              <p:spPr bwMode="auto">
                <a:xfrm>
                  <a:off x="3858" y="2328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2" name="Rectangle 132"/>
                <p:cNvSpPr>
                  <a:spLocks noChangeArrowheads="1"/>
                </p:cNvSpPr>
                <p:nvPr/>
              </p:nvSpPr>
              <p:spPr bwMode="auto">
                <a:xfrm>
                  <a:off x="3874" y="2328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3" name="Rectangle 133"/>
                <p:cNvSpPr>
                  <a:spLocks noChangeArrowheads="1"/>
                </p:cNvSpPr>
                <p:nvPr/>
              </p:nvSpPr>
              <p:spPr bwMode="auto">
                <a:xfrm>
                  <a:off x="3882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4" name="Rectangle 134"/>
                <p:cNvSpPr>
                  <a:spLocks noChangeArrowheads="1"/>
                </p:cNvSpPr>
                <p:nvPr/>
              </p:nvSpPr>
              <p:spPr bwMode="auto">
                <a:xfrm>
                  <a:off x="3918" y="2328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5" name="Rectangle 135"/>
                <p:cNvSpPr>
                  <a:spLocks noChangeArrowheads="1"/>
                </p:cNvSpPr>
                <p:nvPr/>
              </p:nvSpPr>
              <p:spPr bwMode="auto">
                <a:xfrm>
                  <a:off x="3927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6" name="Rectangle 136"/>
                <p:cNvSpPr>
                  <a:spLocks noChangeArrowheads="1"/>
                </p:cNvSpPr>
                <p:nvPr/>
              </p:nvSpPr>
              <p:spPr bwMode="auto">
                <a:xfrm>
                  <a:off x="3949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7" name="Rectangle 137"/>
                <p:cNvSpPr>
                  <a:spLocks noChangeArrowheads="1"/>
                </p:cNvSpPr>
                <p:nvPr/>
              </p:nvSpPr>
              <p:spPr bwMode="auto">
                <a:xfrm>
                  <a:off x="3981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8" name="Rectangle 138"/>
                <p:cNvSpPr>
                  <a:spLocks noChangeArrowheads="1"/>
                </p:cNvSpPr>
                <p:nvPr/>
              </p:nvSpPr>
              <p:spPr bwMode="auto">
                <a:xfrm>
                  <a:off x="4006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99" name="Rectangle 139"/>
                <p:cNvSpPr>
                  <a:spLocks noChangeArrowheads="1"/>
                </p:cNvSpPr>
                <p:nvPr/>
              </p:nvSpPr>
              <p:spPr bwMode="auto">
                <a:xfrm>
                  <a:off x="4026" y="2328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0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42" y="2328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1" name="Rectangle 141"/>
                <p:cNvSpPr>
                  <a:spLocks noChangeArrowheads="1"/>
                </p:cNvSpPr>
                <p:nvPr/>
              </p:nvSpPr>
              <p:spPr bwMode="auto">
                <a:xfrm>
                  <a:off x="4059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2" name="Rectangle 142"/>
                <p:cNvSpPr>
                  <a:spLocks noChangeArrowheads="1"/>
                </p:cNvSpPr>
                <p:nvPr/>
              </p:nvSpPr>
              <p:spPr bwMode="auto">
                <a:xfrm>
                  <a:off x="4086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3" name="Rectangle 143"/>
                <p:cNvSpPr>
                  <a:spLocks noChangeArrowheads="1"/>
                </p:cNvSpPr>
                <p:nvPr/>
              </p:nvSpPr>
              <p:spPr bwMode="auto">
                <a:xfrm>
                  <a:off x="4108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4" name="Rectangle 144"/>
                <p:cNvSpPr>
                  <a:spLocks noChangeArrowheads="1"/>
                </p:cNvSpPr>
                <p:nvPr/>
              </p:nvSpPr>
              <p:spPr bwMode="auto">
                <a:xfrm>
                  <a:off x="4131" y="2328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5" name="Rectangle 145"/>
                <p:cNvSpPr>
                  <a:spLocks noChangeArrowheads="1"/>
                </p:cNvSpPr>
                <p:nvPr/>
              </p:nvSpPr>
              <p:spPr bwMode="auto">
                <a:xfrm>
                  <a:off x="4144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ó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6" name="Rectangle 146"/>
                <p:cNvSpPr>
                  <a:spLocks noChangeArrowheads="1"/>
                </p:cNvSpPr>
                <p:nvPr/>
              </p:nvSpPr>
              <p:spPr bwMode="auto">
                <a:xfrm>
                  <a:off x="4171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7" name="Rectangle 147"/>
                <p:cNvSpPr>
                  <a:spLocks noChangeArrowheads="1"/>
                </p:cNvSpPr>
                <p:nvPr/>
              </p:nvSpPr>
              <p:spPr bwMode="auto">
                <a:xfrm>
                  <a:off x="4207" y="2328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8" name="Rectangle 148"/>
                <p:cNvSpPr>
                  <a:spLocks noChangeArrowheads="1"/>
                </p:cNvSpPr>
                <p:nvPr/>
              </p:nvSpPr>
              <p:spPr bwMode="auto">
                <a:xfrm>
                  <a:off x="4215" y="2328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09" name="Rectangle 149"/>
                <p:cNvSpPr>
                  <a:spLocks noChangeArrowheads="1"/>
                </p:cNvSpPr>
                <p:nvPr/>
              </p:nvSpPr>
              <p:spPr bwMode="auto">
                <a:xfrm>
                  <a:off x="4256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0" name="Rectangle 150"/>
                <p:cNvSpPr>
                  <a:spLocks noChangeArrowheads="1"/>
                </p:cNvSpPr>
                <p:nvPr/>
              </p:nvSpPr>
              <p:spPr bwMode="auto">
                <a:xfrm>
                  <a:off x="4285" y="2328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1" name="Rectangle 151"/>
                <p:cNvSpPr>
                  <a:spLocks noChangeArrowheads="1"/>
                </p:cNvSpPr>
                <p:nvPr/>
              </p:nvSpPr>
              <p:spPr bwMode="auto">
                <a:xfrm>
                  <a:off x="4303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2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32" y="2328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3" name="Rectangle 153"/>
                <p:cNvSpPr>
                  <a:spLocks noChangeArrowheads="1"/>
                </p:cNvSpPr>
                <p:nvPr/>
              </p:nvSpPr>
              <p:spPr bwMode="auto">
                <a:xfrm>
                  <a:off x="3791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q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4" name="Rectangle 154"/>
                <p:cNvSpPr>
                  <a:spLocks noChangeArrowheads="1"/>
                </p:cNvSpPr>
                <p:nvPr/>
              </p:nvSpPr>
              <p:spPr bwMode="auto">
                <a:xfrm>
                  <a:off x="3823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5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48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6" name="Rectangle 156"/>
                <p:cNvSpPr>
                  <a:spLocks noChangeArrowheads="1"/>
                </p:cNvSpPr>
                <p:nvPr/>
              </p:nvSpPr>
              <p:spPr bwMode="auto">
                <a:xfrm>
                  <a:off x="3875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7" name="Rectangle 157"/>
                <p:cNvSpPr>
                  <a:spLocks noChangeArrowheads="1"/>
                </p:cNvSpPr>
                <p:nvPr/>
              </p:nvSpPr>
              <p:spPr bwMode="auto">
                <a:xfrm>
                  <a:off x="3891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8" name="Rectangle 158"/>
                <p:cNvSpPr>
                  <a:spLocks noChangeArrowheads="1"/>
                </p:cNvSpPr>
                <p:nvPr/>
              </p:nvSpPr>
              <p:spPr bwMode="auto">
                <a:xfrm>
                  <a:off x="3919" y="2394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19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36" y="2394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0" name="Rectangle 160"/>
                <p:cNvSpPr>
                  <a:spLocks noChangeArrowheads="1"/>
                </p:cNvSpPr>
                <p:nvPr/>
              </p:nvSpPr>
              <p:spPr bwMode="auto">
                <a:xfrm>
                  <a:off x="3944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1" name="Rectangle 161"/>
                <p:cNvSpPr>
                  <a:spLocks noChangeArrowheads="1"/>
                </p:cNvSpPr>
                <p:nvPr/>
              </p:nvSpPr>
              <p:spPr bwMode="auto">
                <a:xfrm>
                  <a:off x="3972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2" name="Rectangle 162"/>
                <p:cNvSpPr>
                  <a:spLocks noChangeArrowheads="1"/>
                </p:cNvSpPr>
                <p:nvPr/>
              </p:nvSpPr>
              <p:spPr bwMode="auto">
                <a:xfrm>
                  <a:off x="3999" y="239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3" name="Rectangle 163"/>
                <p:cNvSpPr>
                  <a:spLocks noChangeArrowheads="1"/>
                </p:cNvSpPr>
                <p:nvPr/>
              </p:nvSpPr>
              <p:spPr bwMode="auto">
                <a:xfrm>
                  <a:off x="4014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4" name="Rectangle 164"/>
                <p:cNvSpPr>
                  <a:spLocks noChangeArrowheads="1"/>
                </p:cNvSpPr>
                <p:nvPr/>
              </p:nvSpPr>
              <p:spPr bwMode="auto">
                <a:xfrm>
                  <a:off x="4043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5" name="Rectangle 165"/>
                <p:cNvSpPr>
                  <a:spLocks noChangeArrowheads="1"/>
                </p:cNvSpPr>
                <p:nvPr/>
              </p:nvSpPr>
              <p:spPr bwMode="auto">
                <a:xfrm>
                  <a:off x="4059" y="2394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6" name="Rectangle 166"/>
                <p:cNvSpPr>
                  <a:spLocks noChangeArrowheads="1"/>
                </p:cNvSpPr>
                <p:nvPr/>
              </p:nvSpPr>
              <p:spPr bwMode="auto">
                <a:xfrm>
                  <a:off x="4066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7" name="Rectangle 167"/>
                <p:cNvSpPr>
                  <a:spLocks noChangeArrowheads="1"/>
                </p:cNvSpPr>
                <p:nvPr/>
              </p:nvSpPr>
              <p:spPr bwMode="auto">
                <a:xfrm>
                  <a:off x="4098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8" name="Rectangle 168"/>
                <p:cNvSpPr>
                  <a:spLocks noChangeArrowheads="1"/>
                </p:cNvSpPr>
                <p:nvPr/>
              </p:nvSpPr>
              <p:spPr bwMode="auto">
                <a:xfrm>
                  <a:off x="4120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29" name="Rectangle 169"/>
                <p:cNvSpPr>
                  <a:spLocks noChangeArrowheads="1"/>
                </p:cNvSpPr>
                <p:nvPr/>
              </p:nvSpPr>
              <p:spPr bwMode="auto">
                <a:xfrm>
                  <a:off x="4130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0" name="Rectangle 170"/>
                <p:cNvSpPr>
                  <a:spLocks noChangeArrowheads="1"/>
                </p:cNvSpPr>
                <p:nvPr/>
              </p:nvSpPr>
              <p:spPr bwMode="auto">
                <a:xfrm>
                  <a:off x="4162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1" name="Rectangle 171"/>
                <p:cNvSpPr>
                  <a:spLocks noChangeArrowheads="1"/>
                </p:cNvSpPr>
                <p:nvPr/>
              </p:nvSpPr>
              <p:spPr bwMode="auto">
                <a:xfrm>
                  <a:off x="4185" y="239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2" name="Rectangle 172"/>
                <p:cNvSpPr>
                  <a:spLocks noChangeArrowheads="1"/>
                </p:cNvSpPr>
                <p:nvPr/>
              </p:nvSpPr>
              <p:spPr bwMode="auto">
                <a:xfrm>
                  <a:off x="4198" y="2394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3" name="Rectangle 173"/>
                <p:cNvSpPr>
                  <a:spLocks noChangeArrowheads="1"/>
                </p:cNvSpPr>
                <p:nvPr/>
              </p:nvSpPr>
              <p:spPr bwMode="auto">
                <a:xfrm>
                  <a:off x="4207" y="239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4" name="Rectangle 174"/>
                <p:cNvSpPr>
                  <a:spLocks noChangeArrowheads="1"/>
                </p:cNvSpPr>
                <p:nvPr/>
              </p:nvSpPr>
              <p:spPr bwMode="auto">
                <a:xfrm>
                  <a:off x="4222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5" name="Rectangle 175"/>
                <p:cNvSpPr>
                  <a:spLocks noChangeArrowheads="1"/>
                </p:cNvSpPr>
                <p:nvPr/>
              </p:nvSpPr>
              <p:spPr bwMode="auto">
                <a:xfrm>
                  <a:off x="4248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6" name="Rectangle 176"/>
                <p:cNvSpPr>
                  <a:spLocks noChangeArrowheads="1"/>
                </p:cNvSpPr>
                <p:nvPr/>
              </p:nvSpPr>
              <p:spPr bwMode="auto">
                <a:xfrm>
                  <a:off x="4278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7" name="Rectangle 177"/>
                <p:cNvSpPr>
                  <a:spLocks noChangeArrowheads="1"/>
                </p:cNvSpPr>
                <p:nvPr/>
              </p:nvSpPr>
              <p:spPr bwMode="auto">
                <a:xfrm>
                  <a:off x="4301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8" name="Rectangle 178"/>
                <p:cNvSpPr>
                  <a:spLocks noChangeArrowheads="1"/>
                </p:cNvSpPr>
                <p:nvPr/>
              </p:nvSpPr>
              <p:spPr bwMode="auto">
                <a:xfrm>
                  <a:off x="4327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39" name="Rectangle 179"/>
                <p:cNvSpPr>
                  <a:spLocks noChangeArrowheads="1"/>
                </p:cNvSpPr>
                <p:nvPr/>
              </p:nvSpPr>
              <p:spPr bwMode="auto">
                <a:xfrm>
                  <a:off x="4338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y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0" name="Rectangle 180"/>
                <p:cNvSpPr>
                  <a:spLocks noChangeArrowheads="1"/>
                </p:cNvSpPr>
                <p:nvPr/>
              </p:nvSpPr>
              <p:spPr bwMode="auto">
                <a:xfrm>
                  <a:off x="3850" y="2465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1" name="Rectangle 181"/>
                <p:cNvSpPr>
                  <a:spLocks noChangeArrowheads="1"/>
                </p:cNvSpPr>
                <p:nvPr/>
              </p:nvSpPr>
              <p:spPr bwMode="auto">
                <a:xfrm>
                  <a:off x="3858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2" name="Rectangle 182"/>
                <p:cNvSpPr>
                  <a:spLocks noChangeArrowheads="1"/>
                </p:cNvSpPr>
                <p:nvPr/>
              </p:nvSpPr>
              <p:spPr bwMode="auto">
                <a:xfrm>
                  <a:off x="3890" y="2465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3" name="Rectangle 183"/>
                <p:cNvSpPr>
                  <a:spLocks noChangeArrowheads="1"/>
                </p:cNvSpPr>
                <p:nvPr/>
              </p:nvSpPr>
              <p:spPr bwMode="auto">
                <a:xfrm>
                  <a:off x="3912" y="2465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4" name="Rectangle 184"/>
                <p:cNvSpPr>
                  <a:spLocks noChangeArrowheads="1"/>
                </p:cNvSpPr>
                <p:nvPr/>
              </p:nvSpPr>
              <p:spPr bwMode="auto">
                <a:xfrm>
                  <a:off x="3927" y="2465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5" name="Rectangle 185"/>
                <p:cNvSpPr>
                  <a:spLocks noChangeArrowheads="1"/>
                </p:cNvSpPr>
                <p:nvPr/>
              </p:nvSpPr>
              <p:spPr bwMode="auto">
                <a:xfrm>
                  <a:off x="394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6" name="Rectangle 186"/>
                <p:cNvSpPr>
                  <a:spLocks noChangeArrowheads="1"/>
                </p:cNvSpPr>
                <p:nvPr/>
              </p:nvSpPr>
              <p:spPr bwMode="auto">
                <a:xfrm>
                  <a:off x="3976" y="2465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7" name="Rectangle 187"/>
                <p:cNvSpPr>
                  <a:spLocks noChangeArrowheads="1"/>
                </p:cNvSpPr>
                <p:nvPr/>
              </p:nvSpPr>
              <p:spPr bwMode="auto">
                <a:xfrm>
                  <a:off x="401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8" name="Rectangle 188"/>
                <p:cNvSpPr>
                  <a:spLocks noChangeArrowheads="1"/>
                </p:cNvSpPr>
                <p:nvPr/>
              </p:nvSpPr>
              <p:spPr bwMode="auto">
                <a:xfrm>
                  <a:off x="404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49" name="Rectangle 189"/>
                <p:cNvSpPr>
                  <a:spLocks noChangeArrowheads="1"/>
                </p:cNvSpPr>
                <p:nvPr/>
              </p:nvSpPr>
              <p:spPr bwMode="auto">
                <a:xfrm>
                  <a:off x="4077" y="2465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0" name="Rectangle 190"/>
                <p:cNvSpPr>
                  <a:spLocks noChangeArrowheads="1"/>
                </p:cNvSpPr>
                <p:nvPr/>
              </p:nvSpPr>
              <p:spPr bwMode="auto">
                <a:xfrm>
                  <a:off x="4095" y="2465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1" name="Rectangle 191"/>
                <p:cNvSpPr>
                  <a:spLocks noChangeArrowheads="1"/>
                </p:cNvSpPr>
                <p:nvPr/>
              </p:nvSpPr>
              <p:spPr bwMode="auto">
                <a:xfrm>
                  <a:off x="4108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2" name="Rectangle 192"/>
                <p:cNvSpPr>
                  <a:spLocks noChangeArrowheads="1"/>
                </p:cNvSpPr>
                <p:nvPr/>
              </p:nvSpPr>
              <p:spPr bwMode="auto">
                <a:xfrm>
                  <a:off x="4134" y="2465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3" name="Rectangle 193"/>
                <p:cNvSpPr>
                  <a:spLocks noChangeArrowheads="1"/>
                </p:cNvSpPr>
                <p:nvPr/>
              </p:nvSpPr>
              <p:spPr bwMode="auto">
                <a:xfrm>
                  <a:off x="4177" y="2465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4" name="Rectangle 194"/>
                <p:cNvSpPr>
                  <a:spLocks noChangeArrowheads="1"/>
                </p:cNvSpPr>
                <p:nvPr/>
              </p:nvSpPr>
              <p:spPr bwMode="auto">
                <a:xfrm>
                  <a:off x="418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5" name="Rectangle 195"/>
                <p:cNvSpPr>
                  <a:spLocks noChangeArrowheads="1"/>
                </p:cNvSpPr>
                <p:nvPr/>
              </p:nvSpPr>
              <p:spPr bwMode="auto">
                <a:xfrm>
                  <a:off x="4217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6" name="Rectangle 196"/>
                <p:cNvSpPr>
                  <a:spLocks noChangeArrowheads="1"/>
                </p:cNvSpPr>
                <p:nvPr/>
              </p:nvSpPr>
              <p:spPr bwMode="auto">
                <a:xfrm>
                  <a:off x="4244" y="2465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7" name="Rectangle 197"/>
                <p:cNvSpPr>
                  <a:spLocks noChangeArrowheads="1"/>
                </p:cNvSpPr>
                <p:nvPr/>
              </p:nvSpPr>
              <p:spPr bwMode="auto">
                <a:xfrm>
                  <a:off x="4253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8" name="Rectangle 198"/>
                <p:cNvSpPr>
                  <a:spLocks noChangeArrowheads="1"/>
                </p:cNvSpPr>
                <p:nvPr/>
              </p:nvSpPr>
              <p:spPr bwMode="auto">
                <a:xfrm>
                  <a:off x="4283" y="2465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59" name="Rectangle 199"/>
                <p:cNvSpPr>
                  <a:spLocks noChangeArrowheads="1"/>
                </p:cNvSpPr>
                <p:nvPr/>
              </p:nvSpPr>
              <p:spPr bwMode="auto">
                <a:xfrm>
                  <a:off x="3847" y="253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0" name="Rectangle 200"/>
                <p:cNvSpPr>
                  <a:spLocks noChangeArrowheads="1"/>
                </p:cNvSpPr>
                <p:nvPr/>
              </p:nvSpPr>
              <p:spPr bwMode="auto">
                <a:xfrm>
                  <a:off x="3874" y="2534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1" name="Rectangle 201"/>
                <p:cNvSpPr>
                  <a:spLocks noChangeArrowheads="1"/>
                </p:cNvSpPr>
                <p:nvPr/>
              </p:nvSpPr>
              <p:spPr bwMode="auto">
                <a:xfrm>
                  <a:off x="3891" y="253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2" name="Rectangle 202"/>
                <p:cNvSpPr>
                  <a:spLocks noChangeArrowheads="1"/>
                </p:cNvSpPr>
                <p:nvPr/>
              </p:nvSpPr>
              <p:spPr bwMode="auto">
                <a:xfrm>
                  <a:off x="3923" y="253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f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3" name="Rectangle 203"/>
                <p:cNvSpPr>
                  <a:spLocks noChangeArrowheads="1"/>
                </p:cNvSpPr>
                <p:nvPr/>
              </p:nvSpPr>
              <p:spPr bwMode="auto">
                <a:xfrm>
                  <a:off x="3935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4" name="Rectangle 204"/>
                <p:cNvSpPr>
                  <a:spLocks noChangeArrowheads="1"/>
                </p:cNvSpPr>
                <p:nvPr/>
              </p:nvSpPr>
              <p:spPr bwMode="auto">
                <a:xfrm>
                  <a:off x="3956" y="2536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5" name="Rectangle 205"/>
                <p:cNvSpPr>
                  <a:spLocks noChangeArrowheads="1"/>
                </p:cNvSpPr>
                <p:nvPr/>
              </p:nvSpPr>
              <p:spPr bwMode="auto">
                <a:xfrm>
                  <a:off x="3982" y="2533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6" name="Rectangle 206"/>
                <p:cNvSpPr>
                  <a:spLocks noChangeArrowheads="1"/>
                </p:cNvSpPr>
                <p:nvPr/>
              </p:nvSpPr>
              <p:spPr bwMode="auto">
                <a:xfrm>
                  <a:off x="3991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7" name="Rectangle 207"/>
                <p:cNvSpPr>
                  <a:spLocks noChangeArrowheads="1"/>
                </p:cNvSpPr>
                <p:nvPr/>
              </p:nvSpPr>
              <p:spPr bwMode="auto">
                <a:xfrm>
                  <a:off x="4022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8" name="Rectangle 208"/>
                <p:cNvSpPr>
                  <a:spLocks noChangeArrowheads="1"/>
                </p:cNvSpPr>
                <p:nvPr/>
              </p:nvSpPr>
              <p:spPr bwMode="auto">
                <a:xfrm>
                  <a:off x="4050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69" name="Rectangle 209"/>
                <p:cNvSpPr>
                  <a:spLocks noChangeArrowheads="1"/>
                </p:cNvSpPr>
                <p:nvPr/>
              </p:nvSpPr>
              <p:spPr bwMode="auto">
                <a:xfrm>
                  <a:off x="4077" y="2533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0" name="Rectangle 210"/>
                <p:cNvSpPr>
                  <a:spLocks noChangeArrowheads="1"/>
                </p:cNvSpPr>
                <p:nvPr/>
              </p:nvSpPr>
              <p:spPr bwMode="auto">
                <a:xfrm>
                  <a:off x="4089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1" name="Rectangle 211"/>
                <p:cNvSpPr>
                  <a:spLocks noChangeArrowheads="1"/>
                </p:cNvSpPr>
                <p:nvPr/>
              </p:nvSpPr>
              <p:spPr bwMode="auto">
                <a:xfrm>
                  <a:off x="4112" y="253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2" name="Rectangle 212"/>
                <p:cNvSpPr>
                  <a:spLocks noChangeArrowheads="1"/>
                </p:cNvSpPr>
                <p:nvPr/>
              </p:nvSpPr>
              <p:spPr bwMode="auto">
                <a:xfrm>
                  <a:off x="4138" y="253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3" name="Rectangle 213"/>
                <p:cNvSpPr>
                  <a:spLocks noChangeArrowheads="1"/>
                </p:cNvSpPr>
                <p:nvPr/>
              </p:nvSpPr>
              <p:spPr bwMode="auto">
                <a:xfrm>
                  <a:off x="4150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4" name="Rectangle 214"/>
                <p:cNvSpPr>
                  <a:spLocks noChangeArrowheads="1"/>
                </p:cNvSpPr>
                <p:nvPr/>
              </p:nvSpPr>
              <p:spPr bwMode="auto">
                <a:xfrm>
                  <a:off x="4180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5" name="Rectangle 215"/>
                <p:cNvSpPr>
                  <a:spLocks noChangeArrowheads="1"/>
                </p:cNvSpPr>
                <p:nvPr/>
              </p:nvSpPr>
              <p:spPr bwMode="auto">
                <a:xfrm>
                  <a:off x="4208" y="2534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6" name="Rectangle 216"/>
                <p:cNvSpPr>
                  <a:spLocks noChangeArrowheads="1"/>
                </p:cNvSpPr>
                <p:nvPr/>
              </p:nvSpPr>
              <p:spPr bwMode="auto">
                <a:xfrm>
                  <a:off x="4222" y="253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7" name="Rectangle 217"/>
                <p:cNvSpPr>
                  <a:spLocks noChangeArrowheads="1"/>
                </p:cNvSpPr>
                <p:nvPr/>
              </p:nvSpPr>
              <p:spPr bwMode="auto">
                <a:xfrm>
                  <a:off x="4256" y="253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8" name="Rectangle 218"/>
                <p:cNvSpPr>
                  <a:spLocks noChangeArrowheads="1"/>
                </p:cNvSpPr>
                <p:nvPr/>
              </p:nvSpPr>
              <p:spPr bwMode="auto">
                <a:xfrm>
                  <a:off x="4268" y="2533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79" name="Rectangle 219"/>
                <p:cNvSpPr>
                  <a:spLocks noChangeArrowheads="1"/>
                </p:cNvSpPr>
                <p:nvPr/>
              </p:nvSpPr>
              <p:spPr bwMode="auto">
                <a:xfrm>
                  <a:off x="4281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0" name="Rectangle 220"/>
                <p:cNvSpPr>
                  <a:spLocks noChangeArrowheads="1"/>
                </p:cNvSpPr>
                <p:nvPr/>
              </p:nvSpPr>
              <p:spPr bwMode="auto">
                <a:xfrm>
                  <a:off x="3806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1" name="Rectangle 221"/>
                <p:cNvSpPr>
                  <a:spLocks noChangeArrowheads="1"/>
                </p:cNvSpPr>
                <p:nvPr/>
              </p:nvSpPr>
              <p:spPr bwMode="auto">
                <a:xfrm>
                  <a:off x="3827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2" name="Rectangle 222"/>
                <p:cNvSpPr>
                  <a:spLocks noChangeArrowheads="1"/>
                </p:cNvSpPr>
                <p:nvPr/>
              </p:nvSpPr>
              <p:spPr bwMode="auto">
                <a:xfrm>
                  <a:off x="3854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3" name="Rectangle 223"/>
                <p:cNvSpPr>
                  <a:spLocks noChangeArrowheads="1"/>
                </p:cNvSpPr>
                <p:nvPr/>
              </p:nvSpPr>
              <p:spPr bwMode="auto">
                <a:xfrm>
                  <a:off x="3880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4" name="Rectangle 224"/>
                <p:cNvSpPr>
                  <a:spLocks noChangeArrowheads="1"/>
                </p:cNvSpPr>
                <p:nvPr/>
              </p:nvSpPr>
              <p:spPr bwMode="auto">
                <a:xfrm>
                  <a:off x="3903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5" name="Rectangle 225"/>
                <p:cNvSpPr>
                  <a:spLocks noChangeArrowheads="1"/>
                </p:cNvSpPr>
                <p:nvPr/>
              </p:nvSpPr>
              <p:spPr bwMode="auto">
                <a:xfrm>
                  <a:off x="3932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6" name="Rectangle 226"/>
                <p:cNvSpPr>
                  <a:spLocks noChangeArrowheads="1"/>
                </p:cNvSpPr>
                <p:nvPr/>
              </p:nvSpPr>
              <p:spPr bwMode="auto">
                <a:xfrm>
                  <a:off x="3954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7" name="Rectangle 227"/>
                <p:cNvSpPr>
                  <a:spLocks noChangeArrowheads="1"/>
                </p:cNvSpPr>
                <p:nvPr/>
              </p:nvSpPr>
              <p:spPr bwMode="auto">
                <a:xfrm>
                  <a:off x="3983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8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05" y="260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89" name="Rectangle 229"/>
                <p:cNvSpPr>
                  <a:spLocks noChangeArrowheads="1"/>
                </p:cNvSpPr>
                <p:nvPr/>
              </p:nvSpPr>
              <p:spPr bwMode="auto">
                <a:xfrm>
                  <a:off x="4017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ó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0" name="Rectangle 230"/>
                <p:cNvSpPr>
                  <a:spLocks noChangeArrowheads="1"/>
                </p:cNvSpPr>
                <p:nvPr/>
              </p:nvSpPr>
              <p:spPr bwMode="auto">
                <a:xfrm>
                  <a:off x="4044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1" name="Rectangle 231"/>
                <p:cNvSpPr>
                  <a:spLocks noChangeArrowheads="1"/>
                </p:cNvSpPr>
                <p:nvPr/>
              </p:nvSpPr>
              <p:spPr bwMode="auto">
                <a:xfrm>
                  <a:off x="4075" y="260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2" name="Rectangle 232"/>
                <p:cNvSpPr>
                  <a:spLocks noChangeArrowheads="1"/>
                </p:cNvSpPr>
                <p:nvPr/>
              </p:nvSpPr>
              <p:spPr bwMode="auto">
                <a:xfrm>
                  <a:off x="4091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3" name="Rectangle 233"/>
                <p:cNvSpPr>
                  <a:spLocks noChangeArrowheads="1"/>
                </p:cNvSpPr>
                <p:nvPr/>
              </p:nvSpPr>
              <p:spPr bwMode="auto">
                <a:xfrm>
                  <a:off x="4116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4" name="Rectangle 234"/>
                <p:cNvSpPr>
                  <a:spLocks noChangeArrowheads="1"/>
                </p:cNvSpPr>
                <p:nvPr/>
              </p:nvSpPr>
              <p:spPr bwMode="auto">
                <a:xfrm>
                  <a:off x="4147" y="260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5" name="Rectangle 235"/>
                <p:cNvSpPr>
                  <a:spLocks noChangeArrowheads="1"/>
                </p:cNvSpPr>
                <p:nvPr/>
              </p:nvSpPr>
              <p:spPr bwMode="auto">
                <a:xfrm>
                  <a:off x="4159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6" name="Rectangle 236"/>
                <p:cNvSpPr>
                  <a:spLocks noChangeArrowheads="1"/>
                </p:cNvSpPr>
                <p:nvPr/>
              </p:nvSpPr>
              <p:spPr bwMode="auto">
                <a:xfrm>
                  <a:off x="4187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b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7" name="Rectangle 237"/>
                <p:cNvSpPr>
                  <a:spLocks noChangeArrowheads="1"/>
                </p:cNvSpPr>
                <p:nvPr/>
              </p:nvSpPr>
              <p:spPr bwMode="auto">
                <a:xfrm>
                  <a:off x="4217" y="260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j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8" name="Rectangle 238"/>
                <p:cNvSpPr>
                  <a:spLocks noChangeArrowheads="1"/>
                </p:cNvSpPr>
                <p:nvPr/>
              </p:nvSpPr>
              <p:spPr bwMode="auto">
                <a:xfrm>
                  <a:off x="4225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299" name="Rectangle 239"/>
                <p:cNvSpPr>
                  <a:spLocks noChangeArrowheads="1"/>
                </p:cNvSpPr>
                <p:nvPr/>
              </p:nvSpPr>
              <p:spPr bwMode="auto">
                <a:xfrm>
                  <a:off x="4253" y="260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0" name="Rectangle 240"/>
                <p:cNvSpPr>
                  <a:spLocks noChangeArrowheads="1"/>
                </p:cNvSpPr>
                <p:nvPr/>
              </p:nvSpPr>
              <p:spPr bwMode="auto">
                <a:xfrm>
                  <a:off x="4268" y="260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1" name="Rectangle 241"/>
                <p:cNvSpPr>
                  <a:spLocks noChangeArrowheads="1"/>
                </p:cNvSpPr>
                <p:nvPr/>
              </p:nvSpPr>
              <p:spPr bwMode="auto">
                <a:xfrm>
                  <a:off x="4281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v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2" name="Rectangle 242"/>
                <p:cNvSpPr>
                  <a:spLocks noChangeArrowheads="1"/>
                </p:cNvSpPr>
                <p:nvPr/>
              </p:nvSpPr>
              <p:spPr bwMode="auto">
                <a:xfrm>
                  <a:off x="4303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3" name="Rectangle 243"/>
                <p:cNvSpPr>
                  <a:spLocks noChangeArrowheads="1"/>
                </p:cNvSpPr>
                <p:nvPr/>
              </p:nvSpPr>
              <p:spPr bwMode="auto">
                <a:xfrm>
                  <a:off x="4329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4" name="Rectangle 244"/>
                <p:cNvSpPr>
                  <a:spLocks noChangeArrowheads="1"/>
                </p:cNvSpPr>
                <p:nvPr/>
              </p:nvSpPr>
              <p:spPr bwMode="auto">
                <a:xfrm>
                  <a:off x="3814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5" name="Rectangle 245"/>
                <p:cNvSpPr>
                  <a:spLocks noChangeArrowheads="1"/>
                </p:cNvSpPr>
                <p:nvPr/>
              </p:nvSpPr>
              <p:spPr bwMode="auto">
                <a:xfrm>
                  <a:off x="3842" y="2671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6" name="Rectangle 246"/>
                <p:cNvSpPr>
                  <a:spLocks noChangeArrowheads="1"/>
                </p:cNvSpPr>
                <p:nvPr/>
              </p:nvSpPr>
              <p:spPr bwMode="auto">
                <a:xfrm>
                  <a:off x="3858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7" name="Rectangle 247"/>
                <p:cNvSpPr>
                  <a:spLocks noChangeArrowheads="1"/>
                </p:cNvSpPr>
                <p:nvPr/>
              </p:nvSpPr>
              <p:spPr bwMode="auto">
                <a:xfrm>
                  <a:off x="3886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f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8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98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09" name="Rectangle 249"/>
                <p:cNvSpPr>
                  <a:spLocks noChangeArrowheads="1"/>
                </p:cNvSpPr>
                <p:nvPr/>
              </p:nvSpPr>
              <p:spPr bwMode="auto">
                <a:xfrm>
                  <a:off x="3926" y="267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0" name="Rectangle 250"/>
                <p:cNvSpPr>
                  <a:spLocks noChangeArrowheads="1"/>
                </p:cNvSpPr>
                <p:nvPr/>
              </p:nvSpPr>
              <p:spPr bwMode="auto">
                <a:xfrm>
                  <a:off x="3946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1" name="Rectangle 251"/>
                <p:cNvSpPr>
                  <a:spLocks noChangeArrowheads="1"/>
                </p:cNvSpPr>
                <p:nvPr/>
              </p:nvSpPr>
              <p:spPr bwMode="auto">
                <a:xfrm>
                  <a:off x="3958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2" name="Rectangle 252"/>
                <p:cNvSpPr>
                  <a:spLocks noChangeArrowheads="1"/>
                </p:cNvSpPr>
                <p:nvPr/>
              </p:nvSpPr>
              <p:spPr bwMode="auto">
                <a:xfrm>
                  <a:off x="3986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3" name="Rectangle 253"/>
                <p:cNvSpPr>
                  <a:spLocks noChangeArrowheads="1"/>
                </p:cNvSpPr>
                <p:nvPr/>
              </p:nvSpPr>
              <p:spPr bwMode="auto">
                <a:xfrm>
                  <a:off x="4014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4" name="Rectangle 254"/>
                <p:cNvSpPr>
                  <a:spLocks noChangeArrowheads="1"/>
                </p:cNvSpPr>
                <p:nvPr/>
              </p:nvSpPr>
              <p:spPr bwMode="auto">
                <a:xfrm>
                  <a:off x="4045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5" name="Rectangle 255"/>
                <p:cNvSpPr>
                  <a:spLocks noChangeArrowheads="1"/>
                </p:cNvSpPr>
                <p:nvPr/>
              </p:nvSpPr>
              <p:spPr bwMode="auto">
                <a:xfrm>
                  <a:off x="4052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6" name="Rectangle 256"/>
                <p:cNvSpPr>
                  <a:spLocks noChangeArrowheads="1"/>
                </p:cNvSpPr>
                <p:nvPr/>
              </p:nvSpPr>
              <p:spPr bwMode="auto">
                <a:xfrm>
                  <a:off x="4079" y="267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7" name="Rectangle 257"/>
                <p:cNvSpPr>
                  <a:spLocks noChangeArrowheads="1"/>
                </p:cNvSpPr>
                <p:nvPr/>
              </p:nvSpPr>
              <p:spPr bwMode="auto">
                <a:xfrm>
                  <a:off x="4102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,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8" name="Rectangle 258"/>
                <p:cNvSpPr>
                  <a:spLocks noChangeArrowheads="1"/>
                </p:cNvSpPr>
                <p:nvPr/>
              </p:nvSpPr>
              <p:spPr bwMode="auto">
                <a:xfrm>
                  <a:off x="4120" y="267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19" name="Rectangle 259"/>
                <p:cNvSpPr>
                  <a:spLocks noChangeArrowheads="1"/>
                </p:cNvSpPr>
                <p:nvPr/>
              </p:nvSpPr>
              <p:spPr bwMode="auto">
                <a:xfrm>
                  <a:off x="4130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0" name="Rectangle 260"/>
                <p:cNvSpPr>
                  <a:spLocks noChangeArrowheads="1"/>
                </p:cNvSpPr>
                <p:nvPr/>
              </p:nvSpPr>
              <p:spPr bwMode="auto">
                <a:xfrm>
                  <a:off x="4144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1" name="Rectangle 261"/>
                <p:cNvSpPr>
                  <a:spLocks noChangeArrowheads="1"/>
                </p:cNvSpPr>
                <p:nvPr/>
              </p:nvSpPr>
              <p:spPr bwMode="auto">
                <a:xfrm>
                  <a:off x="4172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2" name="Rectangle 262"/>
                <p:cNvSpPr>
                  <a:spLocks noChangeArrowheads="1"/>
                </p:cNvSpPr>
                <p:nvPr/>
              </p:nvSpPr>
              <p:spPr bwMode="auto">
                <a:xfrm>
                  <a:off x="4203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3" name="Rectangle 263"/>
                <p:cNvSpPr>
                  <a:spLocks noChangeArrowheads="1"/>
                </p:cNvSpPr>
                <p:nvPr/>
              </p:nvSpPr>
              <p:spPr bwMode="auto">
                <a:xfrm>
                  <a:off x="4233" y="267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4" name="Rectangle 264"/>
                <p:cNvSpPr>
                  <a:spLocks noChangeArrowheads="1"/>
                </p:cNvSpPr>
                <p:nvPr/>
              </p:nvSpPr>
              <p:spPr bwMode="auto">
                <a:xfrm>
                  <a:off x="4247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5" name="Rectangle 265"/>
                <p:cNvSpPr>
                  <a:spLocks noChangeArrowheads="1"/>
                </p:cNvSpPr>
                <p:nvPr/>
              </p:nvSpPr>
              <p:spPr bwMode="auto">
                <a:xfrm>
                  <a:off x="4272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6" name="Rectangle 266"/>
                <p:cNvSpPr>
                  <a:spLocks noChangeArrowheads="1"/>
                </p:cNvSpPr>
                <p:nvPr/>
              </p:nvSpPr>
              <p:spPr bwMode="auto">
                <a:xfrm>
                  <a:off x="4285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7" name="Rectangle 267"/>
                <p:cNvSpPr>
                  <a:spLocks noChangeArrowheads="1"/>
                </p:cNvSpPr>
                <p:nvPr/>
              </p:nvSpPr>
              <p:spPr bwMode="auto">
                <a:xfrm>
                  <a:off x="4297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8" name="Rectangle 268"/>
                <p:cNvSpPr>
                  <a:spLocks noChangeArrowheads="1"/>
                </p:cNvSpPr>
                <p:nvPr/>
              </p:nvSpPr>
              <p:spPr bwMode="auto">
                <a:xfrm>
                  <a:off x="4328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,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29" name="Rectangle 269"/>
                <p:cNvSpPr>
                  <a:spLocks noChangeArrowheads="1"/>
                </p:cNvSpPr>
                <p:nvPr/>
              </p:nvSpPr>
              <p:spPr bwMode="auto">
                <a:xfrm>
                  <a:off x="3819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0" name="Rectangle 270"/>
                <p:cNvSpPr>
                  <a:spLocks noChangeArrowheads="1"/>
                </p:cNvSpPr>
                <p:nvPr/>
              </p:nvSpPr>
              <p:spPr bwMode="auto">
                <a:xfrm>
                  <a:off x="3844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1" name="Rectangle 271"/>
                <p:cNvSpPr>
                  <a:spLocks noChangeArrowheads="1"/>
                </p:cNvSpPr>
                <p:nvPr/>
              </p:nvSpPr>
              <p:spPr bwMode="auto">
                <a:xfrm>
                  <a:off x="3871" y="274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2" name="Rectangle 272"/>
                <p:cNvSpPr>
                  <a:spLocks noChangeArrowheads="1"/>
                </p:cNvSpPr>
                <p:nvPr/>
              </p:nvSpPr>
              <p:spPr bwMode="auto">
                <a:xfrm>
                  <a:off x="3891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3" name="Rectangle 273"/>
                <p:cNvSpPr>
                  <a:spLocks noChangeArrowheads="1"/>
                </p:cNvSpPr>
                <p:nvPr/>
              </p:nvSpPr>
              <p:spPr bwMode="auto">
                <a:xfrm>
                  <a:off x="3916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4" name="Rectangle 274"/>
                <p:cNvSpPr>
                  <a:spLocks noChangeArrowheads="1"/>
                </p:cNvSpPr>
                <p:nvPr/>
              </p:nvSpPr>
              <p:spPr bwMode="auto">
                <a:xfrm>
                  <a:off x="3948" y="274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5" name="Rectangle 275"/>
                <p:cNvSpPr>
                  <a:spLocks noChangeArrowheads="1"/>
                </p:cNvSpPr>
                <p:nvPr/>
              </p:nvSpPr>
              <p:spPr bwMode="auto">
                <a:xfrm>
                  <a:off x="3960" y="2739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6" name="Rectangle 276"/>
                <p:cNvSpPr>
                  <a:spLocks noChangeArrowheads="1"/>
                </p:cNvSpPr>
                <p:nvPr/>
              </p:nvSpPr>
              <p:spPr bwMode="auto">
                <a:xfrm>
                  <a:off x="3973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7" name="Rectangle 277"/>
                <p:cNvSpPr>
                  <a:spLocks noChangeArrowheads="1"/>
                </p:cNvSpPr>
                <p:nvPr/>
              </p:nvSpPr>
              <p:spPr bwMode="auto">
                <a:xfrm>
                  <a:off x="4003" y="2739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8" name="Rectangle 278"/>
                <p:cNvSpPr>
                  <a:spLocks noChangeArrowheads="1"/>
                </p:cNvSpPr>
                <p:nvPr/>
              </p:nvSpPr>
              <p:spPr bwMode="auto">
                <a:xfrm>
                  <a:off x="4019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39" name="Rectangle 279"/>
                <p:cNvSpPr>
                  <a:spLocks noChangeArrowheads="1"/>
                </p:cNvSpPr>
                <p:nvPr/>
              </p:nvSpPr>
              <p:spPr bwMode="auto">
                <a:xfrm>
                  <a:off x="4044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0" name="Rectangle 280"/>
                <p:cNvSpPr>
                  <a:spLocks noChangeArrowheads="1"/>
                </p:cNvSpPr>
                <p:nvPr/>
              </p:nvSpPr>
              <p:spPr bwMode="auto">
                <a:xfrm>
                  <a:off x="4072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b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1" name="Rectangle 281"/>
                <p:cNvSpPr>
                  <a:spLocks noChangeArrowheads="1"/>
                </p:cNvSpPr>
                <p:nvPr/>
              </p:nvSpPr>
              <p:spPr bwMode="auto">
                <a:xfrm>
                  <a:off x="4104" y="2739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2" name="Rectangle 282"/>
                <p:cNvSpPr>
                  <a:spLocks noChangeArrowheads="1"/>
                </p:cNvSpPr>
                <p:nvPr/>
              </p:nvSpPr>
              <p:spPr bwMode="auto">
                <a:xfrm>
                  <a:off x="4112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3" name="Rectangle 283"/>
                <p:cNvSpPr>
                  <a:spLocks noChangeArrowheads="1"/>
                </p:cNvSpPr>
                <p:nvPr/>
              </p:nvSpPr>
              <p:spPr bwMode="auto">
                <a:xfrm>
                  <a:off x="4143" y="2739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4" name="Rectangle 284"/>
                <p:cNvSpPr>
                  <a:spLocks noChangeArrowheads="1"/>
                </p:cNvSpPr>
                <p:nvPr/>
              </p:nvSpPr>
              <p:spPr bwMode="auto">
                <a:xfrm>
                  <a:off x="4154" y="274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v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5" name="Rectangle 285"/>
                <p:cNvSpPr>
                  <a:spLocks noChangeArrowheads="1"/>
                </p:cNvSpPr>
                <p:nvPr/>
              </p:nvSpPr>
              <p:spPr bwMode="auto">
                <a:xfrm>
                  <a:off x="4175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6" name="Rectangle 286"/>
                <p:cNvSpPr>
                  <a:spLocks noChangeArrowheads="1"/>
                </p:cNvSpPr>
                <p:nvPr/>
              </p:nvSpPr>
              <p:spPr bwMode="auto">
                <a:xfrm>
                  <a:off x="4204" y="2740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7" name="Rectangle 287"/>
                <p:cNvSpPr>
                  <a:spLocks noChangeArrowheads="1"/>
                </p:cNvSpPr>
                <p:nvPr/>
              </p:nvSpPr>
              <p:spPr bwMode="auto">
                <a:xfrm>
                  <a:off x="4221" y="274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8" name="Rectangle 288"/>
                <p:cNvSpPr>
                  <a:spLocks noChangeArrowheads="1"/>
                </p:cNvSpPr>
                <p:nvPr/>
              </p:nvSpPr>
              <p:spPr bwMode="auto">
                <a:xfrm>
                  <a:off x="4231" y="2739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49" name="Rectangle 289"/>
                <p:cNvSpPr>
                  <a:spLocks noChangeArrowheads="1"/>
                </p:cNvSpPr>
                <p:nvPr/>
              </p:nvSpPr>
              <p:spPr bwMode="auto">
                <a:xfrm>
                  <a:off x="4243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0" name="Rectangle 290"/>
                <p:cNvSpPr>
                  <a:spLocks noChangeArrowheads="1"/>
                </p:cNvSpPr>
                <p:nvPr/>
              </p:nvSpPr>
              <p:spPr bwMode="auto">
                <a:xfrm>
                  <a:off x="4271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1" name="Rectangle 291"/>
                <p:cNvSpPr>
                  <a:spLocks noChangeArrowheads="1"/>
                </p:cNvSpPr>
                <p:nvPr/>
              </p:nvSpPr>
              <p:spPr bwMode="auto">
                <a:xfrm>
                  <a:off x="4298" y="274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2" name="Rectangle 292"/>
                <p:cNvSpPr>
                  <a:spLocks noChangeArrowheads="1"/>
                </p:cNvSpPr>
                <p:nvPr/>
              </p:nvSpPr>
              <p:spPr bwMode="auto">
                <a:xfrm>
                  <a:off x="4311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3" name="Rectangle 293"/>
                <p:cNvSpPr>
                  <a:spLocks noChangeArrowheads="1"/>
                </p:cNvSpPr>
                <p:nvPr/>
              </p:nvSpPr>
              <p:spPr bwMode="auto">
                <a:xfrm>
                  <a:off x="3797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4" name="Rectangle 294"/>
                <p:cNvSpPr>
                  <a:spLocks noChangeArrowheads="1"/>
                </p:cNvSpPr>
                <p:nvPr/>
              </p:nvSpPr>
              <p:spPr bwMode="auto">
                <a:xfrm>
                  <a:off x="3821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5" name="Rectangle 295"/>
                <p:cNvSpPr>
                  <a:spLocks noChangeArrowheads="1"/>
                </p:cNvSpPr>
                <p:nvPr/>
              </p:nvSpPr>
              <p:spPr bwMode="auto">
                <a:xfrm>
                  <a:off x="3850" y="281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6" name="Rectangle 296"/>
                <p:cNvSpPr>
                  <a:spLocks noChangeArrowheads="1"/>
                </p:cNvSpPr>
                <p:nvPr/>
              </p:nvSpPr>
              <p:spPr bwMode="auto">
                <a:xfrm>
                  <a:off x="3862" y="281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7" name="Rectangle 297"/>
                <p:cNvSpPr>
                  <a:spLocks noChangeArrowheads="1"/>
                </p:cNvSpPr>
                <p:nvPr/>
              </p:nvSpPr>
              <p:spPr bwMode="auto">
                <a:xfrm>
                  <a:off x="3879" y="2811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8" name="Rectangle 298"/>
                <p:cNvSpPr>
                  <a:spLocks noChangeArrowheads="1"/>
                </p:cNvSpPr>
                <p:nvPr/>
              </p:nvSpPr>
              <p:spPr bwMode="auto">
                <a:xfrm>
                  <a:off x="3889" y="281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59" name="Rectangle 299"/>
                <p:cNvSpPr>
                  <a:spLocks noChangeArrowheads="1"/>
                </p:cNvSpPr>
                <p:nvPr/>
              </p:nvSpPr>
              <p:spPr bwMode="auto">
                <a:xfrm>
                  <a:off x="3918" y="281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0" name="Rectangle 300"/>
                <p:cNvSpPr>
                  <a:spLocks noChangeArrowheads="1"/>
                </p:cNvSpPr>
                <p:nvPr/>
              </p:nvSpPr>
              <p:spPr bwMode="auto">
                <a:xfrm>
                  <a:off x="3940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1" name="Rectangle 301"/>
                <p:cNvSpPr>
                  <a:spLocks noChangeArrowheads="1"/>
                </p:cNvSpPr>
                <p:nvPr/>
              </p:nvSpPr>
              <p:spPr bwMode="auto">
                <a:xfrm>
                  <a:off x="3972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2" name="Rectangle 302"/>
                <p:cNvSpPr>
                  <a:spLocks noChangeArrowheads="1"/>
                </p:cNvSpPr>
                <p:nvPr/>
              </p:nvSpPr>
              <p:spPr bwMode="auto">
                <a:xfrm>
                  <a:off x="4000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3" name="Rectangle 303"/>
                <p:cNvSpPr>
                  <a:spLocks noChangeArrowheads="1"/>
                </p:cNvSpPr>
                <p:nvPr/>
              </p:nvSpPr>
              <p:spPr bwMode="auto">
                <a:xfrm>
                  <a:off x="4028" y="281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4" name="Rectangle 304"/>
                <p:cNvSpPr>
                  <a:spLocks noChangeArrowheads="1"/>
                </p:cNvSpPr>
                <p:nvPr/>
              </p:nvSpPr>
              <p:spPr bwMode="auto">
                <a:xfrm>
                  <a:off x="4050" y="281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5" name="Rectangle 305"/>
                <p:cNvSpPr>
                  <a:spLocks noChangeArrowheads="1"/>
                </p:cNvSpPr>
                <p:nvPr/>
              </p:nvSpPr>
              <p:spPr bwMode="auto">
                <a:xfrm>
                  <a:off x="4061" y="2812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6" name="Rectangle 306"/>
                <p:cNvSpPr>
                  <a:spLocks noChangeArrowheads="1"/>
                </p:cNvSpPr>
                <p:nvPr/>
              </p:nvSpPr>
              <p:spPr bwMode="auto">
                <a:xfrm>
                  <a:off x="4104" y="281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7" name="Rectangle 307"/>
                <p:cNvSpPr>
                  <a:spLocks noChangeArrowheads="1"/>
                </p:cNvSpPr>
                <p:nvPr/>
              </p:nvSpPr>
              <p:spPr bwMode="auto">
                <a:xfrm>
                  <a:off x="4116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8" name="Rectangle 308"/>
                <p:cNvSpPr>
                  <a:spLocks noChangeArrowheads="1"/>
                </p:cNvSpPr>
                <p:nvPr/>
              </p:nvSpPr>
              <p:spPr bwMode="auto">
                <a:xfrm>
                  <a:off x="4144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69" name="Rectangle 309"/>
                <p:cNvSpPr>
                  <a:spLocks noChangeArrowheads="1"/>
                </p:cNvSpPr>
                <p:nvPr/>
              </p:nvSpPr>
              <p:spPr bwMode="auto">
                <a:xfrm>
                  <a:off x="4171" y="281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70" name="Rectangle 310"/>
                <p:cNvSpPr>
                  <a:spLocks noChangeArrowheads="1"/>
                </p:cNvSpPr>
                <p:nvPr/>
              </p:nvSpPr>
              <p:spPr bwMode="auto">
                <a:xfrm>
                  <a:off x="4185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71" name="Rectangle 311"/>
                <p:cNvSpPr>
                  <a:spLocks noChangeArrowheads="1"/>
                </p:cNvSpPr>
                <p:nvPr/>
              </p:nvSpPr>
              <p:spPr bwMode="auto">
                <a:xfrm>
                  <a:off x="4215" y="281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72" name="Rectangle 312"/>
                <p:cNvSpPr>
                  <a:spLocks noChangeArrowheads="1"/>
                </p:cNvSpPr>
                <p:nvPr/>
              </p:nvSpPr>
              <p:spPr bwMode="auto">
                <a:xfrm>
                  <a:off x="4227" y="281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73" name="Rectangle 313"/>
                <p:cNvSpPr>
                  <a:spLocks noChangeArrowheads="1"/>
                </p:cNvSpPr>
                <p:nvPr/>
              </p:nvSpPr>
              <p:spPr bwMode="auto">
                <a:xfrm>
                  <a:off x="4256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374" name="Rectangle 314"/>
                <p:cNvSpPr>
                  <a:spLocks noChangeArrowheads="1"/>
                </p:cNvSpPr>
                <p:nvPr/>
              </p:nvSpPr>
              <p:spPr bwMode="auto">
                <a:xfrm>
                  <a:off x="4283" y="281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p:grpSp>
          <p:sp>
            <p:nvSpPr>
              <p:cNvPr id="112" name="Rectangle 315"/>
              <p:cNvSpPr>
                <a:spLocks noChangeArrowheads="1"/>
              </p:cNvSpPr>
              <p:nvPr/>
            </p:nvSpPr>
            <p:spPr bwMode="auto">
              <a:xfrm>
                <a:off x="4296" y="2811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3" name="Rectangle 316"/>
              <p:cNvSpPr>
                <a:spLocks noChangeArrowheads="1"/>
              </p:cNvSpPr>
              <p:nvPr/>
            </p:nvSpPr>
            <p:spPr bwMode="auto">
              <a:xfrm>
                <a:off x="4314" y="2811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4" name="Rectangle 317"/>
              <p:cNvSpPr>
                <a:spLocks noChangeArrowheads="1"/>
              </p:cNvSpPr>
              <p:nvPr/>
            </p:nvSpPr>
            <p:spPr bwMode="auto">
              <a:xfrm>
                <a:off x="4343" y="2811"/>
                <a:ext cx="21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5" name="Rectangle 318"/>
              <p:cNvSpPr>
                <a:spLocks noChangeArrowheads="1"/>
              </p:cNvSpPr>
              <p:nvPr/>
            </p:nvSpPr>
            <p:spPr bwMode="auto">
              <a:xfrm>
                <a:off x="381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h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6" name="Rectangle 319"/>
              <p:cNvSpPr>
                <a:spLocks noChangeArrowheads="1"/>
              </p:cNvSpPr>
              <p:nvPr/>
            </p:nvSpPr>
            <p:spPr bwMode="auto">
              <a:xfrm>
                <a:off x="3847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u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7" name="Rectangle 320"/>
              <p:cNvSpPr>
                <a:spLocks noChangeArrowheads="1"/>
              </p:cNvSpPr>
              <p:nvPr/>
            </p:nvSpPr>
            <p:spPr bwMode="auto">
              <a:xfrm>
                <a:off x="3870" y="2876"/>
                <a:ext cx="53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8" name="Rectangle 321"/>
              <p:cNvSpPr>
                <a:spLocks noChangeArrowheads="1"/>
              </p:cNvSpPr>
              <p:nvPr/>
            </p:nvSpPr>
            <p:spPr bwMode="auto">
              <a:xfrm>
                <a:off x="3914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9" name="Rectangle 322"/>
              <p:cNvSpPr>
                <a:spLocks noChangeArrowheads="1"/>
              </p:cNvSpPr>
              <p:nvPr/>
            </p:nvSpPr>
            <p:spPr bwMode="auto">
              <a:xfrm>
                <a:off x="3940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0" name="Rectangle 323"/>
              <p:cNvSpPr>
                <a:spLocks noChangeArrowheads="1"/>
              </p:cNvSpPr>
              <p:nvPr/>
            </p:nvSpPr>
            <p:spPr bwMode="auto">
              <a:xfrm>
                <a:off x="3967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1" name="Rectangle 324"/>
              <p:cNvSpPr>
                <a:spLocks noChangeArrowheads="1"/>
              </p:cNvSpPr>
              <p:nvPr/>
            </p:nvSpPr>
            <p:spPr bwMode="auto">
              <a:xfrm>
                <a:off x="4003" y="2876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2" name="Rectangle 325"/>
              <p:cNvSpPr>
                <a:spLocks noChangeArrowheads="1"/>
              </p:cNvSpPr>
              <p:nvPr/>
            </p:nvSpPr>
            <p:spPr bwMode="auto">
              <a:xfrm>
                <a:off x="4012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3" name="Rectangle 326"/>
              <p:cNvSpPr>
                <a:spLocks noChangeArrowheads="1"/>
              </p:cNvSpPr>
              <p:nvPr/>
            </p:nvSpPr>
            <p:spPr bwMode="auto">
              <a:xfrm>
                <a:off x="4040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4" name="Rectangle 327"/>
              <p:cNvSpPr>
                <a:spLocks noChangeArrowheads="1"/>
              </p:cNvSpPr>
              <p:nvPr/>
            </p:nvSpPr>
            <p:spPr bwMode="auto">
              <a:xfrm>
                <a:off x="4070" y="2876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5" name="Rectangle 328"/>
              <p:cNvSpPr>
                <a:spLocks noChangeArrowheads="1"/>
              </p:cNvSpPr>
              <p:nvPr/>
            </p:nvSpPr>
            <p:spPr bwMode="auto">
              <a:xfrm>
                <a:off x="4079" y="2876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6" name="Rectangle 329"/>
              <p:cNvSpPr>
                <a:spLocks noChangeArrowheads="1"/>
              </p:cNvSpPr>
              <p:nvPr/>
            </p:nvSpPr>
            <p:spPr bwMode="auto">
              <a:xfrm>
                <a:off x="4100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u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7" name="Rectangle 330"/>
              <p:cNvSpPr>
                <a:spLocks noChangeArrowheads="1"/>
              </p:cNvSpPr>
              <p:nvPr/>
            </p:nvSpPr>
            <p:spPr bwMode="auto">
              <a:xfrm>
                <a:off x="4133" y="2876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8" name="Rectangle 331"/>
              <p:cNvSpPr>
                <a:spLocks noChangeArrowheads="1"/>
              </p:cNvSpPr>
              <p:nvPr/>
            </p:nvSpPr>
            <p:spPr bwMode="auto">
              <a:xfrm>
                <a:off x="4144" y="2876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9" name="Rectangle 332"/>
              <p:cNvSpPr>
                <a:spLocks noChangeArrowheads="1"/>
              </p:cNvSpPr>
              <p:nvPr/>
            </p:nvSpPr>
            <p:spPr bwMode="auto">
              <a:xfrm>
                <a:off x="415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0" name="Rectangle 333"/>
              <p:cNvSpPr>
                <a:spLocks noChangeArrowheads="1"/>
              </p:cNvSpPr>
              <p:nvPr/>
            </p:nvSpPr>
            <p:spPr bwMode="auto">
              <a:xfrm>
                <a:off x="4185" y="2876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1" name="Rectangle 334"/>
              <p:cNvSpPr>
                <a:spLocks noChangeArrowheads="1"/>
              </p:cNvSpPr>
              <p:nvPr/>
            </p:nvSpPr>
            <p:spPr bwMode="auto">
              <a:xfrm>
                <a:off x="419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2" name="Rectangle 335"/>
              <p:cNvSpPr>
                <a:spLocks noChangeArrowheads="1"/>
              </p:cNvSpPr>
              <p:nvPr/>
            </p:nvSpPr>
            <p:spPr bwMode="auto">
              <a:xfrm>
                <a:off x="4227" y="2876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3" name="Rectangle 336"/>
              <p:cNvSpPr>
                <a:spLocks noChangeArrowheads="1"/>
              </p:cNvSpPr>
              <p:nvPr/>
            </p:nvSpPr>
            <p:spPr bwMode="auto">
              <a:xfrm>
                <a:off x="4240" y="2876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4" name="Rectangle 337"/>
              <p:cNvSpPr>
                <a:spLocks noChangeArrowheads="1"/>
              </p:cNvSpPr>
              <p:nvPr/>
            </p:nvSpPr>
            <p:spPr bwMode="auto">
              <a:xfrm>
                <a:off x="4253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5" name="Rectangle 338"/>
              <p:cNvSpPr>
                <a:spLocks noChangeArrowheads="1"/>
              </p:cNvSpPr>
              <p:nvPr/>
            </p:nvSpPr>
            <p:spPr bwMode="auto">
              <a:xfrm>
                <a:off x="4281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6" name="Rectangle 339"/>
              <p:cNvSpPr>
                <a:spLocks noChangeArrowheads="1"/>
              </p:cNvSpPr>
              <p:nvPr/>
            </p:nvSpPr>
            <p:spPr bwMode="auto">
              <a:xfrm>
                <a:off x="430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7" name="Rectangle 340"/>
              <p:cNvSpPr>
                <a:spLocks noChangeArrowheads="1"/>
              </p:cNvSpPr>
              <p:nvPr/>
            </p:nvSpPr>
            <p:spPr bwMode="auto">
              <a:xfrm>
                <a:off x="3795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y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8" name="Rectangle 341"/>
              <p:cNvSpPr>
                <a:spLocks noChangeArrowheads="1"/>
              </p:cNvSpPr>
              <p:nvPr/>
            </p:nvSpPr>
            <p:spPr bwMode="auto">
              <a:xfrm>
                <a:off x="3817" y="2945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9" name="Rectangle 342"/>
              <p:cNvSpPr>
                <a:spLocks noChangeArrowheads="1"/>
              </p:cNvSpPr>
              <p:nvPr/>
            </p:nvSpPr>
            <p:spPr bwMode="auto">
              <a:xfrm>
                <a:off x="3830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0" name="Rectangle 343"/>
              <p:cNvSpPr>
                <a:spLocks noChangeArrowheads="1"/>
              </p:cNvSpPr>
              <p:nvPr/>
            </p:nvSpPr>
            <p:spPr bwMode="auto">
              <a:xfrm>
                <a:off x="3859" y="2944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1" name="Rectangle 344"/>
              <p:cNvSpPr>
                <a:spLocks noChangeArrowheads="1"/>
              </p:cNvSpPr>
              <p:nvPr/>
            </p:nvSpPr>
            <p:spPr bwMode="auto">
              <a:xfrm>
                <a:off x="3869" y="2945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2" name="Rectangle 345"/>
              <p:cNvSpPr>
                <a:spLocks noChangeArrowheads="1"/>
              </p:cNvSpPr>
              <p:nvPr/>
            </p:nvSpPr>
            <p:spPr bwMode="auto">
              <a:xfrm>
                <a:off x="3888" y="2945"/>
                <a:ext cx="21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3" name="Rectangle 346"/>
              <p:cNvSpPr>
                <a:spLocks noChangeArrowheads="1"/>
              </p:cNvSpPr>
              <p:nvPr/>
            </p:nvSpPr>
            <p:spPr bwMode="auto">
              <a:xfrm>
                <a:off x="3897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4" name="Rectangle 347"/>
              <p:cNvSpPr>
                <a:spLocks noChangeArrowheads="1"/>
              </p:cNvSpPr>
              <p:nvPr/>
            </p:nvSpPr>
            <p:spPr bwMode="auto">
              <a:xfrm>
                <a:off x="3926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5" name="Rectangle 348"/>
              <p:cNvSpPr>
                <a:spLocks noChangeArrowheads="1"/>
              </p:cNvSpPr>
              <p:nvPr/>
            </p:nvSpPr>
            <p:spPr bwMode="auto">
              <a:xfrm>
                <a:off x="3947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p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6" name="Rectangle 349"/>
              <p:cNvSpPr>
                <a:spLocks noChangeArrowheads="1"/>
              </p:cNvSpPr>
              <p:nvPr/>
            </p:nvSpPr>
            <p:spPr bwMode="auto">
              <a:xfrm>
                <a:off x="3975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7" name="Rectangle 350"/>
              <p:cNvSpPr>
                <a:spLocks noChangeArrowheads="1"/>
              </p:cNvSpPr>
              <p:nvPr/>
            </p:nvSpPr>
            <p:spPr bwMode="auto">
              <a:xfrm>
                <a:off x="3999" y="2945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8" name="Rectangle 351"/>
              <p:cNvSpPr>
                <a:spLocks noChangeArrowheads="1"/>
              </p:cNvSpPr>
              <p:nvPr/>
            </p:nvSpPr>
            <p:spPr bwMode="auto">
              <a:xfrm>
                <a:off x="4014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9" name="Rectangle 352"/>
              <p:cNvSpPr>
                <a:spLocks noChangeArrowheads="1"/>
              </p:cNvSpPr>
              <p:nvPr/>
            </p:nvSpPr>
            <p:spPr bwMode="auto">
              <a:xfrm>
                <a:off x="4047" y="2944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0" name="Rectangle 353"/>
              <p:cNvSpPr>
                <a:spLocks noChangeArrowheads="1"/>
              </p:cNvSpPr>
              <p:nvPr/>
            </p:nvSpPr>
            <p:spPr bwMode="auto">
              <a:xfrm>
                <a:off x="4059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1" name="Rectangle 354"/>
              <p:cNvSpPr>
                <a:spLocks noChangeArrowheads="1"/>
              </p:cNvSpPr>
              <p:nvPr/>
            </p:nvSpPr>
            <p:spPr bwMode="auto">
              <a:xfrm>
                <a:off x="4084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2" name="Rectangle 355"/>
              <p:cNvSpPr>
                <a:spLocks noChangeArrowheads="1"/>
              </p:cNvSpPr>
              <p:nvPr/>
            </p:nvSpPr>
            <p:spPr bwMode="auto">
              <a:xfrm>
                <a:off x="4115" y="2945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3" name="Rectangle 356"/>
              <p:cNvSpPr>
                <a:spLocks noChangeArrowheads="1"/>
              </p:cNvSpPr>
              <p:nvPr/>
            </p:nvSpPr>
            <p:spPr bwMode="auto">
              <a:xfrm>
                <a:off x="4128" y="2944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4" name="Rectangle 357"/>
              <p:cNvSpPr>
                <a:spLocks noChangeArrowheads="1"/>
              </p:cNvSpPr>
              <p:nvPr/>
            </p:nvSpPr>
            <p:spPr bwMode="auto">
              <a:xfrm>
                <a:off x="4140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5" name="Rectangle 358"/>
              <p:cNvSpPr>
                <a:spLocks noChangeArrowheads="1"/>
              </p:cNvSpPr>
              <p:nvPr/>
            </p:nvSpPr>
            <p:spPr bwMode="auto">
              <a:xfrm>
                <a:off x="4166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6" name="Rectangle 359"/>
              <p:cNvSpPr>
                <a:spLocks noChangeArrowheads="1"/>
              </p:cNvSpPr>
              <p:nvPr/>
            </p:nvSpPr>
            <p:spPr bwMode="auto">
              <a:xfrm>
                <a:off x="4192" y="2944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7" name="Rectangle 360"/>
              <p:cNvSpPr>
                <a:spLocks noChangeArrowheads="1"/>
              </p:cNvSpPr>
              <p:nvPr/>
            </p:nvSpPr>
            <p:spPr bwMode="auto">
              <a:xfrm>
                <a:off x="4203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v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8" name="Rectangle 361"/>
              <p:cNvSpPr>
                <a:spLocks noChangeArrowheads="1"/>
              </p:cNvSpPr>
              <p:nvPr/>
            </p:nvSpPr>
            <p:spPr bwMode="auto">
              <a:xfrm>
                <a:off x="4227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9" name="Rectangle 362"/>
              <p:cNvSpPr>
                <a:spLocks noChangeArrowheads="1"/>
              </p:cNvSpPr>
              <p:nvPr/>
            </p:nvSpPr>
            <p:spPr bwMode="auto">
              <a:xfrm>
                <a:off x="4254" y="2944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0" name="Rectangle 363"/>
              <p:cNvSpPr>
                <a:spLocks noChangeArrowheads="1"/>
              </p:cNvSpPr>
              <p:nvPr/>
            </p:nvSpPr>
            <p:spPr bwMode="auto">
              <a:xfrm>
                <a:off x="4266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1" name="Rectangle 364"/>
              <p:cNvSpPr>
                <a:spLocks noChangeArrowheads="1"/>
              </p:cNvSpPr>
              <p:nvPr/>
            </p:nvSpPr>
            <p:spPr bwMode="auto">
              <a:xfrm>
                <a:off x="4295" y="2945"/>
                <a:ext cx="21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2" name="Rectangle 365"/>
              <p:cNvSpPr>
                <a:spLocks noChangeArrowheads="1"/>
              </p:cNvSpPr>
              <p:nvPr/>
            </p:nvSpPr>
            <p:spPr bwMode="auto">
              <a:xfrm>
                <a:off x="4311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3" name="Rectangle 366"/>
              <p:cNvSpPr>
                <a:spLocks noChangeArrowheads="1"/>
              </p:cNvSpPr>
              <p:nvPr/>
            </p:nvSpPr>
            <p:spPr bwMode="auto">
              <a:xfrm>
                <a:off x="4338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4" name="Rectangle 367"/>
              <p:cNvSpPr>
                <a:spLocks noChangeArrowheads="1"/>
              </p:cNvSpPr>
              <p:nvPr/>
            </p:nvSpPr>
            <p:spPr bwMode="auto">
              <a:xfrm>
                <a:off x="3979" y="3017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5" name="Rectangle 368"/>
              <p:cNvSpPr>
                <a:spLocks noChangeArrowheads="1"/>
              </p:cNvSpPr>
              <p:nvPr/>
            </p:nvSpPr>
            <p:spPr bwMode="auto">
              <a:xfrm>
                <a:off x="4003" y="3017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6" name="Rectangle 369"/>
              <p:cNvSpPr>
                <a:spLocks noChangeArrowheads="1"/>
              </p:cNvSpPr>
              <p:nvPr/>
            </p:nvSpPr>
            <p:spPr bwMode="auto">
              <a:xfrm>
                <a:off x="4032" y="3017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7" name="Rectangle 370"/>
              <p:cNvSpPr>
                <a:spLocks noChangeArrowheads="1"/>
              </p:cNvSpPr>
              <p:nvPr/>
            </p:nvSpPr>
            <p:spPr bwMode="auto">
              <a:xfrm>
                <a:off x="4059" y="3015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8" name="Rectangle 371"/>
              <p:cNvSpPr>
                <a:spLocks noChangeArrowheads="1"/>
              </p:cNvSpPr>
              <p:nvPr/>
            </p:nvSpPr>
            <p:spPr bwMode="auto">
              <a:xfrm>
                <a:off x="4068" y="3017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9" name="Rectangle 372"/>
              <p:cNvSpPr>
                <a:spLocks noChangeArrowheads="1"/>
              </p:cNvSpPr>
              <p:nvPr/>
            </p:nvSpPr>
            <p:spPr bwMode="auto">
              <a:xfrm>
                <a:off x="4095" y="3017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0" name="Rectangle 373"/>
              <p:cNvSpPr>
                <a:spLocks noChangeArrowheads="1"/>
              </p:cNvSpPr>
              <p:nvPr/>
            </p:nvSpPr>
            <p:spPr bwMode="auto">
              <a:xfrm>
                <a:off x="4107" y="3017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1" name="Rectangle 374"/>
              <p:cNvSpPr>
                <a:spLocks noChangeArrowheads="1"/>
              </p:cNvSpPr>
              <p:nvPr/>
            </p:nvSpPr>
            <p:spPr bwMode="auto">
              <a:xfrm>
                <a:off x="4134" y="3017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2" name="Rectangle 375"/>
              <p:cNvSpPr>
                <a:spLocks noChangeArrowheads="1"/>
              </p:cNvSpPr>
              <p:nvPr/>
            </p:nvSpPr>
            <p:spPr bwMode="auto">
              <a:xfrm>
                <a:off x="4155" y="3017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.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3" name="Rectangle 376"/>
              <p:cNvSpPr>
                <a:spLocks noChangeArrowheads="1"/>
              </p:cNvSpPr>
              <p:nvPr/>
            </p:nvSpPr>
            <p:spPr bwMode="auto">
              <a:xfrm>
                <a:off x="3732" y="2242"/>
                <a:ext cx="639" cy="888"/>
              </a:xfrm>
              <a:prstGeom prst="rect">
                <a:avLst/>
              </a:prstGeom>
              <a:noFill/>
              <a:ln w="7938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4" name="Rectangle 377"/>
              <p:cNvSpPr>
                <a:spLocks noChangeArrowheads="1"/>
              </p:cNvSpPr>
              <p:nvPr/>
            </p:nvSpPr>
            <p:spPr bwMode="auto">
              <a:xfrm>
                <a:off x="3750" y="2215"/>
                <a:ext cx="639" cy="889"/>
              </a:xfrm>
              <a:prstGeom prst="rect">
                <a:avLst/>
              </a:prstGeom>
              <a:noFill/>
              <a:ln w="7938">
                <a:solidFill>
                  <a:srgbClr val="0000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10" name="Text Box 378"/>
            <p:cNvSpPr txBox="1">
              <a:spLocks noChangeArrowheads="1"/>
            </p:cNvSpPr>
            <p:nvPr/>
          </p:nvSpPr>
          <p:spPr bwMode="auto">
            <a:xfrm>
              <a:off x="2976" y="1824"/>
              <a:ext cx="1200" cy="5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VE" sz="2000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Código de Ética</a:t>
              </a:r>
            </a:p>
          </p:txBody>
        </p:sp>
      </p:grpSp>
      <p:grpSp>
        <p:nvGrpSpPr>
          <p:cNvPr id="380" name="Group 379"/>
          <p:cNvGrpSpPr>
            <a:grpSpLocks/>
          </p:cNvGrpSpPr>
          <p:nvPr/>
        </p:nvGrpSpPr>
        <p:grpSpPr bwMode="auto">
          <a:xfrm>
            <a:off x="6786578" y="3500438"/>
            <a:ext cx="2090739" cy="2895600"/>
            <a:chOff x="4368" y="1776"/>
            <a:chExt cx="1281" cy="2064"/>
          </a:xfrm>
        </p:grpSpPr>
        <p:sp>
          <p:nvSpPr>
            <p:cNvPr id="381" name="Rectangle 380"/>
            <p:cNvSpPr>
              <a:spLocks noChangeArrowheads="1"/>
            </p:cNvSpPr>
            <p:nvPr/>
          </p:nvSpPr>
          <p:spPr bwMode="auto">
            <a:xfrm>
              <a:off x="4368" y="1776"/>
              <a:ext cx="1281" cy="206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50000">
                  <a:srgbClr val="FFFFFF"/>
                </a:gs>
                <a:gs pos="100000">
                  <a:srgbClr val="99CCFF"/>
                </a:gs>
              </a:gsLst>
              <a:lin ang="540000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82" name="Rectangle 381"/>
            <p:cNvSpPr>
              <a:spLocks noChangeArrowheads="1"/>
            </p:cNvSpPr>
            <p:nvPr/>
          </p:nvSpPr>
          <p:spPr bwMode="auto">
            <a:xfrm>
              <a:off x="4587" y="1862"/>
              <a:ext cx="836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s-VE" sz="18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Auditoria de </a:t>
              </a:r>
            </a:p>
            <a:p>
              <a:pPr algn="ctr">
                <a:defRPr/>
              </a:pPr>
              <a:r>
                <a:rPr lang="es-VE" sz="18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cumplimiento</a:t>
              </a:r>
            </a:p>
          </p:txBody>
        </p:sp>
        <p:pic>
          <p:nvPicPr>
            <p:cNvPr id="383" name="Picture 38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32" y="2625"/>
              <a:ext cx="825" cy="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31" name="Group 106"/>
          <p:cNvGrpSpPr>
            <a:grpSpLocks/>
          </p:cNvGrpSpPr>
          <p:nvPr/>
        </p:nvGrpSpPr>
        <p:grpSpPr bwMode="auto">
          <a:xfrm>
            <a:off x="2428860" y="3500438"/>
            <a:ext cx="1905000" cy="2789160"/>
            <a:chOff x="2976" y="1776"/>
            <a:chExt cx="1344" cy="2124"/>
          </a:xfrm>
        </p:grpSpPr>
        <p:grpSp>
          <p:nvGrpSpPr>
            <p:cNvPr id="932" name="Group 107"/>
            <p:cNvGrpSpPr>
              <a:grpSpLocks/>
            </p:cNvGrpSpPr>
            <p:nvPr/>
          </p:nvGrpSpPr>
          <p:grpSpPr bwMode="auto">
            <a:xfrm>
              <a:off x="2976" y="1776"/>
              <a:ext cx="1344" cy="2124"/>
              <a:chOff x="3311" y="1314"/>
              <a:chExt cx="1460" cy="1939"/>
            </a:xfrm>
          </p:grpSpPr>
          <p:sp>
            <p:nvSpPr>
              <p:cNvPr id="1199" name="Rectangle 108"/>
              <p:cNvSpPr>
                <a:spLocks noChangeArrowheads="1"/>
              </p:cNvSpPr>
              <p:nvPr/>
            </p:nvSpPr>
            <p:spPr bwMode="auto">
              <a:xfrm>
                <a:off x="3358" y="1314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pic>
            <p:nvPicPr>
              <p:cNvPr id="1200" name="Picture 10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59" y="1315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01" name="Rectangle 110"/>
              <p:cNvSpPr>
                <a:spLocks noChangeArrowheads="1"/>
              </p:cNvSpPr>
              <p:nvPr/>
            </p:nvSpPr>
            <p:spPr bwMode="auto">
              <a:xfrm>
                <a:off x="3358" y="1314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02" name="Rectangle 111"/>
              <p:cNvSpPr>
                <a:spLocks noChangeArrowheads="1"/>
              </p:cNvSpPr>
              <p:nvPr/>
            </p:nvSpPr>
            <p:spPr bwMode="auto">
              <a:xfrm>
                <a:off x="3311" y="1363"/>
                <a:ext cx="1412" cy="1860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03" name="Rectangle 112"/>
              <p:cNvSpPr>
                <a:spLocks noChangeArrowheads="1"/>
              </p:cNvSpPr>
              <p:nvPr/>
            </p:nvSpPr>
            <p:spPr bwMode="auto">
              <a:xfrm>
                <a:off x="3311" y="1314"/>
                <a:ext cx="1412" cy="1939"/>
              </a:xfrm>
              <a:prstGeom prst="rect">
                <a:avLst/>
              </a:prstGeom>
              <a:gradFill rotWithShape="1">
                <a:gsLst>
                  <a:gs pos="0">
                    <a:srgbClr val="33CCCC"/>
                  </a:gs>
                  <a:gs pos="50000">
                    <a:srgbClr val="FFFFFF"/>
                  </a:gs>
                  <a:gs pos="100000">
                    <a:srgbClr val="33CCCC"/>
                  </a:gs>
                </a:gsLst>
                <a:lin ang="5400000" scaled="1"/>
              </a:gradFill>
              <a:ln w="9525" cap="rnd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grpSp>
          <p:nvGrpSpPr>
            <p:cNvPr id="933" name="Group 113"/>
            <p:cNvGrpSpPr>
              <a:grpSpLocks/>
            </p:cNvGrpSpPr>
            <p:nvPr/>
          </p:nvGrpSpPr>
          <p:grpSpPr bwMode="auto">
            <a:xfrm>
              <a:off x="3264" y="2448"/>
              <a:ext cx="657" cy="915"/>
              <a:chOff x="3732" y="2215"/>
              <a:chExt cx="657" cy="915"/>
            </a:xfrm>
          </p:grpSpPr>
          <p:grpSp>
            <p:nvGrpSpPr>
              <p:cNvPr id="935" name="Group 114"/>
              <p:cNvGrpSpPr>
                <a:grpSpLocks/>
              </p:cNvGrpSpPr>
              <p:nvPr/>
            </p:nvGrpSpPr>
            <p:grpSpPr bwMode="auto">
              <a:xfrm>
                <a:off x="3791" y="2260"/>
                <a:ext cx="579" cy="634"/>
                <a:chOff x="3791" y="2260"/>
                <a:chExt cx="579" cy="634"/>
              </a:xfrm>
            </p:grpSpPr>
            <p:sp>
              <p:nvSpPr>
                <p:cNvPr id="999" name="Rectangle 115"/>
                <p:cNvSpPr>
                  <a:spLocks noChangeArrowheads="1"/>
                </p:cNvSpPr>
                <p:nvPr/>
              </p:nvSpPr>
              <p:spPr bwMode="auto">
                <a:xfrm>
                  <a:off x="3889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¿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921" y="2260"/>
                  <a:ext cx="50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Q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965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2" name="Rectangle 118"/>
                <p:cNvSpPr>
                  <a:spLocks noChangeArrowheads="1"/>
                </p:cNvSpPr>
                <p:nvPr/>
              </p:nvSpPr>
              <p:spPr bwMode="auto">
                <a:xfrm>
                  <a:off x="4001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 dirty="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é</a:t>
                  </a:r>
                  <a:endParaRPr lang="es-VE" dirty="0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3" name="Rectangle 119"/>
                <p:cNvSpPr>
                  <a:spLocks noChangeArrowheads="1"/>
                </p:cNvSpPr>
                <p:nvPr/>
              </p:nvSpPr>
              <p:spPr bwMode="auto">
                <a:xfrm>
                  <a:off x="4035" y="226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49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077" y="226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108" y="226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118" y="2260"/>
                  <a:ext cx="4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É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8" name="Rectangle 124"/>
                <p:cNvSpPr>
                  <a:spLocks noChangeArrowheads="1"/>
                </p:cNvSpPr>
                <p:nvPr/>
              </p:nvSpPr>
              <p:spPr bwMode="auto">
                <a:xfrm>
                  <a:off x="4152" y="226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09" name="Rectangle 125"/>
                <p:cNvSpPr>
                  <a:spLocks noChangeArrowheads="1"/>
                </p:cNvSpPr>
                <p:nvPr/>
              </p:nvSpPr>
              <p:spPr bwMode="auto">
                <a:xfrm>
                  <a:off x="4171" y="226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0" name="Rectangle 126"/>
                <p:cNvSpPr>
                  <a:spLocks noChangeArrowheads="1"/>
                </p:cNvSpPr>
                <p:nvPr/>
              </p:nvSpPr>
              <p:spPr bwMode="auto">
                <a:xfrm>
                  <a:off x="4185" y="226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1" name="Rectangle 127"/>
                <p:cNvSpPr>
                  <a:spLocks noChangeArrowheads="1"/>
                </p:cNvSpPr>
                <p:nvPr/>
              </p:nvSpPr>
              <p:spPr bwMode="auto">
                <a:xfrm>
                  <a:off x="4212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2" name="Rectangle 128"/>
                <p:cNvSpPr>
                  <a:spLocks noChangeArrowheads="1"/>
                </p:cNvSpPr>
                <p:nvPr/>
              </p:nvSpPr>
              <p:spPr bwMode="auto">
                <a:xfrm>
                  <a:off x="4246" y="226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 b="1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?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3" name="Rectangle 129"/>
                <p:cNvSpPr>
                  <a:spLocks noChangeArrowheads="1"/>
                </p:cNvSpPr>
                <p:nvPr/>
              </p:nvSpPr>
              <p:spPr bwMode="auto">
                <a:xfrm>
                  <a:off x="3807" y="2328"/>
                  <a:ext cx="4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4" name="Rectangle 130"/>
                <p:cNvSpPr>
                  <a:spLocks noChangeArrowheads="1"/>
                </p:cNvSpPr>
                <p:nvPr/>
              </p:nvSpPr>
              <p:spPr bwMode="auto">
                <a:xfrm>
                  <a:off x="3836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5" name="Rectangle 131"/>
                <p:cNvSpPr>
                  <a:spLocks noChangeArrowheads="1"/>
                </p:cNvSpPr>
                <p:nvPr/>
              </p:nvSpPr>
              <p:spPr bwMode="auto">
                <a:xfrm>
                  <a:off x="3858" y="2328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6" name="Rectangle 132"/>
                <p:cNvSpPr>
                  <a:spLocks noChangeArrowheads="1"/>
                </p:cNvSpPr>
                <p:nvPr/>
              </p:nvSpPr>
              <p:spPr bwMode="auto">
                <a:xfrm>
                  <a:off x="3874" y="2328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7" name="Rectangle 133"/>
                <p:cNvSpPr>
                  <a:spLocks noChangeArrowheads="1"/>
                </p:cNvSpPr>
                <p:nvPr/>
              </p:nvSpPr>
              <p:spPr bwMode="auto">
                <a:xfrm>
                  <a:off x="3882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8" name="Rectangle 134"/>
                <p:cNvSpPr>
                  <a:spLocks noChangeArrowheads="1"/>
                </p:cNvSpPr>
                <p:nvPr/>
              </p:nvSpPr>
              <p:spPr bwMode="auto">
                <a:xfrm>
                  <a:off x="3918" y="2328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19" name="Rectangle 135"/>
                <p:cNvSpPr>
                  <a:spLocks noChangeArrowheads="1"/>
                </p:cNvSpPr>
                <p:nvPr/>
              </p:nvSpPr>
              <p:spPr bwMode="auto">
                <a:xfrm>
                  <a:off x="3927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0" name="Rectangle 136"/>
                <p:cNvSpPr>
                  <a:spLocks noChangeArrowheads="1"/>
                </p:cNvSpPr>
                <p:nvPr/>
              </p:nvSpPr>
              <p:spPr bwMode="auto">
                <a:xfrm>
                  <a:off x="3949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1" name="Rectangle 137"/>
                <p:cNvSpPr>
                  <a:spLocks noChangeArrowheads="1"/>
                </p:cNvSpPr>
                <p:nvPr/>
              </p:nvSpPr>
              <p:spPr bwMode="auto">
                <a:xfrm>
                  <a:off x="3981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2" name="Rectangle 138"/>
                <p:cNvSpPr>
                  <a:spLocks noChangeArrowheads="1"/>
                </p:cNvSpPr>
                <p:nvPr/>
              </p:nvSpPr>
              <p:spPr bwMode="auto">
                <a:xfrm>
                  <a:off x="4006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3" name="Rectangle 139"/>
                <p:cNvSpPr>
                  <a:spLocks noChangeArrowheads="1"/>
                </p:cNvSpPr>
                <p:nvPr/>
              </p:nvSpPr>
              <p:spPr bwMode="auto">
                <a:xfrm>
                  <a:off x="4026" y="2328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42" y="2328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5" name="Rectangle 141"/>
                <p:cNvSpPr>
                  <a:spLocks noChangeArrowheads="1"/>
                </p:cNvSpPr>
                <p:nvPr/>
              </p:nvSpPr>
              <p:spPr bwMode="auto">
                <a:xfrm>
                  <a:off x="4059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6" name="Rectangle 142"/>
                <p:cNvSpPr>
                  <a:spLocks noChangeArrowheads="1"/>
                </p:cNvSpPr>
                <p:nvPr/>
              </p:nvSpPr>
              <p:spPr bwMode="auto">
                <a:xfrm>
                  <a:off x="4086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108" y="2328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8" name="Rectangle 144"/>
                <p:cNvSpPr>
                  <a:spLocks noChangeArrowheads="1"/>
                </p:cNvSpPr>
                <p:nvPr/>
              </p:nvSpPr>
              <p:spPr bwMode="auto">
                <a:xfrm>
                  <a:off x="4131" y="2328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29" name="Rectangle 145"/>
                <p:cNvSpPr>
                  <a:spLocks noChangeArrowheads="1"/>
                </p:cNvSpPr>
                <p:nvPr/>
              </p:nvSpPr>
              <p:spPr bwMode="auto">
                <a:xfrm>
                  <a:off x="4144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ó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0" name="Rectangle 146"/>
                <p:cNvSpPr>
                  <a:spLocks noChangeArrowheads="1"/>
                </p:cNvSpPr>
                <p:nvPr/>
              </p:nvSpPr>
              <p:spPr bwMode="auto">
                <a:xfrm>
                  <a:off x="4171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1" name="Rectangle 147"/>
                <p:cNvSpPr>
                  <a:spLocks noChangeArrowheads="1"/>
                </p:cNvSpPr>
                <p:nvPr/>
              </p:nvSpPr>
              <p:spPr bwMode="auto">
                <a:xfrm>
                  <a:off x="4207" y="2328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2" name="Rectangle 148"/>
                <p:cNvSpPr>
                  <a:spLocks noChangeArrowheads="1"/>
                </p:cNvSpPr>
                <p:nvPr/>
              </p:nvSpPr>
              <p:spPr bwMode="auto">
                <a:xfrm>
                  <a:off x="4215" y="2328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3" name="Rectangle 149"/>
                <p:cNvSpPr>
                  <a:spLocks noChangeArrowheads="1"/>
                </p:cNvSpPr>
                <p:nvPr/>
              </p:nvSpPr>
              <p:spPr bwMode="auto">
                <a:xfrm>
                  <a:off x="4256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4" name="Rectangle 150"/>
                <p:cNvSpPr>
                  <a:spLocks noChangeArrowheads="1"/>
                </p:cNvSpPr>
                <p:nvPr/>
              </p:nvSpPr>
              <p:spPr bwMode="auto">
                <a:xfrm>
                  <a:off x="4285" y="2328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5" name="Rectangle 151"/>
                <p:cNvSpPr>
                  <a:spLocks noChangeArrowheads="1"/>
                </p:cNvSpPr>
                <p:nvPr/>
              </p:nvSpPr>
              <p:spPr bwMode="auto">
                <a:xfrm>
                  <a:off x="4303" y="2328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6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32" y="2328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7" name="Rectangle 153"/>
                <p:cNvSpPr>
                  <a:spLocks noChangeArrowheads="1"/>
                </p:cNvSpPr>
                <p:nvPr/>
              </p:nvSpPr>
              <p:spPr bwMode="auto">
                <a:xfrm>
                  <a:off x="3791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q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8" name="Rectangle 154"/>
                <p:cNvSpPr>
                  <a:spLocks noChangeArrowheads="1"/>
                </p:cNvSpPr>
                <p:nvPr/>
              </p:nvSpPr>
              <p:spPr bwMode="auto">
                <a:xfrm>
                  <a:off x="3823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39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48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0" name="Rectangle 156"/>
                <p:cNvSpPr>
                  <a:spLocks noChangeArrowheads="1"/>
                </p:cNvSpPr>
                <p:nvPr/>
              </p:nvSpPr>
              <p:spPr bwMode="auto">
                <a:xfrm>
                  <a:off x="3875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1" name="Rectangle 157"/>
                <p:cNvSpPr>
                  <a:spLocks noChangeArrowheads="1"/>
                </p:cNvSpPr>
                <p:nvPr/>
              </p:nvSpPr>
              <p:spPr bwMode="auto">
                <a:xfrm>
                  <a:off x="3891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2" name="Rectangle 158"/>
                <p:cNvSpPr>
                  <a:spLocks noChangeArrowheads="1"/>
                </p:cNvSpPr>
                <p:nvPr/>
              </p:nvSpPr>
              <p:spPr bwMode="auto">
                <a:xfrm>
                  <a:off x="3919" y="2394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3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36" y="2394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4" name="Rectangle 160"/>
                <p:cNvSpPr>
                  <a:spLocks noChangeArrowheads="1"/>
                </p:cNvSpPr>
                <p:nvPr/>
              </p:nvSpPr>
              <p:spPr bwMode="auto">
                <a:xfrm>
                  <a:off x="3944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5" name="Rectangle 161"/>
                <p:cNvSpPr>
                  <a:spLocks noChangeArrowheads="1"/>
                </p:cNvSpPr>
                <p:nvPr/>
              </p:nvSpPr>
              <p:spPr bwMode="auto">
                <a:xfrm>
                  <a:off x="3972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6" name="Rectangle 162"/>
                <p:cNvSpPr>
                  <a:spLocks noChangeArrowheads="1"/>
                </p:cNvSpPr>
                <p:nvPr/>
              </p:nvSpPr>
              <p:spPr bwMode="auto">
                <a:xfrm>
                  <a:off x="3999" y="239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7" name="Rectangle 163"/>
                <p:cNvSpPr>
                  <a:spLocks noChangeArrowheads="1"/>
                </p:cNvSpPr>
                <p:nvPr/>
              </p:nvSpPr>
              <p:spPr bwMode="auto">
                <a:xfrm>
                  <a:off x="4014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8" name="Rectangle 164"/>
                <p:cNvSpPr>
                  <a:spLocks noChangeArrowheads="1"/>
                </p:cNvSpPr>
                <p:nvPr/>
              </p:nvSpPr>
              <p:spPr bwMode="auto">
                <a:xfrm>
                  <a:off x="4043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49" name="Rectangle 165"/>
                <p:cNvSpPr>
                  <a:spLocks noChangeArrowheads="1"/>
                </p:cNvSpPr>
                <p:nvPr/>
              </p:nvSpPr>
              <p:spPr bwMode="auto">
                <a:xfrm>
                  <a:off x="4059" y="2394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0" name="Rectangle 166"/>
                <p:cNvSpPr>
                  <a:spLocks noChangeArrowheads="1"/>
                </p:cNvSpPr>
                <p:nvPr/>
              </p:nvSpPr>
              <p:spPr bwMode="auto">
                <a:xfrm>
                  <a:off x="4066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1" name="Rectangle 167"/>
                <p:cNvSpPr>
                  <a:spLocks noChangeArrowheads="1"/>
                </p:cNvSpPr>
                <p:nvPr/>
              </p:nvSpPr>
              <p:spPr bwMode="auto">
                <a:xfrm>
                  <a:off x="4098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2" name="Rectangle 168"/>
                <p:cNvSpPr>
                  <a:spLocks noChangeArrowheads="1"/>
                </p:cNvSpPr>
                <p:nvPr/>
              </p:nvSpPr>
              <p:spPr bwMode="auto">
                <a:xfrm>
                  <a:off x="4120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3" name="Rectangle 169"/>
                <p:cNvSpPr>
                  <a:spLocks noChangeArrowheads="1"/>
                </p:cNvSpPr>
                <p:nvPr/>
              </p:nvSpPr>
              <p:spPr bwMode="auto">
                <a:xfrm>
                  <a:off x="4130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4" name="Rectangle 170"/>
                <p:cNvSpPr>
                  <a:spLocks noChangeArrowheads="1"/>
                </p:cNvSpPr>
                <p:nvPr/>
              </p:nvSpPr>
              <p:spPr bwMode="auto">
                <a:xfrm>
                  <a:off x="4162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5" name="Rectangle 171"/>
                <p:cNvSpPr>
                  <a:spLocks noChangeArrowheads="1"/>
                </p:cNvSpPr>
                <p:nvPr/>
              </p:nvSpPr>
              <p:spPr bwMode="auto">
                <a:xfrm>
                  <a:off x="4185" y="239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6" name="Rectangle 172"/>
                <p:cNvSpPr>
                  <a:spLocks noChangeArrowheads="1"/>
                </p:cNvSpPr>
                <p:nvPr/>
              </p:nvSpPr>
              <p:spPr bwMode="auto">
                <a:xfrm>
                  <a:off x="4198" y="2394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7" name="Rectangle 173"/>
                <p:cNvSpPr>
                  <a:spLocks noChangeArrowheads="1"/>
                </p:cNvSpPr>
                <p:nvPr/>
              </p:nvSpPr>
              <p:spPr bwMode="auto">
                <a:xfrm>
                  <a:off x="4207" y="239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8" name="Rectangle 174"/>
                <p:cNvSpPr>
                  <a:spLocks noChangeArrowheads="1"/>
                </p:cNvSpPr>
                <p:nvPr/>
              </p:nvSpPr>
              <p:spPr bwMode="auto">
                <a:xfrm>
                  <a:off x="4222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59" name="Rectangle 175"/>
                <p:cNvSpPr>
                  <a:spLocks noChangeArrowheads="1"/>
                </p:cNvSpPr>
                <p:nvPr/>
              </p:nvSpPr>
              <p:spPr bwMode="auto">
                <a:xfrm>
                  <a:off x="4248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0" name="Rectangle 176"/>
                <p:cNvSpPr>
                  <a:spLocks noChangeArrowheads="1"/>
                </p:cNvSpPr>
                <p:nvPr/>
              </p:nvSpPr>
              <p:spPr bwMode="auto">
                <a:xfrm>
                  <a:off x="4278" y="239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1" name="Rectangle 177"/>
                <p:cNvSpPr>
                  <a:spLocks noChangeArrowheads="1"/>
                </p:cNvSpPr>
                <p:nvPr/>
              </p:nvSpPr>
              <p:spPr bwMode="auto">
                <a:xfrm>
                  <a:off x="4301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2" name="Rectangle 178"/>
                <p:cNvSpPr>
                  <a:spLocks noChangeArrowheads="1"/>
                </p:cNvSpPr>
                <p:nvPr/>
              </p:nvSpPr>
              <p:spPr bwMode="auto">
                <a:xfrm>
                  <a:off x="4327" y="239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3" name="Rectangle 179"/>
                <p:cNvSpPr>
                  <a:spLocks noChangeArrowheads="1"/>
                </p:cNvSpPr>
                <p:nvPr/>
              </p:nvSpPr>
              <p:spPr bwMode="auto">
                <a:xfrm>
                  <a:off x="4338" y="239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y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4" name="Rectangle 180"/>
                <p:cNvSpPr>
                  <a:spLocks noChangeArrowheads="1"/>
                </p:cNvSpPr>
                <p:nvPr/>
              </p:nvSpPr>
              <p:spPr bwMode="auto">
                <a:xfrm>
                  <a:off x="3850" y="2465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5" name="Rectangle 181"/>
                <p:cNvSpPr>
                  <a:spLocks noChangeArrowheads="1"/>
                </p:cNvSpPr>
                <p:nvPr/>
              </p:nvSpPr>
              <p:spPr bwMode="auto">
                <a:xfrm>
                  <a:off x="3858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6" name="Rectangle 182"/>
                <p:cNvSpPr>
                  <a:spLocks noChangeArrowheads="1"/>
                </p:cNvSpPr>
                <p:nvPr/>
              </p:nvSpPr>
              <p:spPr bwMode="auto">
                <a:xfrm>
                  <a:off x="3890" y="2465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7" name="Rectangle 183"/>
                <p:cNvSpPr>
                  <a:spLocks noChangeArrowheads="1"/>
                </p:cNvSpPr>
                <p:nvPr/>
              </p:nvSpPr>
              <p:spPr bwMode="auto">
                <a:xfrm>
                  <a:off x="3912" y="2465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8" name="Rectangle 184"/>
                <p:cNvSpPr>
                  <a:spLocks noChangeArrowheads="1"/>
                </p:cNvSpPr>
                <p:nvPr/>
              </p:nvSpPr>
              <p:spPr bwMode="auto">
                <a:xfrm>
                  <a:off x="3927" y="2465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69" name="Rectangle 185"/>
                <p:cNvSpPr>
                  <a:spLocks noChangeArrowheads="1"/>
                </p:cNvSpPr>
                <p:nvPr/>
              </p:nvSpPr>
              <p:spPr bwMode="auto">
                <a:xfrm>
                  <a:off x="394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0" name="Rectangle 186"/>
                <p:cNvSpPr>
                  <a:spLocks noChangeArrowheads="1"/>
                </p:cNvSpPr>
                <p:nvPr/>
              </p:nvSpPr>
              <p:spPr bwMode="auto">
                <a:xfrm>
                  <a:off x="3976" y="2465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1" name="Rectangle 187"/>
                <p:cNvSpPr>
                  <a:spLocks noChangeArrowheads="1"/>
                </p:cNvSpPr>
                <p:nvPr/>
              </p:nvSpPr>
              <p:spPr bwMode="auto">
                <a:xfrm>
                  <a:off x="401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2" name="Rectangle 188"/>
                <p:cNvSpPr>
                  <a:spLocks noChangeArrowheads="1"/>
                </p:cNvSpPr>
                <p:nvPr/>
              </p:nvSpPr>
              <p:spPr bwMode="auto">
                <a:xfrm>
                  <a:off x="404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3" name="Rectangle 189"/>
                <p:cNvSpPr>
                  <a:spLocks noChangeArrowheads="1"/>
                </p:cNvSpPr>
                <p:nvPr/>
              </p:nvSpPr>
              <p:spPr bwMode="auto">
                <a:xfrm>
                  <a:off x="4077" y="2465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4" name="Rectangle 190"/>
                <p:cNvSpPr>
                  <a:spLocks noChangeArrowheads="1"/>
                </p:cNvSpPr>
                <p:nvPr/>
              </p:nvSpPr>
              <p:spPr bwMode="auto">
                <a:xfrm>
                  <a:off x="4095" y="2465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5" name="Rectangle 191"/>
                <p:cNvSpPr>
                  <a:spLocks noChangeArrowheads="1"/>
                </p:cNvSpPr>
                <p:nvPr/>
              </p:nvSpPr>
              <p:spPr bwMode="auto">
                <a:xfrm>
                  <a:off x="4108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6" name="Rectangle 192"/>
                <p:cNvSpPr>
                  <a:spLocks noChangeArrowheads="1"/>
                </p:cNvSpPr>
                <p:nvPr/>
              </p:nvSpPr>
              <p:spPr bwMode="auto">
                <a:xfrm>
                  <a:off x="4134" y="2465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7" name="Rectangle 193"/>
                <p:cNvSpPr>
                  <a:spLocks noChangeArrowheads="1"/>
                </p:cNvSpPr>
                <p:nvPr/>
              </p:nvSpPr>
              <p:spPr bwMode="auto">
                <a:xfrm>
                  <a:off x="4177" y="2465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8" name="Rectangle 194"/>
                <p:cNvSpPr>
                  <a:spLocks noChangeArrowheads="1"/>
                </p:cNvSpPr>
                <p:nvPr/>
              </p:nvSpPr>
              <p:spPr bwMode="auto">
                <a:xfrm>
                  <a:off x="4189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79" name="Rectangle 195"/>
                <p:cNvSpPr>
                  <a:spLocks noChangeArrowheads="1"/>
                </p:cNvSpPr>
                <p:nvPr/>
              </p:nvSpPr>
              <p:spPr bwMode="auto">
                <a:xfrm>
                  <a:off x="4217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0" name="Rectangle 196"/>
                <p:cNvSpPr>
                  <a:spLocks noChangeArrowheads="1"/>
                </p:cNvSpPr>
                <p:nvPr/>
              </p:nvSpPr>
              <p:spPr bwMode="auto">
                <a:xfrm>
                  <a:off x="4244" y="2465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1" name="Rectangle 197"/>
                <p:cNvSpPr>
                  <a:spLocks noChangeArrowheads="1"/>
                </p:cNvSpPr>
                <p:nvPr/>
              </p:nvSpPr>
              <p:spPr bwMode="auto">
                <a:xfrm>
                  <a:off x="4253" y="2465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2" name="Rectangle 198"/>
                <p:cNvSpPr>
                  <a:spLocks noChangeArrowheads="1"/>
                </p:cNvSpPr>
                <p:nvPr/>
              </p:nvSpPr>
              <p:spPr bwMode="auto">
                <a:xfrm>
                  <a:off x="4283" y="2465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3" name="Rectangle 199"/>
                <p:cNvSpPr>
                  <a:spLocks noChangeArrowheads="1"/>
                </p:cNvSpPr>
                <p:nvPr/>
              </p:nvSpPr>
              <p:spPr bwMode="auto">
                <a:xfrm>
                  <a:off x="3847" y="253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4" name="Rectangle 200"/>
                <p:cNvSpPr>
                  <a:spLocks noChangeArrowheads="1"/>
                </p:cNvSpPr>
                <p:nvPr/>
              </p:nvSpPr>
              <p:spPr bwMode="auto">
                <a:xfrm>
                  <a:off x="3874" y="2534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5" name="Rectangle 201"/>
                <p:cNvSpPr>
                  <a:spLocks noChangeArrowheads="1"/>
                </p:cNvSpPr>
                <p:nvPr/>
              </p:nvSpPr>
              <p:spPr bwMode="auto">
                <a:xfrm>
                  <a:off x="3891" y="253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6" name="Rectangle 202"/>
                <p:cNvSpPr>
                  <a:spLocks noChangeArrowheads="1"/>
                </p:cNvSpPr>
                <p:nvPr/>
              </p:nvSpPr>
              <p:spPr bwMode="auto">
                <a:xfrm>
                  <a:off x="3923" y="2534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f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7" name="Rectangle 203"/>
                <p:cNvSpPr>
                  <a:spLocks noChangeArrowheads="1"/>
                </p:cNvSpPr>
                <p:nvPr/>
              </p:nvSpPr>
              <p:spPr bwMode="auto">
                <a:xfrm>
                  <a:off x="3935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8" name="Rectangle 204"/>
                <p:cNvSpPr>
                  <a:spLocks noChangeArrowheads="1"/>
                </p:cNvSpPr>
                <p:nvPr/>
              </p:nvSpPr>
              <p:spPr bwMode="auto">
                <a:xfrm>
                  <a:off x="3956" y="2536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89" name="Rectangle 205"/>
                <p:cNvSpPr>
                  <a:spLocks noChangeArrowheads="1"/>
                </p:cNvSpPr>
                <p:nvPr/>
              </p:nvSpPr>
              <p:spPr bwMode="auto">
                <a:xfrm>
                  <a:off x="3982" y="2533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0" name="Rectangle 206"/>
                <p:cNvSpPr>
                  <a:spLocks noChangeArrowheads="1"/>
                </p:cNvSpPr>
                <p:nvPr/>
              </p:nvSpPr>
              <p:spPr bwMode="auto">
                <a:xfrm>
                  <a:off x="3991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1" name="Rectangle 207"/>
                <p:cNvSpPr>
                  <a:spLocks noChangeArrowheads="1"/>
                </p:cNvSpPr>
                <p:nvPr/>
              </p:nvSpPr>
              <p:spPr bwMode="auto">
                <a:xfrm>
                  <a:off x="4022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2" name="Rectangle 208"/>
                <p:cNvSpPr>
                  <a:spLocks noChangeArrowheads="1"/>
                </p:cNvSpPr>
                <p:nvPr/>
              </p:nvSpPr>
              <p:spPr bwMode="auto">
                <a:xfrm>
                  <a:off x="4050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3" name="Rectangle 209"/>
                <p:cNvSpPr>
                  <a:spLocks noChangeArrowheads="1"/>
                </p:cNvSpPr>
                <p:nvPr/>
              </p:nvSpPr>
              <p:spPr bwMode="auto">
                <a:xfrm>
                  <a:off x="4077" y="2533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4" name="Rectangle 210"/>
                <p:cNvSpPr>
                  <a:spLocks noChangeArrowheads="1"/>
                </p:cNvSpPr>
                <p:nvPr/>
              </p:nvSpPr>
              <p:spPr bwMode="auto">
                <a:xfrm>
                  <a:off x="4089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5" name="Rectangle 211"/>
                <p:cNvSpPr>
                  <a:spLocks noChangeArrowheads="1"/>
                </p:cNvSpPr>
                <p:nvPr/>
              </p:nvSpPr>
              <p:spPr bwMode="auto">
                <a:xfrm>
                  <a:off x="4112" y="2534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6" name="Rectangle 212"/>
                <p:cNvSpPr>
                  <a:spLocks noChangeArrowheads="1"/>
                </p:cNvSpPr>
                <p:nvPr/>
              </p:nvSpPr>
              <p:spPr bwMode="auto">
                <a:xfrm>
                  <a:off x="4138" y="253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7" name="Rectangle 213"/>
                <p:cNvSpPr>
                  <a:spLocks noChangeArrowheads="1"/>
                </p:cNvSpPr>
                <p:nvPr/>
              </p:nvSpPr>
              <p:spPr bwMode="auto">
                <a:xfrm>
                  <a:off x="4150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8" name="Rectangle 214"/>
                <p:cNvSpPr>
                  <a:spLocks noChangeArrowheads="1"/>
                </p:cNvSpPr>
                <p:nvPr/>
              </p:nvSpPr>
              <p:spPr bwMode="auto">
                <a:xfrm>
                  <a:off x="4180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099" name="Rectangle 215"/>
                <p:cNvSpPr>
                  <a:spLocks noChangeArrowheads="1"/>
                </p:cNvSpPr>
                <p:nvPr/>
              </p:nvSpPr>
              <p:spPr bwMode="auto">
                <a:xfrm>
                  <a:off x="4208" y="2534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0" name="Rectangle 216"/>
                <p:cNvSpPr>
                  <a:spLocks noChangeArrowheads="1"/>
                </p:cNvSpPr>
                <p:nvPr/>
              </p:nvSpPr>
              <p:spPr bwMode="auto">
                <a:xfrm>
                  <a:off x="4222" y="2534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1" name="Rectangle 217"/>
                <p:cNvSpPr>
                  <a:spLocks noChangeArrowheads="1"/>
                </p:cNvSpPr>
                <p:nvPr/>
              </p:nvSpPr>
              <p:spPr bwMode="auto">
                <a:xfrm>
                  <a:off x="4256" y="2534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2" name="Rectangle 218"/>
                <p:cNvSpPr>
                  <a:spLocks noChangeArrowheads="1"/>
                </p:cNvSpPr>
                <p:nvPr/>
              </p:nvSpPr>
              <p:spPr bwMode="auto">
                <a:xfrm>
                  <a:off x="4268" y="2533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3" name="Rectangle 219"/>
                <p:cNvSpPr>
                  <a:spLocks noChangeArrowheads="1"/>
                </p:cNvSpPr>
                <p:nvPr/>
              </p:nvSpPr>
              <p:spPr bwMode="auto">
                <a:xfrm>
                  <a:off x="4281" y="2536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4" name="Rectangle 220"/>
                <p:cNvSpPr>
                  <a:spLocks noChangeArrowheads="1"/>
                </p:cNvSpPr>
                <p:nvPr/>
              </p:nvSpPr>
              <p:spPr bwMode="auto">
                <a:xfrm>
                  <a:off x="3806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5" name="Rectangle 221"/>
                <p:cNvSpPr>
                  <a:spLocks noChangeArrowheads="1"/>
                </p:cNvSpPr>
                <p:nvPr/>
              </p:nvSpPr>
              <p:spPr bwMode="auto">
                <a:xfrm>
                  <a:off x="3827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6" name="Rectangle 222"/>
                <p:cNvSpPr>
                  <a:spLocks noChangeArrowheads="1"/>
                </p:cNvSpPr>
                <p:nvPr/>
              </p:nvSpPr>
              <p:spPr bwMode="auto">
                <a:xfrm>
                  <a:off x="3854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7" name="Rectangle 223"/>
                <p:cNvSpPr>
                  <a:spLocks noChangeArrowheads="1"/>
                </p:cNvSpPr>
                <p:nvPr/>
              </p:nvSpPr>
              <p:spPr bwMode="auto">
                <a:xfrm>
                  <a:off x="3880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903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09" name="Rectangle 225"/>
                <p:cNvSpPr>
                  <a:spLocks noChangeArrowheads="1"/>
                </p:cNvSpPr>
                <p:nvPr/>
              </p:nvSpPr>
              <p:spPr bwMode="auto">
                <a:xfrm>
                  <a:off x="3932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0" name="Rectangle 226"/>
                <p:cNvSpPr>
                  <a:spLocks noChangeArrowheads="1"/>
                </p:cNvSpPr>
                <p:nvPr/>
              </p:nvSpPr>
              <p:spPr bwMode="auto">
                <a:xfrm>
                  <a:off x="3954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u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1" name="Rectangle 227"/>
                <p:cNvSpPr>
                  <a:spLocks noChangeArrowheads="1"/>
                </p:cNvSpPr>
                <p:nvPr/>
              </p:nvSpPr>
              <p:spPr bwMode="auto">
                <a:xfrm>
                  <a:off x="3983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2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05" y="260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3" name="Rectangle 229"/>
                <p:cNvSpPr>
                  <a:spLocks noChangeArrowheads="1"/>
                </p:cNvSpPr>
                <p:nvPr/>
              </p:nvSpPr>
              <p:spPr bwMode="auto">
                <a:xfrm>
                  <a:off x="4017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ó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4" name="Rectangle 230"/>
                <p:cNvSpPr>
                  <a:spLocks noChangeArrowheads="1"/>
                </p:cNvSpPr>
                <p:nvPr/>
              </p:nvSpPr>
              <p:spPr bwMode="auto">
                <a:xfrm>
                  <a:off x="4044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5" name="Rectangle 231"/>
                <p:cNvSpPr>
                  <a:spLocks noChangeArrowheads="1"/>
                </p:cNvSpPr>
                <p:nvPr/>
              </p:nvSpPr>
              <p:spPr bwMode="auto">
                <a:xfrm>
                  <a:off x="4075" y="260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6" name="Rectangle 232"/>
                <p:cNvSpPr>
                  <a:spLocks noChangeArrowheads="1"/>
                </p:cNvSpPr>
                <p:nvPr/>
              </p:nvSpPr>
              <p:spPr bwMode="auto">
                <a:xfrm>
                  <a:off x="4091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7" name="Rectangle 233"/>
                <p:cNvSpPr>
                  <a:spLocks noChangeArrowheads="1"/>
                </p:cNvSpPr>
                <p:nvPr/>
              </p:nvSpPr>
              <p:spPr bwMode="auto">
                <a:xfrm>
                  <a:off x="4116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147" y="260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19" name="Rectangle 235"/>
                <p:cNvSpPr>
                  <a:spLocks noChangeArrowheads="1"/>
                </p:cNvSpPr>
                <p:nvPr/>
              </p:nvSpPr>
              <p:spPr bwMode="auto">
                <a:xfrm>
                  <a:off x="4159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0" name="Rectangle 236"/>
                <p:cNvSpPr>
                  <a:spLocks noChangeArrowheads="1"/>
                </p:cNvSpPr>
                <p:nvPr/>
              </p:nvSpPr>
              <p:spPr bwMode="auto">
                <a:xfrm>
                  <a:off x="4187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b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1" name="Rectangle 237"/>
                <p:cNvSpPr>
                  <a:spLocks noChangeArrowheads="1"/>
                </p:cNvSpPr>
                <p:nvPr/>
              </p:nvSpPr>
              <p:spPr bwMode="auto">
                <a:xfrm>
                  <a:off x="4217" y="260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j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2" name="Rectangle 238"/>
                <p:cNvSpPr>
                  <a:spLocks noChangeArrowheads="1"/>
                </p:cNvSpPr>
                <p:nvPr/>
              </p:nvSpPr>
              <p:spPr bwMode="auto">
                <a:xfrm>
                  <a:off x="4225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3" name="Rectangle 239"/>
                <p:cNvSpPr>
                  <a:spLocks noChangeArrowheads="1"/>
                </p:cNvSpPr>
                <p:nvPr/>
              </p:nvSpPr>
              <p:spPr bwMode="auto">
                <a:xfrm>
                  <a:off x="4253" y="260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4" name="Rectangle 240"/>
                <p:cNvSpPr>
                  <a:spLocks noChangeArrowheads="1"/>
                </p:cNvSpPr>
                <p:nvPr/>
              </p:nvSpPr>
              <p:spPr bwMode="auto">
                <a:xfrm>
                  <a:off x="4268" y="260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5" name="Rectangle 241"/>
                <p:cNvSpPr>
                  <a:spLocks noChangeArrowheads="1"/>
                </p:cNvSpPr>
                <p:nvPr/>
              </p:nvSpPr>
              <p:spPr bwMode="auto">
                <a:xfrm>
                  <a:off x="4281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v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6" name="Rectangle 242"/>
                <p:cNvSpPr>
                  <a:spLocks noChangeArrowheads="1"/>
                </p:cNvSpPr>
                <p:nvPr/>
              </p:nvSpPr>
              <p:spPr bwMode="auto">
                <a:xfrm>
                  <a:off x="4303" y="260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7" name="Rectangle 243"/>
                <p:cNvSpPr>
                  <a:spLocks noChangeArrowheads="1"/>
                </p:cNvSpPr>
                <p:nvPr/>
              </p:nvSpPr>
              <p:spPr bwMode="auto">
                <a:xfrm>
                  <a:off x="4329" y="260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8" name="Rectangle 244"/>
                <p:cNvSpPr>
                  <a:spLocks noChangeArrowheads="1"/>
                </p:cNvSpPr>
                <p:nvPr/>
              </p:nvSpPr>
              <p:spPr bwMode="auto">
                <a:xfrm>
                  <a:off x="3814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p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29" name="Rectangle 245"/>
                <p:cNvSpPr>
                  <a:spLocks noChangeArrowheads="1"/>
                </p:cNvSpPr>
                <p:nvPr/>
              </p:nvSpPr>
              <p:spPr bwMode="auto">
                <a:xfrm>
                  <a:off x="3842" y="2671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0" name="Rectangle 246"/>
                <p:cNvSpPr>
                  <a:spLocks noChangeArrowheads="1"/>
                </p:cNvSpPr>
                <p:nvPr/>
              </p:nvSpPr>
              <p:spPr bwMode="auto">
                <a:xfrm>
                  <a:off x="3858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1" name="Rectangle 247"/>
                <p:cNvSpPr>
                  <a:spLocks noChangeArrowheads="1"/>
                </p:cNvSpPr>
                <p:nvPr/>
              </p:nvSpPr>
              <p:spPr bwMode="auto">
                <a:xfrm>
                  <a:off x="3886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f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2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98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3" name="Rectangle 249"/>
                <p:cNvSpPr>
                  <a:spLocks noChangeArrowheads="1"/>
                </p:cNvSpPr>
                <p:nvPr/>
              </p:nvSpPr>
              <p:spPr bwMode="auto">
                <a:xfrm>
                  <a:off x="3926" y="267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4" name="Rectangle 250"/>
                <p:cNvSpPr>
                  <a:spLocks noChangeArrowheads="1"/>
                </p:cNvSpPr>
                <p:nvPr/>
              </p:nvSpPr>
              <p:spPr bwMode="auto">
                <a:xfrm>
                  <a:off x="3946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5" name="Rectangle 251"/>
                <p:cNvSpPr>
                  <a:spLocks noChangeArrowheads="1"/>
                </p:cNvSpPr>
                <p:nvPr/>
              </p:nvSpPr>
              <p:spPr bwMode="auto">
                <a:xfrm>
                  <a:off x="3958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6" name="Rectangle 252"/>
                <p:cNvSpPr>
                  <a:spLocks noChangeArrowheads="1"/>
                </p:cNvSpPr>
                <p:nvPr/>
              </p:nvSpPr>
              <p:spPr bwMode="auto">
                <a:xfrm>
                  <a:off x="3986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7" name="Rectangle 253"/>
                <p:cNvSpPr>
                  <a:spLocks noChangeArrowheads="1"/>
                </p:cNvSpPr>
                <p:nvPr/>
              </p:nvSpPr>
              <p:spPr bwMode="auto">
                <a:xfrm>
                  <a:off x="4014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8" name="Rectangle 254"/>
                <p:cNvSpPr>
                  <a:spLocks noChangeArrowheads="1"/>
                </p:cNvSpPr>
                <p:nvPr/>
              </p:nvSpPr>
              <p:spPr bwMode="auto">
                <a:xfrm>
                  <a:off x="4045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39" name="Rectangle 255"/>
                <p:cNvSpPr>
                  <a:spLocks noChangeArrowheads="1"/>
                </p:cNvSpPr>
                <p:nvPr/>
              </p:nvSpPr>
              <p:spPr bwMode="auto">
                <a:xfrm>
                  <a:off x="4052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0" name="Rectangle 256"/>
                <p:cNvSpPr>
                  <a:spLocks noChangeArrowheads="1"/>
                </p:cNvSpPr>
                <p:nvPr/>
              </p:nvSpPr>
              <p:spPr bwMode="auto">
                <a:xfrm>
                  <a:off x="4079" y="267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1" name="Rectangle 257"/>
                <p:cNvSpPr>
                  <a:spLocks noChangeArrowheads="1"/>
                </p:cNvSpPr>
                <p:nvPr/>
              </p:nvSpPr>
              <p:spPr bwMode="auto">
                <a:xfrm>
                  <a:off x="4102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,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2" name="Rectangle 258"/>
                <p:cNvSpPr>
                  <a:spLocks noChangeArrowheads="1"/>
                </p:cNvSpPr>
                <p:nvPr/>
              </p:nvSpPr>
              <p:spPr bwMode="auto">
                <a:xfrm>
                  <a:off x="4120" y="267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3" name="Rectangle 259"/>
                <p:cNvSpPr>
                  <a:spLocks noChangeArrowheads="1"/>
                </p:cNvSpPr>
                <p:nvPr/>
              </p:nvSpPr>
              <p:spPr bwMode="auto">
                <a:xfrm>
                  <a:off x="4130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4" name="Rectangle 260"/>
                <p:cNvSpPr>
                  <a:spLocks noChangeArrowheads="1"/>
                </p:cNvSpPr>
                <p:nvPr/>
              </p:nvSpPr>
              <p:spPr bwMode="auto">
                <a:xfrm>
                  <a:off x="4144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5" name="Rectangle 261"/>
                <p:cNvSpPr>
                  <a:spLocks noChangeArrowheads="1"/>
                </p:cNvSpPr>
                <p:nvPr/>
              </p:nvSpPr>
              <p:spPr bwMode="auto">
                <a:xfrm>
                  <a:off x="4172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6" name="Rectangle 262"/>
                <p:cNvSpPr>
                  <a:spLocks noChangeArrowheads="1"/>
                </p:cNvSpPr>
                <p:nvPr/>
              </p:nvSpPr>
              <p:spPr bwMode="auto">
                <a:xfrm>
                  <a:off x="4203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7" name="Rectangle 263"/>
                <p:cNvSpPr>
                  <a:spLocks noChangeArrowheads="1"/>
                </p:cNvSpPr>
                <p:nvPr/>
              </p:nvSpPr>
              <p:spPr bwMode="auto">
                <a:xfrm>
                  <a:off x="4233" y="267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8" name="Rectangle 264"/>
                <p:cNvSpPr>
                  <a:spLocks noChangeArrowheads="1"/>
                </p:cNvSpPr>
                <p:nvPr/>
              </p:nvSpPr>
              <p:spPr bwMode="auto">
                <a:xfrm>
                  <a:off x="4247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49" name="Rectangle 265"/>
                <p:cNvSpPr>
                  <a:spLocks noChangeArrowheads="1"/>
                </p:cNvSpPr>
                <p:nvPr/>
              </p:nvSpPr>
              <p:spPr bwMode="auto">
                <a:xfrm>
                  <a:off x="4272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0" name="Rectangle 266"/>
                <p:cNvSpPr>
                  <a:spLocks noChangeArrowheads="1"/>
                </p:cNvSpPr>
                <p:nvPr/>
              </p:nvSpPr>
              <p:spPr bwMode="auto">
                <a:xfrm>
                  <a:off x="4285" y="267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1" name="Rectangle 267"/>
                <p:cNvSpPr>
                  <a:spLocks noChangeArrowheads="1"/>
                </p:cNvSpPr>
                <p:nvPr/>
              </p:nvSpPr>
              <p:spPr bwMode="auto">
                <a:xfrm>
                  <a:off x="4297" y="267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2" name="Rectangle 268"/>
                <p:cNvSpPr>
                  <a:spLocks noChangeArrowheads="1"/>
                </p:cNvSpPr>
                <p:nvPr/>
              </p:nvSpPr>
              <p:spPr bwMode="auto">
                <a:xfrm>
                  <a:off x="4328" y="267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,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3" name="Rectangle 269"/>
                <p:cNvSpPr>
                  <a:spLocks noChangeArrowheads="1"/>
                </p:cNvSpPr>
                <p:nvPr/>
              </p:nvSpPr>
              <p:spPr bwMode="auto">
                <a:xfrm>
                  <a:off x="3819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4" name="Rectangle 270"/>
                <p:cNvSpPr>
                  <a:spLocks noChangeArrowheads="1"/>
                </p:cNvSpPr>
                <p:nvPr/>
              </p:nvSpPr>
              <p:spPr bwMode="auto">
                <a:xfrm>
                  <a:off x="3844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5" name="Rectangle 271"/>
                <p:cNvSpPr>
                  <a:spLocks noChangeArrowheads="1"/>
                </p:cNvSpPr>
                <p:nvPr/>
              </p:nvSpPr>
              <p:spPr bwMode="auto">
                <a:xfrm>
                  <a:off x="3871" y="274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s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6" name="Rectangle 272"/>
                <p:cNvSpPr>
                  <a:spLocks noChangeArrowheads="1"/>
                </p:cNvSpPr>
                <p:nvPr/>
              </p:nvSpPr>
              <p:spPr bwMode="auto">
                <a:xfrm>
                  <a:off x="3891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7" name="Rectangle 273"/>
                <p:cNvSpPr>
                  <a:spLocks noChangeArrowheads="1"/>
                </p:cNvSpPr>
                <p:nvPr/>
              </p:nvSpPr>
              <p:spPr bwMode="auto">
                <a:xfrm>
                  <a:off x="3916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8" name="Rectangle 274"/>
                <p:cNvSpPr>
                  <a:spLocks noChangeArrowheads="1"/>
                </p:cNvSpPr>
                <p:nvPr/>
              </p:nvSpPr>
              <p:spPr bwMode="auto">
                <a:xfrm>
                  <a:off x="3948" y="2740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59" name="Rectangle 275"/>
                <p:cNvSpPr>
                  <a:spLocks noChangeArrowheads="1"/>
                </p:cNvSpPr>
                <p:nvPr/>
              </p:nvSpPr>
              <p:spPr bwMode="auto">
                <a:xfrm>
                  <a:off x="3960" y="2739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0" name="Rectangle 276"/>
                <p:cNvSpPr>
                  <a:spLocks noChangeArrowheads="1"/>
                </p:cNvSpPr>
                <p:nvPr/>
              </p:nvSpPr>
              <p:spPr bwMode="auto">
                <a:xfrm>
                  <a:off x="3973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a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1" name="Rectangle 277"/>
                <p:cNvSpPr>
                  <a:spLocks noChangeArrowheads="1"/>
                </p:cNvSpPr>
                <p:nvPr/>
              </p:nvSpPr>
              <p:spPr bwMode="auto">
                <a:xfrm>
                  <a:off x="4003" y="2739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2" name="Rectangle 278"/>
                <p:cNvSpPr>
                  <a:spLocks noChangeArrowheads="1"/>
                </p:cNvSpPr>
                <p:nvPr/>
              </p:nvSpPr>
              <p:spPr bwMode="auto">
                <a:xfrm>
                  <a:off x="4019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3" name="Rectangle 279"/>
                <p:cNvSpPr>
                  <a:spLocks noChangeArrowheads="1"/>
                </p:cNvSpPr>
                <p:nvPr/>
              </p:nvSpPr>
              <p:spPr bwMode="auto">
                <a:xfrm>
                  <a:off x="4044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4" name="Rectangle 280"/>
                <p:cNvSpPr>
                  <a:spLocks noChangeArrowheads="1"/>
                </p:cNvSpPr>
                <p:nvPr/>
              </p:nvSpPr>
              <p:spPr bwMode="auto">
                <a:xfrm>
                  <a:off x="4072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b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5" name="Rectangle 281"/>
                <p:cNvSpPr>
                  <a:spLocks noChangeArrowheads="1"/>
                </p:cNvSpPr>
                <p:nvPr/>
              </p:nvSpPr>
              <p:spPr bwMode="auto">
                <a:xfrm>
                  <a:off x="4104" y="2739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6" name="Rectangle 282"/>
                <p:cNvSpPr>
                  <a:spLocks noChangeArrowheads="1"/>
                </p:cNvSpPr>
                <p:nvPr/>
              </p:nvSpPr>
              <p:spPr bwMode="auto">
                <a:xfrm>
                  <a:off x="4112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7" name="Rectangle 283"/>
                <p:cNvSpPr>
                  <a:spLocks noChangeArrowheads="1"/>
                </p:cNvSpPr>
                <p:nvPr/>
              </p:nvSpPr>
              <p:spPr bwMode="auto">
                <a:xfrm>
                  <a:off x="4143" y="2739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8" name="Rectangle 284"/>
                <p:cNvSpPr>
                  <a:spLocks noChangeArrowheads="1"/>
                </p:cNvSpPr>
                <p:nvPr/>
              </p:nvSpPr>
              <p:spPr bwMode="auto">
                <a:xfrm>
                  <a:off x="4154" y="2740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v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69" name="Rectangle 285"/>
                <p:cNvSpPr>
                  <a:spLocks noChangeArrowheads="1"/>
                </p:cNvSpPr>
                <p:nvPr/>
              </p:nvSpPr>
              <p:spPr bwMode="auto">
                <a:xfrm>
                  <a:off x="4175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0" name="Rectangle 286"/>
                <p:cNvSpPr>
                  <a:spLocks noChangeArrowheads="1"/>
                </p:cNvSpPr>
                <p:nvPr/>
              </p:nvSpPr>
              <p:spPr bwMode="auto">
                <a:xfrm>
                  <a:off x="4204" y="2740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1" name="Rectangle 287"/>
                <p:cNvSpPr>
                  <a:spLocks noChangeArrowheads="1"/>
                </p:cNvSpPr>
                <p:nvPr/>
              </p:nvSpPr>
              <p:spPr bwMode="auto">
                <a:xfrm>
                  <a:off x="4221" y="274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2" name="Rectangle 288"/>
                <p:cNvSpPr>
                  <a:spLocks noChangeArrowheads="1"/>
                </p:cNvSpPr>
                <p:nvPr/>
              </p:nvSpPr>
              <p:spPr bwMode="auto">
                <a:xfrm>
                  <a:off x="4231" y="2739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3" name="Rectangle 289"/>
                <p:cNvSpPr>
                  <a:spLocks noChangeArrowheads="1"/>
                </p:cNvSpPr>
                <p:nvPr/>
              </p:nvSpPr>
              <p:spPr bwMode="auto">
                <a:xfrm>
                  <a:off x="4243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4" name="Rectangle 290"/>
                <p:cNvSpPr>
                  <a:spLocks noChangeArrowheads="1"/>
                </p:cNvSpPr>
                <p:nvPr/>
              </p:nvSpPr>
              <p:spPr bwMode="auto">
                <a:xfrm>
                  <a:off x="4271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5" name="Rectangle 291"/>
                <p:cNvSpPr>
                  <a:spLocks noChangeArrowheads="1"/>
                </p:cNvSpPr>
                <p:nvPr/>
              </p:nvSpPr>
              <p:spPr bwMode="auto">
                <a:xfrm>
                  <a:off x="4298" y="2740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6" name="Rectangle 292"/>
                <p:cNvSpPr>
                  <a:spLocks noChangeArrowheads="1"/>
                </p:cNvSpPr>
                <p:nvPr/>
              </p:nvSpPr>
              <p:spPr bwMode="auto">
                <a:xfrm>
                  <a:off x="4311" y="2740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7" name="Rectangle 293"/>
                <p:cNvSpPr>
                  <a:spLocks noChangeArrowheads="1"/>
                </p:cNvSpPr>
                <p:nvPr/>
              </p:nvSpPr>
              <p:spPr bwMode="auto">
                <a:xfrm>
                  <a:off x="3797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8" name="Rectangle 294"/>
                <p:cNvSpPr>
                  <a:spLocks noChangeArrowheads="1"/>
                </p:cNvSpPr>
                <p:nvPr/>
              </p:nvSpPr>
              <p:spPr bwMode="auto">
                <a:xfrm>
                  <a:off x="3821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79" name="Rectangle 295"/>
                <p:cNvSpPr>
                  <a:spLocks noChangeArrowheads="1"/>
                </p:cNvSpPr>
                <p:nvPr/>
              </p:nvSpPr>
              <p:spPr bwMode="auto">
                <a:xfrm>
                  <a:off x="3850" y="2811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l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0" name="Rectangle 296"/>
                <p:cNvSpPr>
                  <a:spLocks noChangeArrowheads="1"/>
                </p:cNvSpPr>
                <p:nvPr/>
              </p:nvSpPr>
              <p:spPr bwMode="auto">
                <a:xfrm>
                  <a:off x="3862" y="281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1" name="Rectangle 297"/>
                <p:cNvSpPr>
                  <a:spLocks noChangeArrowheads="1"/>
                </p:cNvSpPr>
                <p:nvPr/>
              </p:nvSpPr>
              <p:spPr bwMode="auto">
                <a:xfrm>
                  <a:off x="3879" y="2811"/>
                  <a:ext cx="21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r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2" name="Rectangle 298"/>
                <p:cNvSpPr>
                  <a:spLocks noChangeArrowheads="1"/>
                </p:cNvSpPr>
                <p:nvPr/>
              </p:nvSpPr>
              <p:spPr bwMode="auto">
                <a:xfrm>
                  <a:off x="3889" y="281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3" name="Rectangle 299"/>
                <p:cNvSpPr>
                  <a:spLocks noChangeArrowheads="1"/>
                </p:cNvSpPr>
                <p:nvPr/>
              </p:nvSpPr>
              <p:spPr bwMode="auto">
                <a:xfrm>
                  <a:off x="3918" y="281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4" name="Rectangle 300"/>
                <p:cNvSpPr>
                  <a:spLocks noChangeArrowheads="1"/>
                </p:cNvSpPr>
                <p:nvPr/>
              </p:nvSpPr>
              <p:spPr bwMode="auto">
                <a:xfrm>
                  <a:off x="3940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5" name="Rectangle 301"/>
                <p:cNvSpPr>
                  <a:spLocks noChangeArrowheads="1"/>
                </p:cNvSpPr>
                <p:nvPr/>
              </p:nvSpPr>
              <p:spPr bwMode="auto">
                <a:xfrm>
                  <a:off x="3972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6" name="Rectangle 302"/>
                <p:cNvSpPr>
                  <a:spLocks noChangeArrowheads="1"/>
                </p:cNvSpPr>
                <p:nvPr/>
              </p:nvSpPr>
              <p:spPr bwMode="auto">
                <a:xfrm>
                  <a:off x="4000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7" name="Rectangle 303"/>
                <p:cNvSpPr>
                  <a:spLocks noChangeArrowheads="1"/>
                </p:cNvSpPr>
                <p:nvPr/>
              </p:nvSpPr>
              <p:spPr bwMode="auto">
                <a:xfrm>
                  <a:off x="4028" y="2811"/>
                  <a:ext cx="32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c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8" name="Rectangle 304"/>
                <p:cNvSpPr>
                  <a:spLocks noChangeArrowheads="1"/>
                </p:cNvSpPr>
                <p:nvPr/>
              </p:nvSpPr>
              <p:spPr bwMode="auto">
                <a:xfrm>
                  <a:off x="4050" y="281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89" name="Rectangle 305"/>
                <p:cNvSpPr>
                  <a:spLocks noChangeArrowheads="1"/>
                </p:cNvSpPr>
                <p:nvPr/>
              </p:nvSpPr>
              <p:spPr bwMode="auto">
                <a:xfrm>
                  <a:off x="4061" y="2812"/>
                  <a:ext cx="53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m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0" name="Rectangle 306"/>
                <p:cNvSpPr>
                  <a:spLocks noChangeArrowheads="1"/>
                </p:cNvSpPr>
                <p:nvPr/>
              </p:nvSpPr>
              <p:spPr bwMode="auto">
                <a:xfrm>
                  <a:off x="4104" y="2810"/>
                  <a:ext cx="1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i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1" name="Rectangle 307"/>
                <p:cNvSpPr>
                  <a:spLocks noChangeArrowheads="1"/>
                </p:cNvSpPr>
                <p:nvPr/>
              </p:nvSpPr>
              <p:spPr bwMode="auto">
                <a:xfrm>
                  <a:off x="4116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2" name="Rectangle 308"/>
                <p:cNvSpPr>
                  <a:spLocks noChangeArrowheads="1"/>
                </p:cNvSpPr>
                <p:nvPr/>
              </p:nvSpPr>
              <p:spPr bwMode="auto">
                <a:xfrm>
                  <a:off x="4144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n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3" name="Rectangle 309"/>
                <p:cNvSpPr>
                  <a:spLocks noChangeArrowheads="1"/>
                </p:cNvSpPr>
                <p:nvPr/>
              </p:nvSpPr>
              <p:spPr bwMode="auto">
                <a:xfrm>
                  <a:off x="4171" y="2811"/>
                  <a:ext cx="18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t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4" name="Rectangle 310"/>
                <p:cNvSpPr>
                  <a:spLocks noChangeArrowheads="1"/>
                </p:cNvSpPr>
                <p:nvPr/>
              </p:nvSpPr>
              <p:spPr bwMode="auto">
                <a:xfrm>
                  <a:off x="4185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o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5" name="Rectangle 311"/>
                <p:cNvSpPr>
                  <a:spLocks noChangeArrowheads="1"/>
                </p:cNvSpPr>
                <p:nvPr/>
              </p:nvSpPr>
              <p:spPr bwMode="auto">
                <a:xfrm>
                  <a:off x="4215" y="281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6" name="Rectangle 312"/>
                <p:cNvSpPr>
                  <a:spLocks noChangeArrowheads="1"/>
                </p:cNvSpPr>
                <p:nvPr/>
              </p:nvSpPr>
              <p:spPr bwMode="auto">
                <a:xfrm>
                  <a:off x="4227" y="2811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d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7" name="Rectangle 313"/>
                <p:cNvSpPr>
                  <a:spLocks noChangeArrowheads="1"/>
                </p:cNvSpPr>
                <p:nvPr/>
              </p:nvSpPr>
              <p:spPr bwMode="auto">
                <a:xfrm>
                  <a:off x="4256" y="2812"/>
                  <a:ext cx="35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e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  <p:sp>
              <p:nvSpPr>
                <p:cNvPr id="1198" name="Rectangle 314"/>
                <p:cNvSpPr>
                  <a:spLocks noChangeArrowheads="1"/>
                </p:cNvSpPr>
                <p:nvPr/>
              </p:nvSpPr>
              <p:spPr bwMode="auto">
                <a:xfrm>
                  <a:off x="4283" y="2811"/>
                  <a:ext cx="17" cy="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s-VE" sz="700">
                      <a:solidFill>
                        <a:srgbClr val="000000"/>
                      </a:solidFill>
                      <a:latin typeface="Microsoft Sans Serif" panose="020B0604020202020204" pitchFamily="34" charset="0"/>
                      <a:cs typeface="Microsoft Sans Serif" panose="020B0604020202020204" pitchFamily="34" charset="0"/>
                    </a:rPr>
                    <a:t> </a:t>
                  </a:r>
                  <a:endParaRPr lang="es-VE">
                    <a:latin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p:grpSp>
          <p:sp>
            <p:nvSpPr>
              <p:cNvPr id="936" name="Rectangle 315"/>
              <p:cNvSpPr>
                <a:spLocks noChangeArrowheads="1"/>
              </p:cNvSpPr>
              <p:nvPr/>
            </p:nvSpPr>
            <p:spPr bwMode="auto">
              <a:xfrm>
                <a:off x="4296" y="2811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37" name="Rectangle 316"/>
              <p:cNvSpPr>
                <a:spLocks noChangeArrowheads="1"/>
              </p:cNvSpPr>
              <p:nvPr/>
            </p:nvSpPr>
            <p:spPr bwMode="auto">
              <a:xfrm>
                <a:off x="4314" y="2811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38" name="Rectangle 317"/>
              <p:cNvSpPr>
                <a:spLocks noChangeArrowheads="1"/>
              </p:cNvSpPr>
              <p:nvPr/>
            </p:nvSpPr>
            <p:spPr bwMode="auto">
              <a:xfrm>
                <a:off x="4343" y="2811"/>
                <a:ext cx="21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39" name="Rectangle 318"/>
              <p:cNvSpPr>
                <a:spLocks noChangeArrowheads="1"/>
              </p:cNvSpPr>
              <p:nvPr/>
            </p:nvSpPr>
            <p:spPr bwMode="auto">
              <a:xfrm>
                <a:off x="381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h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0" name="Rectangle 319"/>
              <p:cNvSpPr>
                <a:spLocks noChangeArrowheads="1"/>
              </p:cNvSpPr>
              <p:nvPr/>
            </p:nvSpPr>
            <p:spPr bwMode="auto">
              <a:xfrm>
                <a:off x="3847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u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1" name="Rectangle 320"/>
              <p:cNvSpPr>
                <a:spLocks noChangeArrowheads="1"/>
              </p:cNvSpPr>
              <p:nvPr/>
            </p:nvSpPr>
            <p:spPr bwMode="auto">
              <a:xfrm>
                <a:off x="3870" y="2876"/>
                <a:ext cx="53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m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2" name="Rectangle 321"/>
              <p:cNvSpPr>
                <a:spLocks noChangeArrowheads="1"/>
              </p:cNvSpPr>
              <p:nvPr/>
            </p:nvSpPr>
            <p:spPr bwMode="auto">
              <a:xfrm>
                <a:off x="3914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3" name="Rectangle 322"/>
              <p:cNvSpPr>
                <a:spLocks noChangeArrowheads="1"/>
              </p:cNvSpPr>
              <p:nvPr/>
            </p:nvSpPr>
            <p:spPr bwMode="auto">
              <a:xfrm>
                <a:off x="3940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4" name="Rectangle 323"/>
              <p:cNvSpPr>
                <a:spLocks noChangeArrowheads="1"/>
              </p:cNvSpPr>
              <p:nvPr/>
            </p:nvSpPr>
            <p:spPr bwMode="auto">
              <a:xfrm>
                <a:off x="3967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5" name="Rectangle 324"/>
              <p:cNvSpPr>
                <a:spLocks noChangeArrowheads="1"/>
              </p:cNvSpPr>
              <p:nvPr/>
            </p:nvSpPr>
            <p:spPr bwMode="auto">
              <a:xfrm>
                <a:off x="4003" y="2876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6" name="Rectangle 325"/>
              <p:cNvSpPr>
                <a:spLocks noChangeArrowheads="1"/>
              </p:cNvSpPr>
              <p:nvPr/>
            </p:nvSpPr>
            <p:spPr bwMode="auto">
              <a:xfrm>
                <a:off x="4012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7" name="Rectangle 326"/>
              <p:cNvSpPr>
                <a:spLocks noChangeArrowheads="1"/>
              </p:cNvSpPr>
              <p:nvPr/>
            </p:nvSpPr>
            <p:spPr bwMode="auto">
              <a:xfrm>
                <a:off x="4040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8" name="Rectangle 327"/>
              <p:cNvSpPr>
                <a:spLocks noChangeArrowheads="1"/>
              </p:cNvSpPr>
              <p:nvPr/>
            </p:nvSpPr>
            <p:spPr bwMode="auto">
              <a:xfrm>
                <a:off x="4070" y="2876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49" name="Rectangle 328"/>
              <p:cNvSpPr>
                <a:spLocks noChangeArrowheads="1"/>
              </p:cNvSpPr>
              <p:nvPr/>
            </p:nvSpPr>
            <p:spPr bwMode="auto">
              <a:xfrm>
                <a:off x="4079" y="2876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0" name="Rectangle 329"/>
              <p:cNvSpPr>
                <a:spLocks noChangeArrowheads="1"/>
              </p:cNvSpPr>
              <p:nvPr/>
            </p:nvSpPr>
            <p:spPr bwMode="auto">
              <a:xfrm>
                <a:off x="4100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u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1" name="Rectangle 330"/>
              <p:cNvSpPr>
                <a:spLocks noChangeArrowheads="1"/>
              </p:cNvSpPr>
              <p:nvPr/>
            </p:nvSpPr>
            <p:spPr bwMode="auto">
              <a:xfrm>
                <a:off x="4133" y="2876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2" name="Rectangle 331"/>
              <p:cNvSpPr>
                <a:spLocks noChangeArrowheads="1"/>
              </p:cNvSpPr>
              <p:nvPr/>
            </p:nvSpPr>
            <p:spPr bwMode="auto">
              <a:xfrm>
                <a:off x="4144" y="2876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3" name="Rectangle 332"/>
              <p:cNvSpPr>
                <a:spLocks noChangeArrowheads="1"/>
              </p:cNvSpPr>
              <p:nvPr/>
            </p:nvSpPr>
            <p:spPr bwMode="auto">
              <a:xfrm>
                <a:off x="415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4" name="Rectangle 333"/>
              <p:cNvSpPr>
                <a:spLocks noChangeArrowheads="1"/>
              </p:cNvSpPr>
              <p:nvPr/>
            </p:nvSpPr>
            <p:spPr bwMode="auto">
              <a:xfrm>
                <a:off x="4185" y="2876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5" name="Rectangle 334"/>
              <p:cNvSpPr>
                <a:spLocks noChangeArrowheads="1"/>
              </p:cNvSpPr>
              <p:nvPr/>
            </p:nvSpPr>
            <p:spPr bwMode="auto">
              <a:xfrm>
                <a:off x="419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6" name="Rectangle 335"/>
              <p:cNvSpPr>
                <a:spLocks noChangeArrowheads="1"/>
              </p:cNvSpPr>
              <p:nvPr/>
            </p:nvSpPr>
            <p:spPr bwMode="auto">
              <a:xfrm>
                <a:off x="4227" y="2876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7" name="Rectangle 336"/>
              <p:cNvSpPr>
                <a:spLocks noChangeArrowheads="1"/>
              </p:cNvSpPr>
              <p:nvPr/>
            </p:nvSpPr>
            <p:spPr bwMode="auto">
              <a:xfrm>
                <a:off x="4240" y="2876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8" name="Rectangle 337"/>
              <p:cNvSpPr>
                <a:spLocks noChangeArrowheads="1"/>
              </p:cNvSpPr>
              <p:nvPr/>
            </p:nvSpPr>
            <p:spPr bwMode="auto">
              <a:xfrm>
                <a:off x="4253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59" name="Rectangle 338"/>
              <p:cNvSpPr>
                <a:spLocks noChangeArrowheads="1"/>
              </p:cNvSpPr>
              <p:nvPr/>
            </p:nvSpPr>
            <p:spPr bwMode="auto">
              <a:xfrm>
                <a:off x="4281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0" name="Rectangle 339"/>
              <p:cNvSpPr>
                <a:spLocks noChangeArrowheads="1"/>
              </p:cNvSpPr>
              <p:nvPr/>
            </p:nvSpPr>
            <p:spPr bwMode="auto">
              <a:xfrm>
                <a:off x="4309" y="2876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1" name="Rectangle 340"/>
              <p:cNvSpPr>
                <a:spLocks noChangeArrowheads="1"/>
              </p:cNvSpPr>
              <p:nvPr/>
            </p:nvSpPr>
            <p:spPr bwMode="auto">
              <a:xfrm>
                <a:off x="3795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y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2" name="Rectangle 341"/>
              <p:cNvSpPr>
                <a:spLocks noChangeArrowheads="1"/>
              </p:cNvSpPr>
              <p:nvPr/>
            </p:nvSpPr>
            <p:spPr bwMode="auto">
              <a:xfrm>
                <a:off x="3817" y="2945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3" name="Rectangle 342"/>
              <p:cNvSpPr>
                <a:spLocks noChangeArrowheads="1"/>
              </p:cNvSpPr>
              <p:nvPr/>
            </p:nvSpPr>
            <p:spPr bwMode="auto">
              <a:xfrm>
                <a:off x="3830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4" name="Rectangle 343"/>
              <p:cNvSpPr>
                <a:spLocks noChangeArrowheads="1"/>
              </p:cNvSpPr>
              <p:nvPr/>
            </p:nvSpPr>
            <p:spPr bwMode="auto">
              <a:xfrm>
                <a:off x="3859" y="2944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5" name="Rectangle 344"/>
              <p:cNvSpPr>
                <a:spLocks noChangeArrowheads="1"/>
              </p:cNvSpPr>
              <p:nvPr/>
            </p:nvSpPr>
            <p:spPr bwMode="auto">
              <a:xfrm>
                <a:off x="3869" y="2945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6" name="Rectangle 345"/>
              <p:cNvSpPr>
                <a:spLocks noChangeArrowheads="1"/>
              </p:cNvSpPr>
              <p:nvPr/>
            </p:nvSpPr>
            <p:spPr bwMode="auto">
              <a:xfrm>
                <a:off x="3888" y="2945"/>
                <a:ext cx="21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7" name="Rectangle 346"/>
              <p:cNvSpPr>
                <a:spLocks noChangeArrowheads="1"/>
              </p:cNvSpPr>
              <p:nvPr/>
            </p:nvSpPr>
            <p:spPr bwMode="auto">
              <a:xfrm>
                <a:off x="3897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8" name="Rectangle 347"/>
              <p:cNvSpPr>
                <a:spLocks noChangeArrowheads="1"/>
              </p:cNvSpPr>
              <p:nvPr/>
            </p:nvSpPr>
            <p:spPr bwMode="auto">
              <a:xfrm>
                <a:off x="3926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69" name="Rectangle 348"/>
              <p:cNvSpPr>
                <a:spLocks noChangeArrowheads="1"/>
              </p:cNvSpPr>
              <p:nvPr/>
            </p:nvSpPr>
            <p:spPr bwMode="auto">
              <a:xfrm>
                <a:off x="3947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p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0" name="Rectangle 349"/>
              <p:cNvSpPr>
                <a:spLocks noChangeArrowheads="1"/>
              </p:cNvSpPr>
              <p:nvPr/>
            </p:nvSpPr>
            <p:spPr bwMode="auto">
              <a:xfrm>
                <a:off x="3975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1" name="Rectangle 350"/>
              <p:cNvSpPr>
                <a:spLocks noChangeArrowheads="1"/>
              </p:cNvSpPr>
              <p:nvPr/>
            </p:nvSpPr>
            <p:spPr bwMode="auto">
              <a:xfrm>
                <a:off x="3999" y="2945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2" name="Rectangle 351"/>
              <p:cNvSpPr>
                <a:spLocks noChangeArrowheads="1"/>
              </p:cNvSpPr>
              <p:nvPr/>
            </p:nvSpPr>
            <p:spPr bwMode="auto">
              <a:xfrm>
                <a:off x="4014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3" name="Rectangle 352"/>
              <p:cNvSpPr>
                <a:spLocks noChangeArrowheads="1"/>
              </p:cNvSpPr>
              <p:nvPr/>
            </p:nvSpPr>
            <p:spPr bwMode="auto">
              <a:xfrm>
                <a:off x="4047" y="2944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4" name="Rectangle 353"/>
              <p:cNvSpPr>
                <a:spLocks noChangeArrowheads="1"/>
              </p:cNvSpPr>
              <p:nvPr/>
            </p:nvSpPr>
            <p:spPr bwMode="auto">
              <a:xfrm>
                <a:off x="4059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d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5" name="Rectangle 354"/>
              <p:cNvSpPr>
                <a:spLocks noChangeArrowheads="1"/>
              </p:cNvSpPr>
              <p:nvPr/>
            </p:nvSpPr>
            <p:spPr bwMode="auto">
              <a:xfrm>
                <a:off x="4084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6" name="Rectangle 355"/>
              <p:cNvSpPr>
                <a:spLocks noChangeArrowheads="1"/>
              </p:cNvSpPr>
              <p:nvPr/>
            </p:nvSpPr>
            <p:spPr bwMode="auto">
              <a:xfrm>
                <a:off x="4115" y="2945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7" name="Rectangle 356"/>
              <p:cNvSpPr>
                <a:spLocks noChangeArrowheads="1"/>
              </p:cNvSpPr>
              <p:nvPr/>
            </p:nvSpPr>
            <p:spPr bwMode="auto">
              <a:xfrm>
                <a:off x="4128" y="2944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8" name="Rectangle 357"/>
              <p:cNvSpPr>
                <a:spLocks noChangeArrowheads="1"/>
              </p:cNvSpPr>
              <p:nvPr/>
            </p:nvSpPr>
            <p:spPr bwMode="auto">
              <a:xfrm>
                <a:off x="4140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79" name="Rectangle 358"/>
              <p:cNvSpPr>
                <a:spLocks noChangeArrowheads="1"/>
              </p:cNvSpPr>
              <p:nvPr/>
            </p:nvSpPr>
            <p:spPr bwMode="auto">
              <a:xfrm>
                <a:off x="4166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0" name="Rectangle 359"/>
              <p:cNvSpPr>
                <a:spLocks noChangeArrowheads="1"/>
              </p:cNvSpPr>
              <p:nvPr/>
            </p:nvSpPr>
            <p:spPr bwMode="auto">
              <a:xfrm>
                <a:off x="4192" y="2944"/>
                <a:ext cx="17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1" name="Rectangle 360"/>
              <p:cNvSpPr>
                <a:spLocks noChangeArrowheads="1"/>
              </p:cNvSpPr>
              <p:nvPr/>
            </p:nvSpPr>
            <p:spPr bwMode="auto">
              <a:xfrm>
                <a:off x="4203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v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2" name="Rectangle 361"/>
              <p:cNvSpPr>
                <a:spLocks noChangeArrowheads="1"/>
              </p:cNvSpPr>
              <p:nvPr/>
            </p:nvSpPr>
            <p:spPr bwMode="auto">
              <a:xfrm>
                <a:off x="4227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3" name="Rectangle 362"/>
              <p:cNvSpPr>
                <a:spLocks noChangeArrowheads="1"/>
              </p:cNvSpPr>
              <p:nvPr/>
            </p:nvSpPr>
            <p:spPr bwMode="auto">
              <a:xfrm>
                <a:off x="4254" y="2944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4" name="Rectangle 363"/>
              <p:cNvSpPr>
                <a:spLocks noChangeArrowheads="1"/>
              </p:cNvSpPr>
              <p:nvPr/>
            </p:nvSpPr>
            <p:spPr bwMode="auto">
              <a:xfrm>
                <a:off x="4266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5" name="Rectangle 364"/>
              <p:cNvSpPr>
                <a:spLocks noChangeArrowheads="1"/>
              </p:cNvSpPr>
              <p:nvPr/>
            </p:nvSpPr>
            <p:spPr bwMode="auto">
              <a:xfrm>
                <a:off x="4295" y="2945"/>
                <a:ext cx="21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6" name="Rectangle 365"/>
              <p:cNvSpPr>
                <a:spLocks noChangeArrowheads="1"/>
              </p:cNvSpPr>
              <p:nvPr/>
            </p:nvSpPr>
            <p:spPr bwMode="auto">
              <a:xfrm>
                <a:off x="4311" y="2945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7" name="Rectangle 366"/>
              <p:cNvSpPr>
                <a:spLocks noChangeArrowheads="1"/>
              </p:cNvSpPr>
              <p:nvPr/>
            </p:nvSpPr>
            <p:spPr bwMode="auto">
              <a:xfrm>
                <a:off x="4338" y="2945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8" name="Rectangle 367"/>
              <p:cNvSpPr>
                <a:spLocks noChangeArrowheads="1"/>
              </p:cNvSpPr>
              <p:nvPr/>
            </p:nvSpPr>
            <p:spPr bwMode="auto">
              <a:xfrm>
                <a:off x="3979" y="3017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89" name="Rectangle 368"/>
              <p:cNvSpPr>
                <a:spLocks noChangeArrowheads="1"/>
              </p:cNvSpPr>
              <p:nvPr/>
            </p:nvSpPr>
            <p:spPr bwMode="auto">
              <a:xfrm>
                <a:off x="4003" y="3017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o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0" name="Rectangle 369"/>
              <p:cNvSpPr>
                <a:spLocks noChangeArrowheads="1"/>
              </p:cNvSpPr>
              <p:nvPr/>
            </p:nvSpPr>
            <p:spPr bwMode="auto">
              <a:xfrm>
                <a:off x="4032" y="3017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c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1" name="Rectangle 370"/>
              <p:cNvSpPr>
                <a:spLocks noChangeArrowheads="1"/>
              </p:cNvSpPr>
              <p:nvPr/>
            </p:nvSpPr>
            <p:spPr bwMode="auto">
              <a:xfrm>
                <a:off x="4059" y="3015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i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2" name="Rectangle 371"/>
              <p:cNvSpPr>
                <a:spLocks noChangeArrowheads="1"/>
              </p:cNvSpPr>
              <p:nvPr/>
            </p:nvSpPr>
            <p:spPr bwMode="auto">
              <a:xfrm>
                <a:off x="4068" y="3017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a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3" name="Rectangle 372"/>
              <p:cNvSpPr>
                <a:spLocks noChangeArrowheads="1"/>
              </p:cNvSpPr>
              <p:nvPr/>
            </p:nvSpPr>
            <p:spPr bwMode="auto">
              <a:xfrm>
                <a:off x="4095" y="3017"/>
                <a:ext cx="1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l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4" name="Rectangle 373"/>
              <p:cNvSpPr>
                <a:spLocks noChangeArrowheads="1"/>
              </p:cNvSpPr>
              <p:nvPr/>
            </p:nvSpPr>
            <p:spPr bwMode="auto">
              <a:xfrm>
                <a:off x="4107" y="3017"/>
                <a:ext cx="35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5" name="Rectangle 374"/>
              <p:cNvSpPr>
                <a:spLocks noChangeArrowheads="1"/>
              </p:cNvSpPr>
              <p:nvPr/>
            </p:nvSpPr>
            <p:spPr bwMode="auto">
              <a:xfrm>
                <a:off x="4134" y="3017"/>
                <a:ext cx="3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s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6" name="Rectangle 375"/>
              <p:cNvSpPr>
                <a:spLocks noChangeArrowheads="1"/>
              </p:cNvSpPr>
              <p:nvPr/>
            </p:nvSpPr>
            <p:spPr bwMode="auto">
              <a:xfrm>
                <a:off x="4155" y="3017"/>
                <a:ext cx="1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s-VE" sz="700">
                    <a:solidFill>
                      <a:srgbClr val="000000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.</a:t>
                </a:r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7" name="Rectangle 376"/>
              <p:cNvSpPr>
                <a:spLocks noChangeArrowheads="1"/>
              </p:cNvSpPr>
              <p:nvPr/>
            </p:nvSpPr>
            <p:spPr bwMode="auto">
              <a:xfrm>
                <a:off x="3732" y="2242"/>
                <a:ext cx="639" cy="888"/>
              </a:xfrm>
              <a:prstGeom prst="rect">
                <a:avLst/>
              </a:prstGeom>
              <a:noFill/>
              <a:ln w="7938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998" name="Rectangle 377"/>
              <p:cNvSpPr>
                <a:spLocks noChangeArrowheads="1"/>
              </p:cNvSpPr>
              <p:nvPr/>
            </p:nvSpPr>
            <p:spPr bwMode="auto">
              <a:xfrm>
                <a:off x="3750" y="2215"/>
                <a:ext cx="639" cy="889"/>
              </a:xfrm>
              <a:prstGeom prst="rect">
                <a:avLst/>
              </a:prstGeom>
              <a:noFill/>
              <a:ln w="7938">
                <a:solidFill>
                  <a:srgbClr val="0000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934" name="Text Box 378"/>
            <p:cNvSpPr txBox="1">
              <a:spLocks noChangeArrowheads="1"/>
            </p:cNvSpPr>
            <p:nvPr/>
          </p:nvSpPr>
          <p:spPr bwMode="auto">
            <a:xfrm>
              <a:off x="2976" y="1824"/>
              <a:ext cx="1200" cy="3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VE" sz="2000" b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204" name="1203 Rectángulo"/>
          <p:cNvSpPr/>
          <p:nvPr/>
        </p:nvSpPr>
        <p:spPr>
          <a:xfrm>
            <a:off x="2643174" y="3643314"/>
            <a:ext cx="1428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VE" b="1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Circulares Internas</a:t>
            </a:r>
            <a:endParaRPr lang="es-VE" dirty="0">
              <a:effectLst>
                <a:outerShdw blurRad="38100" dist="38100" dir="2700000" algn="tl">
                  <a:srgbClr val="FFFFFF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47"/>
            <a:ext cx="1956113" cy="17862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4" y="1484784"/>
            <a:ext cx="3427999" cy="223224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74531" y="216385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atin typeface="Microsoft Sans Serif" panose="020B0604020202020204" pitchFamily="34" charset="0"/>
                <a:ea typeface="Microsoft Himalaya" panose="01010100010101010101" pitchFamily="2" charset="0"/>
                <a:cs typeface="Microsoft Sans Serif" panose="020B0604020202020204" pitchFamily="34" charset="0"/>
              </a:rPr>
              <a:t> DEBIDA DELIGENCIA</a:t>
            </a:r>
            <a:endParaRPr lang="es-ES" sz="3600" b="1" dirty="0">
              <a:latin typeface="Microsoft Sans Serif" panose="020B0604020202020204" pitchFamily="34" charset="0"/>
              <a:ea typeface="Microsoft Himalaya" panose="01010100010101010101" pitchFamily="2" charset="0"/>
              <a:cs typeface="Microsoft Sans Serif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716016" y="1484784"/>
            <a:ext cx="396044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Usuarios Particulares</a:t>
            </a:r>
          </a:p>
          <a:p>
            <a:endParaRPr lang="es-ES" sz="2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Tomador, Asegurado o Contratante</a:t>
            </a:r>
          </a:p>
          <a:p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Proveedores</a:t>
            </a:r>
          </a:p>
          <a:p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Vendedores o Intermediarios </a:t>
            </a:r>
          </a:p>
          <a:p>
            <a:endParaRPr lang="es-ES" sz="2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Empleados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19909" y="3922601"/>
            <a:ext cx="36724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VE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Política por medio de la cual se busca obtener en forma veraz, transparente y completa, así como mantenerla actualizada en el tiempo, toda la información que corresponde aportar a las personas naturales y </a:t>
            </a:r>
            <a:r>
              <a:rPr lang="es-VE" sz="16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jurídicas al inicio de operaciones o relaciones con la empresa</a:t>
            </a:r>
            <a:endParaRPr lang="es-VE" sz="16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785918" cy="1785926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475656" y="404664"/>
            <a:ext cx="67151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buFont typeface="Monotype Sorts" pitchFamily="2" charset="2"/>
              <a:buNone/>
            </a:pPr>
            <a:r>
              <a:rPr lang="es-ES_tradnl" sz="2200" dirty="0">
                <a:solidFill>
                  <a:srgbClr val="0000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_tradnl" sz="3600" b="1" dirty="0">
                <a:solidFill>
                  <a:srgbClr val="0000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POLITICA CONOZCA A SU CLIENTE</a:t>
            </a:r>
          </a:p>
        </p:txBody>
      </p:sp>
      <p:pic>
        <p:nvPicPr>
          <p:cNvPr id="4" name="Picture 4" descr="Cliente_misterios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1715845"/>
            <a:ext cx="3921125" cy="425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 descr="200434911-00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51" y="2031776"/>
            <a:ext cx="25209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9" descr="200404986-001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2" y="1742200"/>
            <a:ext cx="18256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 descr="200438505-001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4" y="3557288"/>
            <a:ext cx="182562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1" descr="200420678-018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14" y="3967508"/>
            <a:ext cx="1836738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2" descr="200405727-001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4" y="5164194"/>
            <a:ext cx="15748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252210" y="978258"/>
            <a:ext cx="2286000" cy="113413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dist="107763" dir="18900000" algn="ctr" rotWithShape="0">
              <a:srgbClr val="85D6FF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65240" y="1185506"/>
            <a:ext cx="229157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VE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Objetivos</a:t>
            </a:r>
            <a:endParaRPr lang="es-VE" sz="3600" b="1" dirty="0">
              <a:effectLst>
                <a:outerShdw blurRad="38100" dist="38100" dir="2700000" algn="tl">
                  <a:srgbClr val="C0C0C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627784" y="258624"/>
            <a:ext cx="63822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VE" sz="3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Política Conozca a su cliente</a:t>
            </a:r>
            <a:endParaRPr lang="es-ES" sz="36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-20760" y="1973032"/>
            <a:ext cx="4572000" cy="441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31825" indent="-63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SzPct val="185000"/>
              <a:buFontTx/>
              <a:buNone/>
            </a:pPr>
            <a:endParaRPr lang="es-VE" altLang="es-ES" sz="2000" dirty="0">
              <a:solidFill>
                <a:srgbClr val="00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FF1515"/>
              </a:buClr>
              <a:buFont typeface="Wingdings" panose="05000000000000000000" pitchFamily="2" charset="2"/>
              <a:buChar char="Ø"/>
            </a:pPr>
            <a:r>
              <a:rPr lang="es-VE" altLang="es-ES" sz="2400" dirty="0"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Permite conocer la actividad económica a la que se dedica el cliente.</a:t>
            </a:r>
          </a:p>
          <a:p>
            <a:pPr eaLnBrk="1" hangingPunct="1">
              <a:spcBef>
                <a:spcPct val="0"/>
              </a:spcBef>
              <a:buClr>
                <a:srgbClr val="FF1515"/>
              </a:buClr>
              <a:buFont typeface="Wingdings" panose="05000000000000000000" pitchFamily="2" charset="2"/>
              <a:buNone/>
            </a:pPr>
            <a:endParaRPr lang="es-VE" altLang="es-ES" sz="2400" dirty="0"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FF1515"/>
              </a:buClr>
              <a:buFont typeface="Wingdings" panose="05000000000000000000" pitchFamily="2" charset="2"/>
              <a:buChar char="Ø"/>
            </a:pPr>
            <a:r>
              <a:rPr lang="es-VE" altLang="es-ES" sz="2400" dirty="0"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Identifica el riesgo potencial de un cliente antes de aceptarlo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FF1515"/>
              </a:buClr>
              <a:buFont typeface="Wingdings" panose="05000000000000000000" pitchFamily="2" charset="2"/>
              <a:buChar char="Ø"/>
            </a:pPr>
            <a:r>
              <a:rPr lang="es-VE" altLang="es-ES" sz="2400" dirty="0"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Facilita la detección de operaciones inusuales o sospechosas.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3529013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104605" y="5888667"/>
            <a:ext cx="4895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VE" altLang="es-ES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¡</a:t>
            </a:r>
            <a:r>
              <a:rPr lang="es-VE" altLang="es-ES" sz="2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 una obligación legal!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000332" y="1048958"/>
            <a:ext cx="60361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4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identificación del Cliente se realiza a través de: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759937" y="1928802"/>
            <a:ext cx="5384062" cy="510909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VE" sz="16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 X P E D I E N T E  C L I E N T E S  N A T U R A L ES</a:t>
            </a:r>
            <a:endParaRPr lang="es-VE" sz="1600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 </a:t>
            </a:r>
            <a:endParaRPr lang="es-VE" sz="2000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Planilla Solicitud de Seguros ( firmada, con las huellas dactilares y sin enmiendas ni tachaduras)</a:t>
            </a: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 Cédula de Identidad</a:t>
            </a: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del Rif.</a:t>
            </a: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Recibo de Servicio</a:t>
            </a: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Declaración de Impuestos Sobre la  Renta</a:t>
            </a:r>
          </a:p>
          <a:p>
            <a:pPr lvl="0"/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del Documento de propiedad o interés asegurable del bien mueble o inmueble. (NO APLICA)</a:t>
            </a:r>
            <a:endParaRPr lang="es-VE" sz="2000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Referencia Bancaria</a:t>
            </a:r>
          </a:p>
          <a:p>
            <a:pPr lvl="0"/>
            <a:r>
              <a:rPr lang="es-VE" sz="20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Verificación de Datos CNE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s-ES_tradnl" sz="20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" name="Picture 6" descr="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726964">
            <a:off x="654939" y="3641735"/>
            <a:ext cx="2711198" cy="249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rif_p(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86590">
            <a:off x="205066" y="3941090"/>
            <a:ext cx="3217329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cliente-satisfech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214422"/>
            <a:ext cx="2428892" cy="221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231799" y="281865"/>
            <a:ext cx="64960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Política “Conozca a su Cliente”</a:t>
            </a:r>
            <a:endParaRPr lang="es-ES" sz="36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24" name="Picture 24" descr="nohanllegad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200525"/>
            <a:ext cx="2447925" cy="230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14479" cy="1214423"/>
          </a:xfrm>
          <a:prstGeom prst="rect">
            <a:avLst/>
          </a:prstGeom>
        </p:spPr>
      </p:pic>
      <p:pic>
        <p:nvPicPr>
          <p:cNvPr id="11" name="Picture 4" descr="papeles-carpeta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00958" y="5286388"/>
            <a:ext cx="1643042" cy="15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688951" y="907037"/>
            <a:ext cx="51435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identificación del Cliente se realiza a través de: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714744" y="1664271"/>
            <a:ext cx="5429256" cy="5455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 X P E D I E N T E  C L I E N T E  J U R Í D I C O</a:t>
            </a:r>
          </a:p>
          <a:p>
            <a:endParaRPr lang="es-VE" sz="1700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Planilla Solicitud de Seguros (firmada y con las huellas dactilares y sin enmiendas ni tachaduras)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 Cédula de Identidad de los  Representantes Legales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del Rif de la Empresa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del Rif de los representantes legales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Recibo de Servicio publico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Declaración de Impuestos Sobre la Renta (última declaración)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del Documento de propiedad o interés asegurable del bien mueble o inmueble (No aplica)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Documento Constitutivo con la última modificación estatutaria si aplica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Referencia Bancaria vigente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Estado de Ganancias y Pérdidas (por los 3 últimos años)</a:t>
            </a:r>
          </a:p>
          <a:p>
            <a:pPr lvl="0"/>
            <a:r>
              <a:rPr lang="es-VE" sz="17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Verificación de Datos CNE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s-ES_tradnl" sz="17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" name="Picture 6" descr="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726964">
            <a:off x="654939" y="3641735"/>
            <a:ext cx="2711198" cy="249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rif_p(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86590">
            <a:off x="205066" y="3941090"/>
            <a:ext cx="3217329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cliente-satisfech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214422"/>
            <a:ext cx="2428892" cy="221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350346" y="194083"/>
            <a:ext cx="6429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Política “Conozca a su Cliente”</a:t>
            </a:r>
            <a:endParaRPr lang="es-ES" sz="36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24" name="Picture 24" descr="nohanllegad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200525"/>
            <a:ext cx="2447925" cy="230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14479" cy="1214423"/>
          </a:xfrm>
          <a:prstGeom prst="rect">
            <a:avLst/>
          </a:prstGeom>
        </p:spPr>
      </p:pic>
      <p:pic>
        <p:nvPicPr>
          <p:cNvPr id="11" name="Picture 4" descr="papeles-carpeta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5272" y="6143644"/>
            <a:ext cx="1106497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1714479" y="284044"/>
            <a:ext cx="71801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Política “Conozca a su </a:t>
            </a:r>
            <a:r>
              <a:rPr lang="es-MX" sz="36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Proveedor”</a:t>
            </a:r>
            <a:endParaRPr lang="es-ES" sz="36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" y="57975"/>
            <a:ext cx="1714479" cy="1214423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23528" y="1241566"/>
            <a:ext cx="8404315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Empresa Pantalla, Fachada o de Papel”</a:t>
            </a:r>
            <a:endParaRPr lang="es-ES" sz="28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41117" y="1875922"/>
            <a:ext cx="356913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Principales Características</a:t>
            </a:r>
            <a:endParaRPr lang="es-E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33616" y="2763711"/>
            <a:ext cx="205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1- </a:t>
            </a:r>
            <a:r>
              <a:rPr lang="es-ES" sz="2400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Pantalla</a:t>
            </a:r>
            <a:r>
              <a:rPr lang="es-E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 </a:t>
            </a:r>
            <a:endParaRPr lang="es-E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41117" y="2492896"/>
            <a:ext cx="308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Constitución legal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Tiene sede física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Cumple su objetivo social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33616" y="3933056"/>
            <a:ext cx="184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2- Fachada</a:t>
            </a:r>
            <a:endParaRPr lang="es-ES" sz="24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41116" y="3442083"/>
            <a:ext cx="47820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s-ES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Constitución legal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Tiene sede física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ES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Cumple su objetivo social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Varias empresas con un mismo domicilio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741117" y="5085184"/>
            <a:ext cx="3504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Constitución legal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tiene sede física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</a:t>
            </a:r>
            <a:r>
              <a:rPr lang="es-ES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Cumple su objetivo social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33615" y="5316016"/>
            <a:ext cx="184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3- De Papel</a:t>
            </a:r>
            <a:endParaRPr lang="es-ES" sz="24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" y="96811"/>
            <a:ext cx="2030506" cy="1949623"/>
          </a:xfrm>
          <a:prstGeom prst="rect">
            <a:avLst/>
          </a:prstGeom>
        </p:spPr>
      </p:pic>
      <p:pic>
        <p:nvPicPr>
          <p:cNvPr id="4" name="Picture 8" descr="diner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lum bright="6000" contrast="8000"/>
          </a:blip>
          <a:srcRect/>
          <a:stretch>
            <a:fillRect/>
          </a:stretch>
        </p:blipFill>
        <p:spPr bwMode="auto">
          <a:xfrm>
            <a:off x="7715272" y="5572140"/>
            <a:ext cx="1428728" cy="1285860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05354" y="1896683"/>
            <a:ext cx="703227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FFCC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ES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</a:t>
            </a:r>
            <a:r>
              <a:rPr lang="es-E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 </a:t>
            </a:r>
            <a:r>
              <a:rPr lang="es-ES" sz="5400" b="1" dirty="0">
                <a:solidFill>
                  <a:srgbClr val="00206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es</a:t>
            </a:r>
            <a:r>
              <a:rPr lang="es-E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Legitimación de Capitales?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349655" y="2967947"/>
            <a:ext cx="6743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Es el conjunto de medios utilizados, </a:t>
            </a:r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para </a:t>
            </a:r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cambiar u ocultar el dinero ilegal, </a:t>
            </a:r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con </a:t>
            </a:r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objeto de que el mismo se </a:t>
            </a:r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presente como </a:t>
            </a:r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legítimo ante la colectividad, </a:t>
            </a:r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ocultando  </a:t>
            </a:r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procedencia y propiedad de los fondos </a:t>
            </a:r>
            <a:r>
              <a:rPr lang="es-ES" sz="24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de </a:t>
            </a:r>
            <a:r>
              <a:rPr lang="es-ES" sz="24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las actividades ilícitas</a:t>
            </a:r>
            <a:r>
              <a:rPr lang="es-ES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1714479" y="284044"/>
            <a:ext cx="71801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Política “Conozca a su </a:t>
            </a:r>
            <a:r>
              <a:rPr lang="es-MX" sz="36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Proveedor”</a:t>
            </a:r>
            <a:endParaRPr lang="es-ES" sz="36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" y="57975"/>
            <a:ext cx="1714479" cy="1214423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" y="2924944"/>
            <a:ext cx="193173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0 Rectángulo">
            <a:extLst>
              <a:ext uri="{FF2B5EF4-FFF2-40B4-BE49-F238E27FC236}">
                <a16:creationId xmlns:a16="http://schemas.microsoft.com/office/drawing/2014/main" id="{04317148-5168-FCEE-3EB2-85649C526A70}"/>
              </a:ext>
            </a:extLst>
          </p:cNvPr>
          <p:cNvSpPr/>
          <p:nvPr/>
        </p:nvSpPr>
        <p:spPr>
          <a:xfrm>
            <a:off x="1068558" y="1066669"/>
            <a:ext cx="7810112" cy="716442"/>
          </a:xfrm>
          <a:prstGeom prst="rect">
            <a:avLst/>
          </a:prstGeom>
          <a:solidFill>
            <a:srgbClr val="005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Char char="•"/>
              <a:defRPr/>
            </a:pPr>
            <a:r>
              <a:rPr lang="es-VE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Registro Individual.  </a:t>
            </a:r>
            <a:r>
              <a:rPr lang="es-VE" sz="2800" b="1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Expediente.  Verificación</a:t>
            </a:r>
            <a:r>
              <a:rPr lang="es-VE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endParaRPr lang="es-VE" sz="28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024280" y="2386554"/>
            <a:ext cx="29523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Expediente persona natural</a:t>
            </a:r>
          </a:p>
          <a:p>
            <a:endParaRPr lang="es-ES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Cedula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RIF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Ultima declaración del impuesto sobre la renta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recibo de servicio publico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Referencia bancaria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105563" y="2386554"/>
            <a:ext cx="3818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Expediente persona jurídica</a:t>
            </a:r>
          </a:p>
          <a:p>
            <a:endParaRPr lang="es-E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RIF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documento constitutivo y ultima asamblea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recibo de servicio público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legible y vigente de la cedula de identidad, RIF  del representante </a:t>
            </a:r>
            <a:r>
              <a:rPr lang="es-ES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lega,l</a:t>
            </a: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legible de la cedula de identidad de los accionistas, RIF,  ultima declaración del impuesto sobre la renta</a:t>
            </a:r>
          </a:p>
        </p:txBody>
      </p:sp>
    </p:spTree>
    <p:extLst>
      <p:ext uri="{BB962C8B-B14F-4D97-AF65-F5344CB8AC3E}">
        <p14:creationId xmlns:p14="http://schemas.microsoft.com/office/powerpoint/2010/main" val="37754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1714479" y="219171"/>
            <a:ext cx="7251878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Empresa Pantalla, Fachada o de Papel”</a:t>
            </a:r>
            <a:endParaRPr lang="es-ES" sz="28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14479" cy="14847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396202" y="868973"/>
            <a:ext cx="3888432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Señales de Alerta</a:t>
            </a:r>
            <a:endParaRPr lang="es-E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 flipH="1">
            <a:off x="827584" y="1484785"/>
            <a:ext cx="810850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Dirección de difícil acceso o remota.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suele ser un contribuyente fiscal activo.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Representantes de difícil contacto o ubicación.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Certificado de ingresos poco creíble.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Compañía de reciente constitución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Crecimiento operacional acelerado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Actividad económica que no corresponde a la declarada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Importaciones ficticias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Cartera de clientes desconocidas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Capital inconsistente con sus volúmenes de ingresos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 importante que no posee pagina o sitio web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Financiamiento que no se corresponde con el destino declarado.</a:t>
            </a:r>
          </a:p>
          <a:p>
            <a:pPr marL="342900" indent="-342900">
              <a:buFont typeface="+mj-lt"/>
              <a:buAutoNum type="arabicPeriod"/>
            </a:pPr>
            <a:endParaRPr lang="es-E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15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14479" cy="1484785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7591856D-963B-35A0-A628-ECCA8098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7" y="3269697"/>
            <a:ext cx="2714643" cy="235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0 Rectángulo">
            <a:extLst>
              <a:ext uri="{FF2B5EF4-FFF2-40B4-BE49-F238E27FC236}">
                <a16:creationId xmlns:a16="http://schemas.microsoft.com/office/drawing/2014/main" id="{04317148-5168-FCEE-3EB2-85649C526A70}"/>
              </a:ext>
            </a:extLst>
          </p:cNvPr>
          <p:cNvSpPr/>
          <p:nvPr/>
        </p:nvSpPr>
        <p:spPr>
          <a:xfrm>
            <a:off x="1115616" y="1413512"/>
            <a:ext cx="7810112" cy="935368"/>
          </a:xfrm>
          <a:prstGeom prst="rect">
            <a:avLst/>
          </a:prstGeom>
          <a:solidFill>
            <a:srgbClr val="005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VE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Registro Individual.  </a:t>
            </a:r>
            <a:r>
              <a:rPr lang="es-VE" sz="2800" b="1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Expediente. Conducta y comportamiento</a:t>
            </a:r>
            <a:endParaRPr lang="es-VE" sz="28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491880" y="2601765"/>
            <a:ext cx="5040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Expediente  empleado</a:t>
            </a:r>
          </a:p>
          <a:p>
            <a:endParaRPr lang="es-ES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Cedula o pasaporte,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RIF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Ultima declaración del impuesto sobre la renta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recibo de servicio publico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Referencia bancaria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Constancia de residencia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la recepción del código de ética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haber recibido capacitación en materia de administración de riesgos de LC/FT/FPADM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714478" y="317573"/>
            <a:ext cx="7175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Política “Conozca a su </a:t>
            </a:r>
            <a:r>
              <a:rPr lang="es-MX" sz="36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 Empleado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7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257920" y="178103"/>
            <a:ext cx="7956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altLang="es-ES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POLITICA CONOZCA A </a:t>
            </a:r>
            <a:r>
              <a:rPr lang="es-VE" altLang="es-ES" sz="36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SU INTERMEDIARIO</a:t>
            </a:r>
            <a:endParaRPr lang="es-VE" altLang="es-ES" sz="36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14479" cy="1484785"/>
          </a:xfrm>
          <a:prstGeom prst="rect">
            <a:avLst/>
          </a:prstGeom>
        </p:spPr>
      </p:pic>
      <p:sp>
        <p:nvSpPr>
          <p:cNvPr id="5" name="10 Rectángulo">
            <a:extLst>
              <a:ext uri="{FF2B5EF4-FFF2-40B4-BE49-F238E27FC236}">
                <a16:creationId xmlns:a16="http://schemas.microsoft.com/office/drawing/2014/main" id="{D74C69F2-38A9-4F1D-825F-9D5691755E77}"/>
              </a:ext>
            </a:extLst>
          </p:cNvPr>
          <p:cNvSpPr/>
          <p:nvPr/>
        </p:nvSpPr>
        <p:spPr>
          <a:xfrm>
            <a:off x="179512" y="1556536"/>
            <a:ext cx="8640960" cy="1008112"/>
          </a:xfrm>
          <a:prstGeom prst="rect">
            <a:avLst/>
          </a:prstGeom>
          <a:solidFill>
            <a:srgbClr val="005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VE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Registro Individual. Expediente Persona  Natural. Expediente Persona Jurídica</a:t>
            </a:r>
            <a:r>
              <a:rPr lang="es-VE" sz="2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s-VE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Conducta </a:t>
            </a:r>
            <a:r>
              <a:rPr lang="es-VE" sz="2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y </a:t>
            </a:r>
            <a:r>
              <a:rPr lang="es-VE" sz="2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Comportamiento</a:t>
            </a:r>
            <a:r>
              <a:rPr lang="es-VE" sz="2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2691746-6B93-2ED6-9F9B-D4BE9EE9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3016"/>
            <a:ext cx="1714479" cy="191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2104268" y="2564648"/>
            <a:ext cx="67162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 smtClean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Expediente  Persona Natural</a:t>
            </a:r>
            <a:endParaRPr lang="es-ES" b="1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la autorización otorgada por la superintendencia de la actividad aseguradora.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Cedula o pasaporte.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RIF.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Ultima declaración del impuesto sobre la renta.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Copia de recibo de servicio publico.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la declaración jurada del origen de los fondos.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Constancia de haber sido capacitado </a:t>
            </a:r>
            <a:r>
              <a:rPr lang="es-ES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en materia de administración de riesgos de </a:t>
            </a: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LC/FT/FPADM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Referencia bancaria.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Constancia de residencia.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Verificación de datos por medio de fuentes publicas</a:t>
            </a:r>
          </a:p>
        </p:txBody>
      </p:sp>
    </p:spTree>
    <p:extLst>
      <p:ext uri="{BB962C8B-B14F-4D97-AF65-F5344CB8AC3E}">
        <p14:creationId xmlns:p14="http://schemas.microsoft.com/office/powerpoint/2010/main" val="28753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173" y="2564904"/>
            <a:ext cx="2637400" cy="26642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99573" y="1427123"/>
            <a:ext cx="6143668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E6B5"/>
            </a:outerShdw>
          </a:effectLst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  <a:defRPr/>
            </a:pPr>
            <a:endParaRPr lang="es-MX" sz="2200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Font typeface="Wingdings" pitchFamily="2" charset="2"/>
              <a:buChar char="v"/>
              <a:defRPr/>
            </a:pPr>
            <a:endParaRPr lang="es-MX" sz="2200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Font typeface="Wingdings" pitchFamily="2" charset="2"/>
              <a:buChar char="v"/>
              <a:defRPr/>
            </a:pPr>
            <a:r>
              <a:rPr lang="es-MX" sz="22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MX" sz="2000" dirty="0" smtClean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CONSERVACIÓN DE LOS REGISTROS POR UN PERÍODO DE TIEMPO QUE NO PODRÁ SER INFERIOR A CINCO (5) AÑOS DESPUÉS DE TERMINADA LA RELACIÓN COMERCIAL,</a:t>
            </a:r>
          </a:p>
          <a:p>
            <a:pPr algn="just">
              <a:buFont typeface="Wingdings" pitchFamily="2" charset="2"/>
              <a:buChar char="v"/>
              <a:defRPr/>
            </a:pPr>
            <a:endParaRPr lang="es-MX" sz="2000" dirty="0" smtClean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Font typeface="Wingdings" pitchFamily="2" charset="2"/>
              <a:buChar char="v"/>
              <a:defRPr/>
            </a:pPr>
            <a:r>
              <a:rPr lang="es-MX" sz="2000" dirty="0" smtClean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VERIFICACIÓN DE LOS DATOS DE LOS CLIENTES SUMINISTRADOS A TRAVÉS DE LA SOLICITUD DEL CONTRATO DE SALUD,</a:t>
            </a:r>
            <a:br>
              <a:rPr lang="es-MX" sz="2000" dirty="0" smtClean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MX" sz="2000" dirty="0" smtClean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s-MX" sz="2000" dirty="0" smtClean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ACTUALIZACIÓN DEL REGISTRO DE CLIENTES,</a:t>
            </a:r>
            <a:br>
              <a:rPr lang="es-MX" sz="2000" dirty="0" smtClean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MX" sz="2000" dirty="0" smtClean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buFont typeface="Wingdings" pitchFamily="2" charset="2"/>
              <a:buChar char="v"/>
              <a:defRPr/>
            </a:pPr>
            <a:r>
              <a:rPr lang="es-MX" sz="2000" dirty="0" smtClean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DECLARACIÓN DEL ORIGEN DE LOS FONDOS O DECLARACIÓN DE FE, </a:t>
            </a:r>
            <a:endParaRPr lang="es-ES" sz="2000" dirty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123728" y="836712"/>
            <a:ext cx="6656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REGISTROS </a:t>
            </a:r>
            <a:r>
              <a:rPr lang="es-MX" sz="24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INDIVIDUALES</a:t>
            </a:r>
            <a:endParaRPr lang="es-ES" sz="2400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357290" y="1704108"/>
            <a:ext cx="6572296" cy="36132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s-ES" sz="40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¿</a:t>
            </a:r>
            <a:r>
              <a:rPr lang="es-ES" sz="4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Qué debemos hacer en </a:t>
            </a:r>
            <a:r>
              <a:rPr lang="es-ES" sz="4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ante </a:t>
            </a:r>
            <a:r>
              <a:rPr lang="es-ES" sz="4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una operación considerada como Sospechosa?</a:t>
            </a:r>
          </a:p>
        </p:txBody>
      </p:sp>
      <p:pic>
        <p:nvPicPr>
          <p:cNvPr id="4" name="Picture 5" descr="AG00595_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8487" y="5013176"/>
            <a:ext cx="1582198" cy="153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699792" y="284102"/>
            <a:ext cx="43577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¿Qué es sospecha?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492500" y="1125538"/>
            <a:ext cx="5183188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Sospecha </a:t>
            </a:r>
          </a:p>
          <a:p>
            <a:pPr marL="342900" indent="-342900" algn="just"/>
            <a:r>
              <a:rPr lang="es-ES_tradnl" sz="2000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Es la apreciación infundada en conjeturas, en apariencia o visos de verdad que determinará hacer un juicio negativo de la operación por quien recibe y analiza la operación, haciendo que desconfíe, dude o recele de una persona por la actividad profesional o económica que desempeña, su perfil financiero, sus costumbres o personalidad</a:t>
            </a:r>
            <a:r>
              <a:rPr lang="es-ES_tradnl" sz="2000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342900" indent="-342900"/>
            <a:endParaRPr lang="es-ES_tradnl" sz="20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/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Sospechar</a:t>
            </a:r>
          </a:p>
          <a:p>
            <a:pPr marL="342900" indent="-342900"/>
            <a:r>
              <a:rPr lang="es-ES_tradnl" sz="2000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Creer, suponer o imaginar una cosa por conjeturas fundadas en apariencias e indicios, desconfiar, dudar, pensar que alguien ha hecho algo malo</a:t>
            </a:r>
            <a:r>
              <a:rPr lang="es-ES_tradnl" sz="2000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br>
              <a:rPr lang="es-ES_tradnl" sz="2000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_tradnl" sz="2000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/>
            <a:r>
              <a:rPr lang="es-ES_tradnl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s-ES_tradnl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_tradnl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1" name="Picture 12" descr="20100108012230-sospecha-policiac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5" y="1916113"/>
            <a:ext cx="3163888" cy="342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85917" cy="1643051"/>
          </a:xfrm>
          <a:prstGeom prst="rect">
            <a:avLst/>
          </a:prstGeom>
        </p:spPr>
      </p:pic>
      <p:pic>
        <p:nvPicPr>
          <p:cNvPr id="7" name="Picture 5" descr="AG00595_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5337175"/>
            <a:ext cx="1582198" cy="153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56113" y="1933979"/>
            <a:ext cx="6572296" cy="45282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s-ES" sz="24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Son señales que muestran comportamientos, conductas o actitudes de los clientes y/o situaciones atípicas en operaciones que pueden encubrir procesos de lavado de dinero. </a:t>
            </a:r>
          </a:p>
          <a:p>
            <a:pPr algn="just">
              <a:lnSpc>
                <a:spcPct val="110000"/>
              </a:lnSpc>
              <a:defRPr/>
            </a:pPr>
            <a:endParaRPr lang="es-ES" sz="24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s-ES" sz="24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Lo importantes es hacerle  seguimiento rutinario a este tipo de clientes, ya que identificando señales de </a:t>
            </a:r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alerta </a:t>
            </a:r>
            <a:r>
              <a:rPr lang="es-ES" sz="2400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significa necesariamente</a:t>
            </a:r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s-ES" sz="24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que deba ser </a:t>
            </a:r>
            <a:r>
              <a:rPr lang="es-ES" sz="2400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reportada de manera inmediata o automática a las autoridades como sospechosa.</a:t>
            </a:r>
          </a:p>
        </p:txBody>
      </p:sp>
      <p:pic>
        <p:nvPicPr>
          <p:cNvPr id="4" name="Picture 4" descr="aler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143116"/>
            <a:ext cx="1203325" cy="12954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Picture 5" descr="alert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357158" y="4357694"/>
            <a:ext cx="12033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000232" y="836712"/>
            <a:ext cx="61718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VE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Señales de Alerta</a:t>
            </a:r>
            <a:endParaRPr lang="es-ES" sz="36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714480" y="1142984"/>
            <a:ext cx="6286544" cy="5794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VE" sz="3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Comportamientos inusuales </a:t>
            </a:r>
            <a:endParaRPr lang="es-ES" sz="3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85720" y="1928802"/>
            <a:ext cx="864399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Rehusar o retardar la entrega de información y documentación del cliente y/o tercero.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Falsificación de documentos.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Solicitud de aseguramiento fuera del perfil del cliente.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Aseguramiento por montos superiores a los aparentes medios.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Adquisición  de seguros de vida a enfermos terminales.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Clientes que se rehúsan a firmar la Declaración de Origen de Fondos.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Falta de interés asegurable.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Mucho interés en el proceso de cancelación de la prima del bien asegurado.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Solicitud de cambio de beneficiario sin justificación aparente.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Solicitudes de suscripción de zonas geográficas sensibles o fuera de plaza.</a:t>
            </a:r>
          </a:p>
          <a:p>
            <a:pPr algn="just">
              <a:buFontTx/>
              <a:buChar char="•"/>
            </a:pPr>
            <a:r>
              <a:rPr lang="es-MX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Cambio imprevisto de intermediario.</a:t>
            </a:r>
          </a:p>
          <a:p>
            <a:pPr>
              <a:buFontTx/>
              <a:buChar char="•"/>
            </a:pPr>
            <a:endParaRPr lang="es-MX" sz="2000" b="1" dirty="0">
              <a:solidFill>
                <a:srgbClr val="D3313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buFontTx/>
              <a:buChar char="•"/>
            </a:pPr>
            <a:endParaRPr lang="es-ES" b="1" dirty="0"/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2411760" y="322734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ea typeface="굴림" pitchFamily="34" charset="-127"/>
                <a:cs typeface="Microsoft Sans Serif" panose="020B0604020202020204" pitchFamily="34" charset="0"/>
              </a:rPr>
              <a:t>Señales de Alerta</a:t>
            </a:r>
            <a:endParaRPr lang="es-ES" sz="36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ea typeface="굴림" pitchFamily="34" charset="-127"/>
              <a:cs typeface="Microsoft Sans Serif" panose="020B0604020202020204" pitchFamily="34" charset="0"/>
            </a:endParaRPr>
          </a:p>
        </p:txBody>
      </p:sp>
      <p:pic>
        <p:nvPicPr>
          <p:cNvPr id="2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643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714480" cy="1643051"/>
          </a:xfrm>
          <a:prstGeom prst="rect">
            <a:avLst/>
          </a:prstGeom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35696" y="221359"/>
            <a:ext cx="669674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VE" sz="4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Reporte </a:t>
            </a:r>
            <a:r>
              <a:rPr lang="es-VE" sz="4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Actividades </a:t>
            </a:r>
            <a:r>
              <a:rPr lang="es-VE" sz="4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Sospechosas</a:t>
            </a:r>
            <a:endParaRPr lang="es-ES" sz="4800" b="1" i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16" descr="confidenci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2143116"/>
            <a:ext cx="3071802" cy="438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611560" y="2786058"/>
            <a:ext cx="48891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ES_tradnl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Art. 99 El Reporte de Actividades Sospechosas no es una denuncia penal, ni requiere de las formalidades y requisitos de este modo de proceder; es una noticia administrativa producto del análisis financiero del asegurado o tomador de un contrato de salud; </a:t>
            </a:r>
            <a:r>
              <a:rPr lang="es-ES_tradnl" sz="2000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acarrea responsabilidad penal, ni civil, ni mercantil contra la empresa, ni los empleados encargados de suscribirlos y enviar el reporte.</a:t>
            </a:r>
            <a:endParaRPr lang="es-ES_tradnl" sz="2000" b="1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22899" y="620868"/>
            <a:ext cx="2286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4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Delitos</a:t>
            </a:r>
            <a:endParaRPr lang="es-VE" sz="40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5357826"/>
            <a:ext cx="3276603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6113" cy="1949623"/>
          </a:xfrm>
          <a:prstGeom prst="rect">
            <a:avLst/>
          </a:prstGeom>
        </p:spPr>
      </p:pic>
      <p:pic>
        <p:nvPicPr>
          <p:cNvPr id="5" name="10 Imagen" descr="Resultado de imagen para delincuencia organizada transnacional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8736" y="5357826"/>
            <a:ext cx="3028950" cy="1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/>
          <p:cNvSpPr/>
          <p:nvPr/>
        </p:nvSpPr>
        <p:spPr>
          <a:xfrm>
            <a:off x="755576" y="1856133"/>
            <a:ext cx="7776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solidFill>
                  <a:srgbClr val="002060"/>
                </a:solidFill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Un delito es un comportamiento que, ya sea por propia voluntad o por imprudencia, resulta contrario a lo establecido por la ley. El delito, por lo tanto, implica una violación de las normas vigentes, lo que hace que merezca un castigo </a:t>
            </a:r>
            <a:r>
              <a:rPr lang="es-ES" sz="28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Calibri" panose="020F0502020204030204" pitchFamily="34" charset="0"/>
                <a:cs typeface="Microsoft Sans Serif" panose="020B0604020202020204" pitchFamily="34" charset="0"/>
              </a:rPr>
              <a:t>o pena.</a:t>
            </a:r>
            <a:endParaRPr lang="es-ES" sz="28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928794" cy="1857365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34022" y="167659"/>
            <a:ext cx="660994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VE" sz="44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Reporte de Actividades Sospechosas</a:t>
            </a:r>
            <a:endParaRPr lang="es-ES" sz="4400" b="1" i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195513" y="3429000"/>
            <a:ext cx="1671637" cy="809625"/>
          </a:xfrm>
          <a:prstGeom prst="curvedUpArrow">
            <a:avLst>
              <a:gd name="adj1" fmla="val 41294"/>
              <a:gd name="adj2" fmla="val 82588"/>
              <a:gd name="adj3" fmla="val 38963"/>
            </a:avLst>
          </a:prstGeom>
          <a:gradFill rotWithShape="0">
            <a:gsLst>
              <a:gs pos="0">
                <a:srgbClr val="858585"/>
              </a:gs>
              <a:gs pos="50000">
                <a:srgbClr val="C0C0C0"/>
              </a:gs>
              <a:gs pos="100000">
                <a:srgbClr val="85858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95288" y="2997200"/>
            <a:ext cx="1827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VE" sz="1800" b="1" dirty="0">
                <a:solidFill>
                  <a:srgbClr val="000099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Sujeto Obligado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419476" y="1570737"/>
            <a:ext cx="1725785" cy="1967295"/>
            <a:chOff x="2381" y="1820"/>
            <a:chExt cx="587" cy="654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506" y="1820"/>
              <a:ext cx="462" cy="5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444444444   44444444444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</a:t>
              </a:r>
            </a:p>
            <a:p>
              <a:pPr algn="ctr" eaLnBrk="0" hangingPunct="0">
                <a:defRPr/>
              </a:pPr>
              <a:r>
                <a:rPr lang="es-VE" sz="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444444444444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381" y="2351"/>
              <a:ext cx="508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VE" sz="1800" b="1" dirty="0">
                  <a:solidFill>
                    <a:srgbClr val="000099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       Reporte</a:t>
              </a:r>
            </a:p>
          </p:txBody>
        </p:sp>
      </p:grp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219700" y="3357563"/>
            <a:ext cx="1671638" cy="809625"/>
          </a:xfrm>
          <a:prstGeom prst="curvedUpArrow">
            <a:avLst>
              <a:gd name="adj1" fmla="val 41294"/>
              <a:gd name="adj2" fmla="val 82588"/>
              <a:gd name="adj3" fmla="val 38963"/>
            </a:avLst>
          </a:prstGeom>
          <a:gradFill rotWithShape="0">
            <a:gsLst>
              <a:gs pos="0">
                <a:srgbClr val="858585"/>
              </a:gs>
              <a:gs pos="50000">
                <a:srgbClr val="C0C0C0"/>
              </a:gs>
              <a:gs pos="100000">
                <a:srgbClr val="85858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28596" y="4500570"/>
            <a:ext cx="821537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Art. 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99: 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“Los Empleados de los Sujetos Obligados sometidos al control de 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esta Superintendencia 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Seguros </a:t>
            </a:r>
            <a:r>
              <a:rPr lang="es-VE" sz="2200" b="1" u="sng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podrán advertir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a los tomadores, 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asegurados o 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beneficiarios que se han realizado averiguaciones o que se </a:t>
            </a:r>
            <a:r>
              <a:rPr lang="es-VE" sz="22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ha notificado a las autoridades de actividades que puedan dar indicios de estar relacionadas </a:t>
            </a:r>
            <a:r>
              <a:rPr lang="es-VE" sz="2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 la legitimación de capitales”.</a:t>
            </a:r>
          </a:p>
        </p:txBody>
      </p:sp>
      <p:pic>
        <p:nvPicPr>
          <p:cNvPr id="1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1571612"/>
            <a:ext cx="1357322" cy="153054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1571612"/>
            <a:ext cx="171451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76786" cy="2366643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11560" y="2193830"/>
            <a:ext cx="7920880" cy="397031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s-ES_tradnl" sz="3600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Si cualquier trabajador de la empresa detecta una operación sospechosa debe reportarlo por escrito de manera inmediata a la Unidad de Prevención y Control de Legitimación de Capitales y Financiamiento al Terrorismo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956113" cy="1214422"/>
          </a:xfrm>
          <a:prstGeom prst="rect">
            <a:avLst/>
          </a:prstGeom>
        </p:spPr>
      </p:pic>
      <p:pic>
        <p:nvPicPr>
          <p:cNvPr id="4" name="Picture 208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60168" t="20782" r="17508" b="64748"/>
          <a:stretch>
            <a:fillRect/>
          </a:stretch>
        </p:blipFill>
        <p:spPr bwMode="auto">
          <a:xfrm>
            <a:off x="0" y="4941888"/>
            <a:ext cx="2989263" cy="12811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</p:pic>
      <p:pic>
        <p:nvPicPr>
          <p:cNvPr id="25" name="Picture 2" descr="BS00604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7463" y="3725863"/>
            <a:ext cx="1252537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852863" y="2205038"/>
            <a:ext cx="1828800" cy="549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REPORTE INTERNO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084888" y="4752975"/>
            <a:ext cx="1330325" cy="320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15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SIAR</a:t>
            </a:r>
            <a:endParaRPr lang="es-ES_tradnl" sz="15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2857488" y="4643446"/>
            <a:ext cx="685800" cy="320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RAS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23850" y="5157788"/>
            <a:ext cx="2390762" cy="1120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UNIDAD NACIONAL DE INTELIGENCIA FINANCIERA</a:t>
            </a:r>
          </a:p>
          <a:p>
            <a:pPr algn="ctr" eaLnBrk="0" hangingPunct="0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(UNIF</a:t>
            </a:r>
            <a:r>
              <a:rPr lang="es-ES_tradnl" sz="1500" b="1" dirty="0">
                <a:solidFill>
                  <a:srgbClr val="333333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2411413" y="3457575"/>
            <a:ext cx="12192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VE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ARCHIVO</a:t>
            </a:r>
            <a:endParaRPr lang="es-ES" sz="15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7162800" y="2843213"/>
            <a:ext cx="1752600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VE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OFICIAL DE CUMPLIMIENTO</a:t>
            </a:r>
            <a:endParaRPr lang="es-ES" sz="15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2" name="Group 245"/>
          <p:cNvGrpSpPr>
            <a:grpSpLocks/>
          </p:cNvGrpSpPr>
          <p:nvPr/>
        </p:nvGrpSpPr>
        <p:grpSpPr bwMode="auto">
          <a:xfrm>
            <a:off x="4119563" y="1047750"/>
            <a:ext cx="1150937" cy="1157288"/>
            <a:chOff x="2595" y="461"/>
            <a:chExt cx="725" cy="729"/>
          </a:xfrm>
        </p:grpSpPr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2597" y="461"/>
              <a:ext cx="723" cy="725"/>
            </a:xfrm>
            <a:custGeom>
              <a:avLst/>
              <a:gdLst>
                <a:gd name="T0" fmla="*/ 0 w 2168"/>
                <a:gd name="T1" fmla="*/ 0 h 2174"/>
                <a:gd name="T2" fmla="*/ 0 w 2168"/>
                <a:gd name="T3" fmla="*/ 0 h 2174"/>
                <a:gd name="T4" fmla="*/ 0 w 2168"/>
                <a:gd name="T5" fmla="*/ 0 h 2174"/>
                <a:gd name="T6" fmla="*/ 0 w 2168"/>
                <a:gd name="T7" fmla="*/ 0 h 2174"/>
                <a:gd name="T8" fmla="*/ 0 w 2168"/>
                <a:gd name="T9" fmla="*/ 1 h 2174"/>
                <a:gd name="T10" fmla="*/ 0 w 2168"/>
                <a:gd name="T11" fmla="*/ 1 h 2174"/>
                <a:gd name="T12" fmla="*/ 0 w 2168"/>
                <a:gd name="T13" fmla="*/ 1 h 2174"/>
                <a:gd name="T14" fmla="*/ 0 w 2168"/>
                <a:gd name="T15" fmla="*/ 0 h 2174"/>
                <a:gd name="T16" fmla="*/ 0 w 2168"/>
                <a:gd name="T17" fmla="*/ 1 h 2174"/>
                <a:gd name="T18" fmla="*/ 0 w 2168"/>
                <a:gd name="T19" fmla="*/ 1 h 2174"/>
                <a:gd name="T20" fmla="*/ 0 w 2168"/>
                <a:gd name="T21" fmla="*/ 1 h 2174"/>
                <a:gd name="T22" fmla="*/ 0 w 2168"/>
                <a:gd name="T23" fmla="*/ 1 h 2174"/>
                <a:gd name="T24" fmla="*/ 0 w 2168"/>
                <a:gd name="T25" fmla="*/ 1 h 2174"/>
                <a:gd name="T26" fmla="*/ 0 w 2168"/>
                <a:gd name="T27" fmla="*/ 1 h 2174"/>
                <a:gd name="T28" fmla="*/ 0 w 2168"/>
                <a:gd name="T29" fmla="*/ 1 h 2174"/>
                <a:gd name="T30" fmla="*/ 0 w 2168"/>
                <a:gd name="T31" fmla="*/ 1 h 2174"/>
                <a:gd name="T32" fmla="*/ 0 w 2168"/>
                <a:gd name="T33" fmla="*/ 1 h 2174"/>
                <a:gd name="T34" fmla="*/ 0 w 2168"/>
                <a:gd name="T35" fmla="*/ 1 h 2174"/>
                <a:gd name="T36" fmla="*/ 0 w 2168"/>
                <a:gd name="T37" fmla="*/ 1 h 2174"/>
                <a:gd name="T38" fmla="*/ 0 w 2168"/>
                <a:gd name="T39" fmla="*/ 1 h 2174"/>
                <a:gd name="T40" fmla="*/ 0 w 2168"/>
                <a:gd name="T41" fmla="*/ 1 h 2174"/>
                <a:gd name="T42" fmla="*/ 0 w 2168"/>
                <a:gd name="T43" fmla="*/ 1 h 2174"/>
                <a:gd name="T44" fmla="*/ 0 w 2168"/>
                <a:gd name="T45" fmla="*/ 1 h 2174"/>
                <a:gd name="T46" fmla="*/ 0 w 2168"/>
                <a:gd name="T47" fmla="*/ 1 h 2174"/>
                <a:gd name="T48" fmla="*/ 0 w 2168"/>
                <a:gd name="T49" fmla="*/ 1 h 2174"/>
                <a:gd name="T50" fmla="*/ 0 w 2168"/>
                <a:gd name="T51" fmla="*/ 1 h 2174"/>
                <a:gd name="T52" fmla="*/ 0 w 2168"/>
                <a:gd name="T53" fmla="*/ 1 h 2174"/>
                <a:gd name="T54" fmla="*/ 0 w 2168"/>
                <a:gd name="T55" fmla="*/ 1 h 2174"/>
                <a:gd name="T56" fmla="*/ 0 w 2168"/>
                <a:gd name="T57" fmla="*/ 1 h 2174"/>
                <a:gd name="T58" fmla="*/ 0 w 2168"/>
                <a:gd name="T59" fmla="*/ 1 h 2174"/>
                <a:gd name="T60" fmla="*/ 0 w 2168"/>
                <a:gd name="T61" fmla="*/ 1 h 2174"/>
                <a:gd name="T62" fmla="*/ 0 w 2168"/>
                <a:gd name="T63" fmla="*/ 1 h 2174"/>
                <a:gd name="T64" fmla="*/ 0 w 2168"/>
                <a:gd name="T65" fmla="*/ 1 h 2174"/>
                <a:gd name="T66" fmla="*/ 0 w 2168"/>
                <a:gd name="T67" fmla="*/ 1 h 2174"/>
                <a:gd name="T68" fmla="*/ 0 w 2168"/>
                <a:gd name="T69" fmla="*/ 1 h 2174"/>
                <a:gd name="T70" fmla="*/ 0 w 2168"/>
                <a:gd name="T71" fmla="*/ 1 h 2174"/>
                <a:gd name="T72" fmla="*/ 0 w 2168"/>
                <a:gd name="T73" fmla="*/ 1 h 2174"/>
                <a:gd name="T74" fmla="*/ 0 w 2168"/>
                <a:gd name="T75" fmla="*/ 1 h 2174"/>
                <a:gd name="T76" fmla="*/ 1 w 2168"/>
                <a:gd name="T77" fmla="*/ 1 h 2174"/>
                <a:gd name="T78" fmla="*/ 1 w 2168"/>
                <a:gd name="T79" fmla="*/ 0 h 2174"/>
                <a:gd name="T80" fmla="*/ 1 w 2168"/>
                <a:gd name="T81" fmla="*/ 0 h 2174"/>
                <a:gd name="T82" fmla="*/ 1 w 2168"/>
                <a:gd name="T83" fmla="*/ 0 h 2174"/>
                <a:gd name="T84" fmla="*/ 1 w 2168"/>
                <a:gd name="T85" fmla="*/ 0 h 2174"/>
                <a:gd name="T86" fmla="*/ 1 w 2168"/>
                <a:gd name="T87" fmla="*/ 0 h 2174"/>
                <a:gd name="T88" fmla="*/ 1 w 2168"/>
                <a:gd name="T89" fmla="*/ 0 h 2174"/>
                <a:gd name="T90" fmla="*/ 1 w 2168"/>
                <a:gd name="T91" fmla="*/ 0 h 2174"/>
                <a:gd name="T92" fmla="*/ 1 w 2168"/>
                <a:gd name="T93" fmla="*/ 0 h 2174"/>
                <a:gd name="T94" fmla="*/ 1 w 2168"/>
                <a:gd name="T95" fmla="*/ 0 h 2174"/>
                <a:gd name="T96" fmla="*/ 1 w 2168"/>
                <a:gd name="T97" fmla="*/ 0 h 2174"/>
                <a:gd name="T98" fmla="*/ 1 w 2168"/>
                <a:gd name="T99" fmla="*/ 0 h 2174"/>
                <a:gd name="T100" fmla="*/ 1 w 2168"/>
                <a:gd name="T101" fmla="*/ 0 h 2174"/>
                <a:gd name="T102" fmla="*/ 0 w 2168"/>
                <a:gd name="T103" fmla="*/ 0 h 2174"/>
                <a:gd name="T104" fmla="*/ 0 w 2168"/>
                <a:gd name="T105" fmla="*/ 0 h 2174"/>
                <a:gd name="T106" fmla="*/ 0 w 2168"/>
                <a:gd name="T107" fmla="*/ 0 h 2174"/>
                <a:gd name="T108" fmla="*/ 0 w 2168"/>
                <a:gd name="T109" fmla="*/ 0 h 2174"/>
                <a:gd name="T110" fmla="*/ 0 w 2168"/>
                <a:gd name="T111" fmla="*/ 0 h 2174"/>
                <a:gd name="T112" fmla="*/ 0 w 2168"/>
                <a:gd name="T113" fmla="*/ 0 h 2174"/>
                <a:gd name="T114" fmla="*/ 0 w 2168"/>
                <a:gd name="T115" fmla="*/ 0 h 2174"/>
                <a:gd name="T116" fmla="*/ 0 w 2168"/>
                <a:gd name="T117" fmla="*/ 0 h 217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68"/>
                <a:gd name="T178" fmla="*/ 0 h 2174"/>
                <a:gd name="T179" fmla="*/ 2168 w 2168"/>
                <a:gd name="T180" fmla="*/ 2174 h 217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68" h="2174">
                  <a:moveTo>
                    <a:pt x="602" y="661"/>
                  </a:moveTo>
                  <a:lnTo>
                    <a:pt x="602" y="588"/>
                  </a:lnTo>
                  <a:lnTo>
                    <a:pt x="479" y="574"/>
                  </a:lnTo>
                  <a:lnTo>
                    <a:pt x="372" y="603"/>
                  </a:lnTo>
                  <a:lnTo>
                    <a:pt x="318" y="690"/>
                  </a:lnTo>
                  <a:lnTo>
                    <a:pt x="419" y="733"/>
                  </a:lnTo>
                  <a:lnTo>
                    <a:pt x="419" y="806"/>
                  </a:lnTo>
                  <a:lnTo>
                    <a:pt x="352" y="835"/>
                  </a:lnTo>
                  <a:lnTo>
                    <a:pt x="349" y="837"/>
                  </a:lnTo>
                  <a:lnTo>
                    <a:pt x="341" y="842"/>
                  </a:lnTo>
                  <a:lnTo>
                    <a:pt x="332" y="850"/>
                  </a:lnTo>
                  <a:lnTo>
                    <a:pt x="320" y="861"/>
                  </a:lnTo>
                  <a:lnTo>
                    <a:pt x="309" y="873"/>
                  </a:lnTo>
                  <a:lnTo>
                    <a:pt x="297" y="886"/>
                  </a:lnTo>
                  <a:lnTo>
                    <a:pt x="288" y="901"/>
                  </a:lnTo>
                  <a:lnTo>
                    <a:pt x="284" y="914"/>
                  </a:lnTo>
                  <a:lnTo>
                    <a:pt x="281" y="958"/>
                  </a:lnTo>
                  <a:lnTo>
                    <a:pt x="285" y="1018"/>
                  </a:lnTo>
                  <a:lnTo>
                    <a:pt x="288" y="1072"/>
                  </a:lnTo>
                  <a:lnTo>
                    <a:pt x="291" y="1095"/>
                  </a:lnTo>
                  <a:lnTo>
                    <a:pt x="288" y="1095"/>
                  </a:lnTo>
                  <a:lnTo>
                    <a:pt x="283" y="1095"/>
                  </a:lnTo>
                  <a:lnTo>
                    <a:pt x="274" y="1094"/>
                  </a:lnTo>
                  <a:lnTo>
                    <a:pt x="261" y="1094"/>
                  </a:lnTo>
                  <a:lnTo>
                    <a:pt x="248" y="1094"/>
                  </a:lnTo>
                  <a:lnTo>
                    <a:pt x="231" y="1093"/>
                  </a:lnTo>
                  <a:lnTo>
                    <a:pt x="214" y="1093"/>
                  </a:lnTo>
                  <a:lnTo>
                    <a:pt x="194" y="1093"/>
                  </a:lnTo>
                  <a:lnTo>
                    <a:pt x="175" y="1093"/>
                  </a:lnTo>
                  <a:lnTo>
                    <a:pt x="156" y="1091"/>
                  </a:lnTo>
                  <a:lnTo>
                    <a:pt x="138" y="1091"/>
                  </a:lnTo>
                  <a:lnTo>
                    <a:pt x="120" y="1091"/>
                  </a:lnTo>
                  <a:lnTo>
                    <a:pt x="104" y="1093"/>
                  </a:lnTo>
                  <a:lnTo>
                    <a:pt x="89" y="1093"/>
                  </a:lnTo>
                  <a:lnTo>
                    <a:pt x="77" y="1094"/>
                  </a:lnTo>
                  <a:lnTo>
                    <a:pt x="68" y="1095"/>
                  </a:lnTo>
                  <a:lnTo>
                    <a:pt x="53" y="1105"/>
                  </a:lnTo>
                  <a:lnTo>
                    <a:pt x="39" y="1125"/>
                  </a:lnTo>
                  <a:lnTo>
                    <a:pt x="28" y="1154"/>
                  </a:lnTo>
                  <a:lnTo>
                    <a:pt x="19" y="1190"/>
                  </a:lnTo>
                  <a:lnTo>
                    <a:pt x="10" y="1229"/>
                  </a:lnTo>
                  <a:lnTo>
                    <a:pt x="4" y="1268"/>
                  </a:lnTo>
                  <a:lnTo>
                    <a:pt x="1" y="1304"/>
                  </a:lnTo>
                  <a:lnTo>
                    <a:pt x="0" y="1334"/>
                  </a:lnTo>
                  <a:lnTo>
                    <a:pt x="3" y="1363"/>
                  </a:lnTo>
                  <a:lnTo>
                    <a:pt x="12" y="1396"/>
                  </a:lnTo>
                  <a:lnTo>
                    <a:pt x="26" y="1428"/>
                  </a:lnTo>
                  <a:lnTo>
                    <a:pt x="41" y="1458"/>
                  </a:lnTo>
                  <a:lnTo>
                    <a:pt x="55" y="1487"/>
                  </a:lnTo>
                  <a:lnTo>
                    <a:pt x="69" y="1509"/>
                  </a:lnTo>
                  <a:lnTo>
                    <a:pt x="78" y="1523"/>
                  </a:lnTo>
                  <a:lnTo>
                    <a:pt x="81" y="1529"/>
                  </a:lnTo>
                  <a:lnTo>
                    <a:pt x="81" y="1659"/>
                  </a:lnTo>
                  <a:lnTo>
                    <a:pt x="82" y="1663"/>
                  </a:lnTo>
                  <a:lnTo>
                    <a:pt x="85" y="1675"/>
                  </a:lnTo>
                  <a:lnTo>
                    <a:pt x="88" y="1694"/>
                  </a:lnTo>
                  <a:lnTo>
                    <a:pt x="94" y="1713"/>
                  </a:lnTo>
                  <a:lnTo>
                    <a:pt x="102" y="1733"/>
                  </a:lnTo>
                  <a:lnTo>
                    <a:pt x="112" y="1751"/>
                  </a:lnTo>
                  <a:lnTo>
                    <a:pt x="125" y="1764"/>
                  </a:lnTo>
                  <a:lnTo>
                    <a:pt x="141" y="1768"/>
                  </a:lnTo>
                  <a:lnTo>
                    <a:pt x="153" y="1770"/>
                  </a:lnTo>
                  <a:lnTo>
                    <a:pt x="169" y="1772"/>
                  </a:lnTo>
                  <a:lnTo>
                    <a:pt x="190" y="1777"/>
                  </a:lnTo>
                  <a:lnTo>
                    <a:pt x="214" y="1782"/>
                  </a:lnTo>
                  <a:lnTo>
                    <a:pt x="241" y="1789"/>
                  </a:lnTo>
                  <a:lnTo>
                    <a:pt x="269" y="1796"/>
                  </a:lnTo>
                  <a:lnTo>
                    <a:pt x="298" y="1803"/>
                  </a:lnTo>
                  <a:lnTo>
                    <a:pt x="328" y="1812"/>
                  </a:lnTo>
                  <a:lnTo>
                    <a:pt x="357" y="1820"/>
                  </a:lnTo>
                  <a:lnTo>
                    <a:pt x="384" y="1827"/>
                  </a:lnTo>
                  <a:lnTo>
                    <a:pt x="410" y="1835"/>
                  </a:lnTo>
                  <a:lnTo>
                    <a:pt x="433" y="1842"/>
                  </a:lnTo>
                  <a:lnTo>
                    <a:pt x="452" y="1847"/>
                  </a:lnTo>
                  <a:lnTo>
                    <a:pt x="467" y="1852"/>
                  </a:lnTo>
                  <a:lnTo>
                    <a:pt x="476" y="1854"/>
                  </a:lnTo>
                  <a:lnTo>
                    <a:pt x="479" y="1855"/>
                  </a:lnTo>
                  <a:lnTo>
                    <a:pt x="479" y="1906"/>
                  </a:lnTo>
                  <a:lnTo>
                    <a:pt x="304" y="1906"/>
                  </a:lnTo>
                  <a:lnTo>
                    <a:pt x="304" y="1949"/>
                  </a:lnTo>
                  <a:lnTo>
                    <a:pt x="352" y="1964"/>
                  </a:lnTo>
                  <a:lnTo>
                    <a:pt x="331" y="2014"/>
                  </a:lnTo>
                  <a:lnTo>
                    <a:pt x="333" y="2016"/>
                  </a:lnTo>
                  <a:lnTo>
                    <a:pt x="339" y="2021"/>
                  </a:lnTo>
                  <a:lnTo>
                    <a:pt x="346" y="2025"/>
                  </a:lnTo>
                  <a:lnTo>
                    <a:pt x="355" y="2030"/>
                  </a:lnTo>
                  <a:lnTo>
                    <a:pt x="364" y="2034"/>
                  </a:lnTo>
                  <a:lnTo>
                    <a:pt x="371" y="2033"/>
                  </a:lnTo>
                  <a:lnTo>
                    <a:pt x="376" y="2027"/>
                  </a:lnTo>
                  <a:lnTo>
                    <a:pt x="379" y="2014"/>
                  </a:lnTo>
                  <a:lnTo>
                    <a:pt x="378" y="1999"/>
                  </a:lnTo>
                  <a:lnTo>
                    <a:pt x="375" y="1983"/>
                  </a:lnTo>
                  <a:lnTo>
                    <a:pt x="373" y="1970"/>
                  </a:lnTo>
                  <a:lnTo>
                    <a:pt x="371" y="1958"/>
                  </a:lnTo>
                  <a:lnTo>
                    <a:pt x="372" y="1948"/>
                  </a:lnTo>
                  <a:lnTo>
                    <a:pt x="376" y="1941"/>
                  </a:lnTo>
                  <a:lnTo>
                    <a:pt x="386" y="1936"/>
                  </a:lnTo>
                  <a:lnTo>
                    <a:pt x="400" y="1935"/>
                  </a:lnTo>
                  <a:lnTo>
                    <a:pt x="416" y="1935"/>
                  </a:lnTo>
                  <a:lnTo>
                    <a:pt x="432" y="1934"/>
                  </a:lnTo>
                  <a:lnTo>
                    <a:pt x="445" y="1932"/>
                  </a:lnTo>
                  <a:lnTo>
                    <a:pt x="457" y="1931"/>
                  </a:lnTo>
                  <a:lnTo>
                    <a:pt x="466" y="1930"/>
                  </a:lnTo>
                  <a:lnTo>
                    <a:pt x="474" y="1929"/>
                  </a:lnTo>
                  <a:lnTo>
                    <a:pt x="478" y="1928"/>
                  </a:lnTo>
                  <a:lnTo>
                    <a:pt x="479" y="1928"/>
                  </a:lnTo>
                  <a:lnTo>
                    <a:pt x="432" y="2130"/>
                  </a:lnTo>
                  <a:lnTo>
                    <a:pt x="486" y="2174"/>
                  </a:lnTo>
                  <a:lnTo>
                    <a:pt x="486" y="2123"/>
                  </a:lnTo>
                  <a:lnTo>
                    <a:pt x="542" y="1957"/>
                  </a:lnTo>
                  <a:lnTo>
                    <a:pt x="669" y="1993"/>
                  </a:lnTo>
                  <a:lnTo>
                    <a:pt x="667" y="1995"/>
                  </a:lnTo>
                  <a:lnTo>
                    <a:pt x="659" y="2004"/>
                  </a:lnTo>
                  <a:lnTo>
                    <a:pt x="651" y="2014"/>
                  </a:lnTo>
                  <a:lnTo>
                    <a:pt x="642" y="2028"/>
                  </a:lnTo>
                  <a:lnTo>
                    <a:pt x="637" y="2042"/>
                  </a:lnTo>
                  <a:lnTo>
                    <a:pt x="635" y="2057"/>
                  </a:lnTo>
                  <a:lnTo>
                    <a:pt x="641" y="2070"/>
                  </a:lnTo>
                  <a:lnTo>
                    <a:pt x="656" y="2080"/>
                  </a:lnTo>
                  <a:lnTo>
                    <a:pt x="674" y="2083"/>
                  </a:lnTo>
                  <a:lnTo>
                    <a:pt x="687" y="2080"/>
                  </a:lnTo>
                  <a:lnTo>
                    <a:pt x="697" y="2071"/>
                  </a:lnTo>
                  <a:lnTo>
                    <a:pt x="703" y="2059"/>
                  </a:lnTo>
                  <a:lnTo>
                    <a:pt x="707" y="2046"/>
                  </a:lnTo>
                  <a:lnTo>
                    <a:pt x="709" y="2034"/>
                  </a:lnTo>
                  <a:lnTo>
                    <a:pt x="710" y="2025"/>
                  </a:lnTo>
                  <a:lnTo>
                    <a:pt x="710" y="2022"/>
                  </a:lnTo>
                  <a:lnTo>
                    <a:pt x="756" y="2007"/>
                  </a:lnTo>
                  <a:lnTo>
                    <a:pt x="663" y="1942"/>
                  </a:lnTo>
                  <a:lnTo>
                    <a:pt x="602" y="1899"/>
                  </a:lnTo>
                  <a:lnTo>
                    <a:pt x="608" y="1841"/>
                  </a:lnTo>
                  <a:lnTo>
                    <a:pt x="818" y="1761"/>
                  </a:lnTo>
                  <a:lnTo>
                    <a:pt x="845" y="1602"/>
                  </a:lnTo>
                  <a:lnTo>
                    <a:pt x="717" y="1551"/>
                  </a:lnTo>
                  <a:lnTo>
                    <a:pt x="724" y="1472"/>
                  </a:lnTo>
                  <a:lnTo>
                    <a:pt x="568" y="1457"/>
                  </a:lnTo>
                  <a:lnTo>
                    <a:pt x="568" y="1370"/>
                  </a:lnTo>
                  <a:lnTo>
                    <a:pt x="892" y="1472"/>
                  </a:lnTo>
                  <a:lnTo>
                    <a:pt x="896" y="1482"/>
                  </a:lnTo>
                  <a:lnTo>
                    <a:pt x="906" y="1513"/>
                  </a:lnTo>
                  <a:lnTo>
                    <a:pt x="919" y="1556"/>
                  </a:lnTo>
                  <a:lnTo>
                    <a:pt x="935" y="1607"/>
                  </a:lnTo>
                  <a:lnTo>
                    <a:pt x="949" y="1660"/>
                  </a:lnTo>
                  <a:lnTo>
                    <a:pt x="961" y="1709"/>
                  </a:lnTo>
                  <a:lnTo>
                    <a:pt x="968" y="1750"/>
                  </a:lnTo>
                  <a:lnTo>
                    <a:pt x="967" y="1776"/>
                  </a:lnTo>
                  <a:lnTo>
                    <a:pt x="961" y="1802"/>
                  </a:lnTo>
                  <a:lnTo>
                    <a:pt x="956" y="1846"/>
                  </a:lnTo>
                  <a:lnTo>
                    <a:pt x="950" y="1900"/>
                  </a:lnTo>
                  <a:lnTo>
                    <a:pt x="945" y="1958"/>
                  </a:lnTo>
                  <a:lnTo>
                    <a:pt x="940" y="2014"/>
                  </a:lnTo>
                  <a:lnTo>
                    <a:pt x="936" y="2063"/>
                  </a:lnTo>
                  <a:lnTo>
                    <a:pt x="934" y="2097"/>
                  </a:lnTo>
                  <a:lnTo>
                    <a:pt x="933" y="2109"/>
                  </a:lnTo>
                  <a:lnTo>
                    <a:pt x="1255" y="2166"/>
                  </a:lnTo>
                  <a:lnTo>
                    <a:pt x="2080" y="1653"/>
                  </a:lnTo>
                  <a:lnTo>
                    <a:pt x="2073" y="1081"/>
                  </a:lnTo>
                  <a:lnTo>
                    <a:pt x="2161" y="994"/>
                  </a:lnTo>
                  <a:lnTo>
                    <a:pt x="2168" y="936"/>
                  </a:lnTo>
                  <a:lnTo>
                    <a:pt x="1924" y="863"/>
                  </a:lnTo>
                  <a:lnTo>
                    <a:pt x="1951" y="682"/>
                  </a:lnTo>
                  <a:lnTo>
                    <a:pt x="2046" y="538"/>
                  </a:lnTo>
                  <a:lnTo>
                    <a:pt x="1937" y="473"/>
                  </a:lnTo>
                  <a:lnTo>
                    <a:pt x="1930" y="386"/>
                  </a:lnTo>
                  <a:lnTo>
                    <a:pt x="1816" y="374"/>
                  </a:lnTo>
                  <a:lnTo>
                    <a:pt x="1823" y="364"/>
                  </a:lnTo>
                  <a:lnTo>
                    <a:pt x="1840" y="340"/>
                  </a:lnTo>
                  <a:lnTo>
                    <a:pt x="1863" y="302"/>
                  </a:lnTo>
                  <a:lnTo>
                    <a:pt x="1885" y="259"/>
                  </a:lnTo>
                  <a:lnTo>
                    <a:pt x="1903" y="211"/>
                  </a:lnTo>
                  <a:lnTo>
                    <a:pt x="1914" y="162"/>
                  </a:lnTo>
                  <a:lnTo>
                    <a:pt x="1908" y="119"/>
                  </a:lnTo>
                  <a:lnTo>
                    <a:pt x="1884" y="84"/>
                  </a:lnTo>
                  <a:lnTo>
                    <a:pt x="1866" y="70"/>
                  </a:lnTo>
                  <a:lnTo>
                    <a:pt x="1848" y="56"/>
                  </a:lnTo>
                  <a:lnTo>
                    <a:pt x="1829" y="44"/>
                  </a:lnTo>
                  <a:lnTo>
                    <a:pt x="1809" y="32"/>
                  </a:lnTo>
                  <a:lnTo>
                    <a:pt x="1791" y="23"/>
                  </a:lnTo>
                  <a:lnTo>
                    <a:pt x="1773" y="15"/>
                  </a:lnTo>
                  <a:lnTo>
                    <a:pt x="1756" y="8"/>
                  </a:lnTo>
                  <a:lnTo>
                    <a:pt x="1739" y="3"/>
                  </a:lnTo>
                  <a:lnTo>
                    <a:pt x="1724" y="1"/>
                  </a:lnTo>
                  <a:lnTo>
                    <a:pt x="1709" y="0"/>
                  </a:lnTo>
                  <a:lnTo>
                    <a:pt x="1696" y="2"/>
                  </a:lnTo>
                  <a:lnTo>
                    <a:pt x="1685" y="6"/>
                  </a:lnTo>
                  <a:lnTo>
                    <a:pt x="1675" y="12"/>
                  </a:lnTo>
                  <a:lnTo>
                    <a:pt x="1668" y="21"/>
                  </a:lnTo>
                  <a:lnTo>
                    <a:pt x="1662" y="33"/>
                  </a:lnTo>
                  <a:lnTo>
                    <a:pt x="1660" y="48"/>
                  </a:lnTo>
                  <a:lnTo>
                    <a:pt x="1656" y="83"/>
                  </a:lnTo>
                  <a:lnTo>
                    <a:pt x="1650" y="121"/>
                  </a:lnTo>
                  <a:lnTo>
                    <a:pt x="1642" y="161"/>
                  </a:lnTo>
                  <a:lnTo>
                    <a:pt x="1634" y="200"/>
                  </a:lnTo>
                  <a:lnTo>
                    <a:pt x="1626" y="234"/>
                  </a:lnTo>
                  <a:lnTo>
                    <a:pt x="1619" y="261"/>
                  </a:lnTo>
                  <a:lnTo>
                    <a:pt x="1615" y="280"/>
                  </a:lnTo>
                  <a:lnTo>
                    <a:pt x="1613" y="287"/>
                  </a:lnTo>
                  <a:lnTo>
                    <a:pt x="1674" y="323"/>
                  </a:lnTo>
                  <a:lnTo>
                    <a:pt x="1633" y="374"/>
                  </a:lnTo>
                  <a:lnTo>
                    <a:pt x="1573" y="494"/>
                  </a:lnTo>
                  <a:lnTo>
                    <a:pt x="1560" y="559"/>
                  </a:lnTo>
                  <a:lnTo>
                    <a:pt x="1546" y="711"/>
                  </a:lnTo>
                  <a:lnTo>
                    <a:pt x="1546" y="842"/>
                  </a:lnTo>
                  <a:lnTo>
                    <a:pt x="1336" y="798"/>
                  </a:lnTo>
                  <a:lnTo>
                    <a:pt x="1176" y="769"/>
                  </a:lnTo>
                  <a:lnTo>
                    <a:pt x="1228" y="632"/>
                  </a:lnTo>
                  <a:lnTo>
                    <a:pt x="1208" y="436"/>
                  </a:lnTo>
                  <a:lnTo>
                    <a:pt x="1061" y="366"/>
                  </a:lnTo>
                  <a:lnTo>
                    <a:pt x="1061" y="229"/>
                  </a:lnTo>
                  <a:lnTo>
                    <a:pt x="1027" y="99"/>
                  </a:lnTo>
                  <a:lnTo>
                    <a:pt x="1021" y="96"/>
                  </a:lnTo>
                  <a:lnTo>
                    <a:pt x="1005" y="88"/>
                  </a:lnTo>
                  <a:lnTo>
                    <a:pt x="984" y="79"/>
                  </a:lnTo>
                  <a:lnTo>
                    <a:pt x="960" y="70"/>
                  </a:lnTo>
                  <a:lnTo>
                    <a:pt x="935" y="64"/>
                  </a:lnTo>
                  <a:lnTo>
                    <a:pt x="914" y="62"/>
                  </a:lnTo>
                  <a:lnTo>
                    <a:pt x="898" y="68"/>
                  </a:lnTo>
                  <a:lnTo>
                    <a:pt x="892" y="84"/>
                  </a:lnTo>
                  <a:lnTo>
                    <a:pt x="890" y="138"/>
                  </a:lnTo>
                  <a:lnTo>
                    <a:pt x="885" y="200"/>
                  </a:lnTo>
                  <a:lnTo>
                    <a:pt x="881" y="251"/>
                  </a:lnTo>
                  <a:lnTo>
                    <a:pt x="879" y="272"/>
                  </a:lnTo>
                  <a:lnTo>
                    <a:pt x="920" y="359"/>
                  </a:lnTo>
                  <a:lnTo>
                    <a:pt x="770" y="415"/>
                  </a:lnTo>
                  <a:lnTo>
                    <a:pt x="697" y="588"/>
                  </a:lnTo>
                  <a:lnTo>
                    <a:pt x="690" y="711"/>
                  </a:lnTo>
                  <a:lnTo>
                    <a:pt x="595" y="820"/>
                  </a:lnTo>
                  <a:lnTo>
                    <a:pt x="507" y="827"/>
                  </a:lnTo>
                  <a:lnTo>
                    <a:pt x="511" y="821"/>
                  </a:lnTo>
                  <a:lnTo>
                    <a:pt x="522" y="804"/>
                  </a:lnTo>
                  <a:lnTo>
                    <a:pt x="538" y="780"/>
                  </a:lnTo>
                  <a:lnTo>
                    <a:pt x="556" y="752"/>
                  </a:lnTo>
                  <a:lnTo>
                    <a:pt x="574" y="724"/>
                  </a:lnTo>
                  <a:lnTo>
                    <a:pt x="589" y="696"/>
                  </a:lnTo>
                  <a:lnTo>
                    <a:pt x="599" y="674"/>
                  </a:lnTo>
                  <a:lnTo>
                    <a:pt x="602" y="66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880" y="715"/>
              <a:ext cx="30" cy="37"/>
            </a:xfrm>
            <a:custGeom>
              <a:avLst/>
              <a:gdLst>
                <a:gd name="T0" fmla="*/ 0 w 91"/>
                <a:gd name="T1" fmla="*/ 0 h 111"/>
                <a:gd name="T2" fmla="*/ 0 w 91"/>
                <a:gd name="T3" fmla="*/ 0 h 111"/>
                <a:gd name="T4" fmla="*/ 0 w 91"/>
                <a:gd name="T5" fmla="*/ 0 h 111"/>
                <a:gd name="T6" fmla="*/ 0 w 91"/>
                <a:gd name="T7" fmla="*/ 0 h 111"/>
                <a:gd name="T8" fmla="*/ 0 w 91"/>
                <a:gd name="T9" fmla="*/ 0 h 1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111"/>
                <a:gd name="T17" fmla="*/ 91 w 91"/>
                <a:gd name="T18" fmla="*/ 111 h 1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111">
                  <a:moveTo>
                    <a:pt x="28" y="0"/>
                  </a:moveTo>
                  <a:lnTo>
                    <a:pt x="0" y="43"/>
                  </a:lnTo>
                  <a:lnTo>
                    <a:pt x="35" y="111"/>
                  </a:lnTo>
                  <a:lnTo>
                    <a:pt x="91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2926" y="709"/>
              <a:ext cx="37" cy="47"/>
            </a:xfrm>
            <a:custGeom>
              <a:avLst/>
              <a:gdLst>
                <a:gd name="T0" fmla="*/ 0 w 111"/>
                <a:gd name="T1" fmla="*/ 0 h 141"/>
                <a:gd name="T2" fmla="*/ 0 w 111"/>
                <a:gd name="T3" fmla="*/ 0 h 141"/>
                <a:gd name="T4" fmla="*/ 0 w 111"/>
                <a:gd name="T5" fmla="*/ 0 h 141"/>
                <a:gd name="T6" fmla="*/ 0 w 111"/>
                <a:gd name="T7" fmla="*/ 0 h 141"/>
                <a:gd name="T8" fmla="*/ 0 w 111"/>
                <a:gd name="T9" fmla="*/ 0 h 141"/>
                <a:gd name="T10" fmla="*/ 0 w 111"/>
                <a:gd name="T11" fmla="*/ 0 h 141"/>
                <a:gd name="T12" fmla="*/ 0 w 111"/>
                <a:gd name="T13" fmla="*/ 0 h 141"/>
                <a:gd name="T14" fmla="*/ 0 w 111"/>
                <a:gd name="T15" fmla="*/ 0 h 141"/>
                <a:gd name="T16" fmla="*/ 0 w 111"/>
                <a:gd name="T17" fmla="*/ 0 h 1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1"/>
                <a:gd name="T28" fmla="*/ 0 h 141"/>
                <a:gd name="T29" fmla="*/ 111 w 111"/>
                <a:gd name="T30" fmla="*/ 141 h 1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1" h="141">
                  <a:moveTo>
                    <a:pt x="62" y="0"/>
                  </a:moveTo>
                  <a:lnTo>
                    <a:pt x="0" y="45"/>
                  </a:lnTo>
                  <a:lnTo>
                    <a:pt x="7" y="91"/>
                  </a:lnTo>
                  <a:lnTo>
                    <a:pt x="14" y="121"/>
                  </a:lnTo>
                  <a:lnTo>
                    <a:pt x="19" y="137"/>
                  </a:lnTo>
                  <a:lnTo>
                    <a:pt x="22" y="141"/>
                  </a:lnTo>
                  <a:lnTo>
                    <a:pt x="76" y="111"/>
                  </a:lnTo>
                  <a:lnTo>
                    <a:pt x="111" y="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3139" y="472"/>
              <a:ext cx="94" cy="115"/>
            </a:xfrm>
            <a:custGeom>
              <a:avLst/>
              <a:gdLst>
                <a:gd name="T0" fmla="*/ 0 w 282"/>
                <a:gd name="T1" fmla="*/ 0 h 346"/>
                <a:gd name="T2" fmla="*/ 0 w 282"/>
                <a:gd name="T3" fmla="*/ 0 h 346"/>
                <a:gd name="T4" fmla="*/ 0 w 282"/>
                <a:gd name="T5" fmla="*/ 0 h 346"/>
                <a:gd name="T6" fmla="*/ 0 w 282"/>
                <a:gd name="T7" fmla="*/ 0 h 346"/>
                <a:gd name="T8" fmla="*/ 0 w 282"/>
                <a:gd name="T9" fmla="*/ 0 h 346"/>
                <a:gd name="T10" fmla="*/ 0 w 282"/>
                <a:gd name="T11" fmla="*/ 0 h 346"/>
                <a:gd name="T12" fmla="*/ 0 w 282"/>
                <a:gd name="T13" fmla="*/ 0 h 346"/>
                <a:gd name="T14" fmla="*/ 0 w 282"/>
                <a:gd name="T15" fmla="*/ 0 h 346"/>
                <a:gd name="T16" fmla="*/ 0 w 282"/>
                <a:gd name="T17" fmla="*/ 0 h 346"/>
                <a:gd name="T18" fmla="*/ 0 w 282"/>
                <a:gd name="T19" fmla="*/ 0 h 346"/>
                <a:gd name="T20" fmla="*/ 0 w 282"/>
                <a:gd name="T21" fmla="*/ 0 h 346"/>
                <a:gd name="T22" fmla="*/ 0 w 282"/>
                <a:gd name="T23" fmla="*/ 0 h 346"/>
                <a:gd name="T24" fmla="*/ 0 w 282"/>
                <a:gd name="T25" fmla="*/ 0 h 346"/>
                <a:gd name="T26" fmla="*/ 0 w 282"/>
                <a:gd name="T27" fmla="*/ 0 h 346"/>
                <a:gd name="T28" fmla="*/ 0 w 282"/>
                <a:gd name="T29" fmla="*/ 0 h 346"/>
                <a:gd name="T30" fmla="*/ 0 w 282"/>
                <a:gd name="T31" fmla="*/ 0 h 346"/>
                <a:gd name="T32" fmla="*/ 0 w 282"/>
                <a:gd name="T33" fmla="*/ 0 h 346"/>
                <a:gd name="T34" fmla="*/ 0 w 282"/>
                <a:gd name="T35" fmla="*/ 0 h 346"/>
                <a:gd name="T36" fmla="*/ 0 w 282"/>
                <a:gd name="T37" fmla="*/ 0 h 346"/>
                <a:gd name="T38" fmla="*/ 0 w 282"/>
                <a:gd name="T39" fmla="*/ 0 h 346"/>
                <a:gd name="T40" fmla="*/ 0 w 282"/>
                <a:gd name="T41" fmla="*/ 0 h 346"/>
                <a:gd name="T42" fmla="*/ 0 w 282"/>
                <a:gd name="T43" fmla="*/ 0 h 346"/>
                <a:gd name="T44" fmla="*/ 0 w 282"/>
                <a:gd name="T45" fmla="*/ 0 h 346"/>
                <a:gd name="T46" fmla="*/ 0 w 282"/>
                <a:gd name="T47" fmla="*/ 0 h 346"/>
                <a:gd name="T48" fmla="*/ 0 w 282"/>
                <a:gd name="T49" fmla="*/ 0 h 346"/>
                <a:gd name="T50" fmla="*/ 0 w 282"/>
                <a:gd name="T51" fmla="*/ 0 h 346"/>
                <a:gd name="T52" fmla="*/ 0 w 282"/>
                <a:gd name="T53" fmla="*/ 0 h 346"/>
                <a:gd name="T54" fmla="*/ 0 w 282"/>
                <a:gd name="T55" fmla="*/ 0 h 346"/>
                <a:gd name="T56" fmla="*/ 0 w 282"/>
                <a:gd name="T57" fmla="*/ 0 h 346"/>
                <a:gd name="T58" fmla="*/ 0 w 282"/>
                <a:gd name="T59" fmla="*/ 0 h 346"/>
                <a:gd name="T60" fmla="*/ 0 w 282"/>
                <a:gd name="T61" fmla="*/ 0 h 346"/>
                <a:gd name="T62" fmla="*/ 0 w 282"/>
                <a:gd name="T63" fmla="*/ 0 h 346"/>
                <a:gd name="T64" fmla="*/ 0 w 282"/>
                <a:gd name="T65" fmla="*/ 0 h 346"/>
                <a:gd name="T66" fmla="*/ 0 w 282"/>
                <a:gd name="T67" fmla="*/ 0 h 346"/>
                <a:gd name="T68" fmla="*/ 0 w 282"/>
                <a:gd name="T69" fmla="*/ 0 h 346"/>
                <a:gd name="T70" fmla="*/ 0 w 282"/>
                <a:gd name="T71" fmla="*/ 0 h 346"/>
                <a:gd name="T72" fmla="*/ 0 w 282"/>
                <a:gd name="T73" fmla="*/ 0 h 346"/>
                <a:gd name="T74" fmla="*/ 0 w 282"/>
                <a:gd name="T75" fmla="*/ 0 h 346"/>
                <a:gd name="T76" fmla="*/ 0 w 282"/>
                <a:gd name="T77" fmla="*/ 0 h 346"/>
                <a:gd name="T78" fmla="*/ 0 w 282"/>
                <a:gd name="T79" fmla="*/ 0 h 346"/>
                <a:gd name="T80" fmla="*/ 0 w 282"/>
                <a:gd name="T81" fmla="*/ 0 h 346"/>
                <a:gd name="T82" fmla="*/ 0 w 282"/>
                <a:gd name="T83" fmla="*/ 0 h 346"/>
                <a:gd name="T84" fmla="*/ 0 w 282"/>
                <a:gd name="T85" fmla="*/ 0 h 346"/>
                <a:gd name="T86" fmla="*/ 0 w 282"/>
                <a:gd name="T87" fmla="*/ 0 h 346"/>
                <a:gd name="T88" fmla="*/ 0 w 282"/>
                <a:gd name="T89" fmla="*/ 0 h 346"/>
                <a:gd name="T90" fmla="*/ 0 w 282"/>
                <a:gd name="T91" fmla="*/ 0 h 346"/>
                <a:gd name="T92" fmla="*/ 0 w 282"/>
                <a:gd name="T93" fmla="*/ 0 h 346"/>
                <a:gd name="T94" fmla="*/ 0 w 282"/>
                <a:gd name="T95" fmla="*/ 0 h 346"/>
                <a:gd name="T96" fmla="*/ 0 w 282"/>
                <a:gd name="T97" fmla="*/ 0 h 346"/>
                <a:gd name="T98" fmla="*/ 0 w 282"/>
                <a:gd name="T99" fmla="*/ 0 h 346"/>
                <a:gd name="T100" fmla="*/ 0 w 282"/>
                <a:gd name="T101" fmla="*/ 0 h 346"/>
                <a:gd name="T102" fmla="*/ 0 w 282"/>
                <a:gd name="T103" fmla="*/ 0 h 346"/>
                <a:gd name="T104" fmla="*/ 0 w 282"/>
                <a:gd name="T105" fmla="*/ 0 h 346"/>
                <a:gd name="T106" fmla="*/ 0 w 282"/>
                <a:gd name="T107" fmla="*/ 0 h 346"/>
                <a:gd name="T108" fmla="*/ 0 w 282"/>
                <a:gd name="T109" fmla="*/ 0 h 34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82"/>
                <a:gd name="T166" fmla="*/ 0 h 346"/>
                <a:gd name="T167" fmla="*/ 282 w 282"/>
                <a:gd name="T168" fmla="*/ 346 h 34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82" h="346">
                  <a:moveTo>
                    <a:pt x="7" y="16"/>
                  </a:moveTo>
                  <a:lnTo>
                    <a:pt x="6" y="34"/>
                  </a:lnTo>
                  <a:lnTo>
                    <a:pt x="4" y="51"/>
                  </a:lnTo>
                  <a:lnTo>
                    <a:pt x="1" y="65"/>
                  </a:lnTo>
                  <a:lnTo>
                    <a:pt x="0" y="79"/>
                  </a:lnTo>
                  <a:lnTo>
                    <a:pt x="1" y="88"/>
                  </a:lnTo>
                  <a:lnTo>
                    <a:pt x="7" y="97"/>
                  </a:lnTo>
                  <a:lnTo>
                    <a:pt x="17" y="102"/>
                  </a:lnTo>
                  <a:lnTo>
                    <a:pt x="34" y="103"/>
                  </a:lnTo>
                  <a:lnTo>
                    <a:pt x="55" y="102"/>
                  </a:lnTo>
                  <a:lnTo>
                    <a:pt x="76" y="99"/>
                  </a:lnTo>
                  <a:lnTo>
                    <a:pt x="96" y="98"/>
                  </a:lnTo>
                  <a:lnTo>
                    <a:pt x="116" y="97"/>
                  </a:lnTo>
                  <a:lnTo>
                    <a:pt x="131" y="100"/>
                  </a:lnTo>
                  <a:lnTo>
                    <a:pt x="145" y="109"/>
                  </a:lnTo>
                  <a:lnTo>
                    <a:pt x="153" y="123"/>
                  </a:lnTo>
                  <a:lnTo>
                    <a:pt x="156" y="146"/>
                  </a:lnTo>
                  <a:lnTo>
                    <a:pt x="159" y="186"/>
                  </a:lnTo>
                  <a:lnTo>
                    <a:pt x="162" y="208"/>
                  </a:lnTo>
                  <a:lnTo>
                    <a:pt x="165" y="223"/>
                  </a:lnTo>
                  <a:lnTo>
                    <a:pt x="163" y="248"/>
                  </a:lnTo>
                  <a:lnTo>
                    <a:pt x="160" y="263"/>
                  </a:lnTo>
                  <a:lnTo>
                    <a:pt x="154" y="276"/>
                  </a:lnTo>
                  <a:lnTo>
                    <a:pt x="147" y="287"/>
                  </a:lnTo>
                  <a:lnTo>
                    <a:pt x="140" y="296"/>
                  </a:lnTo>
                  <a:lnTo>
                    <a:pt x="134" y="303"/>
                  </a:lnTo>
                  <a:lnTo>
                    <a:pt x="128" y="309"/>
                  </a:lnTo>
                  <a:lnTo>
                    <a:pt x="124" y="311"/>
                  </a:lnTo>
                  <a:lnTo>
                    <a:pt x="122" y="313"/>
                  </a:lnTo>
                  <a:lnTo>
                    <a:pt x="204" y="346"/>
                  </a:lnTo>
                  <a:lnTo>
                    <a:pt x="245" y="240"/>
                  </a:lnTo>
                  <a:lnTo>
                    <a:pt x="247" y="237"/>
                  </a:lnTo>
                  <a:lnTo>
                    <a:pt x="252" y="227"/>
                  </a:lnTo>
                  <a:lnTo>
                    <a:pt x="260" y="213"/>
                  </a:lnTo>
                  <a:lnTo>
                    <a:pt x="268" y="193"/>
                  </a:lnTo>
                  <a:lnTo>
                    <a:pt x="276" y="172"/>
                  </a:lnTo>
                  <a:lnTo>
                    <a:pt x="281" y="149"/>
                  </a:lnTo>
                  <a:lnTo>
                    <a:pt x="282" y="126"/>
                  </a:lnTo>
                  <a:lnTo>
                    <a:pt x="277" y="103"/>
                  </a:lnTo>
                  <a:lnTo>
                    <a:pt x="271" y="83"/>
                  </a:lnTo>
                  <a:lnTo>
                    <a:pt x="263" y="67"/>
                  </a:lnTo>
                  <a:lnTo>
                    <a:pt x="254" y="53"/>
                  </a:lnTo>
                  <a:lnTo>
                    <a:pt x="243" y="42"/>
                  </a:lnTo>
                  <a:lnTo>
                    <a:pt x="232" y="33"/>
                  </a:lnTo>
                  <a:lnTo>
                    <a:pt x="219" y="24"/>
                  </a:lnTo>
                  <a:lnTo>
                    <a:pt x="203" y="17"/>
                  </a:lnTo>
                  <a:lnTo>
                    <a:pt x="183" y="9"/>
                  </a:lnTo>
                  <a:lnTo>
                    <a:pt x="161" y="3"/>
                  </a:lnTo>
                  <a:lnTo>
                    <a:pt x="133" y="0"/>
                  </a:lnTo>
                  <a:lnTo>
                    <a:pt x="104" y="1"/>
                  </a:lnTo>
                  <a:lnTo>
                    <a:pt x="75" y="4"/>
                  </a:lnTo>
                  <a:lnTo>
                    <a:pt x="49" y="7"/>
                  </a:lnTo>
                  <a:lnTo>
                    <a:pt x="27" y="12"/>
                  </a:lnTo>
                  <a:lnTo>
                    <a:pt x="13" y="15"/>
                  </a:lnTo>
                  <a:lnTo>
                    <a:pt x="7" y="16"/>
                  </a:lnTo>
                  <a:close/>
                </a:path>
              </a:pathLst>
            </a:custGeom>
            <a:solidFill>
              <a:srgbClr val="9966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2742" y="1095"/>
              <a:ext cx="106" cy="72"/>
            </a:xfrm>
            <a:custGeom>
              <a:avLst/>
              <a:gdLst>
                <a:gd name="T0" fmla="*/ 0 w 316"/>
                <a:gd name="T1" fmla="*/ 0 h 218"/>
                <a:gd name="T2" fmla="*/ 0 w 316"/>
                <a:gd name="T3" fmla="*/ 0 h 218"/>
                <a:gd name="T4" fmla="*/ 0 w 316"/>
                <a:gd name="T5" fmla="*/ 0 h 218"/>
                <a:gd name="T6" fmla="*/ 0 w 316"/>
                <a:gd name="T7" fmla="*/ 0 h 218"/>
                <a:gd name="T8" fmla="*/ 0 w 316"/>
                <a:gd name="T9" fmla="*/ 0 h 218"/>
                <a:gd name="T10" fmla="*/ 0 w 316"/>
                <a:gd name="T11" fmla="*/ 0 h 218"/>
                <a:gd name="T12" fmla="*/ 0 w 316"/>
                <a:gd name="T13" fmla="*/ 0 h 218"/>
                <a:gd name="T14" fmla="*/ 0 w 316"/>
                <a:gd name="T15" fmla="*/ 0 h 218"/>
                <a:gd name="T16" fmla="*/ 0 w 316"/>
                <a:gd name="T17" fmla="*/ 0 h 218"/>
                <a:gd name="T18" fmla="*/ 0 w 316"/>
                <a:gd name="T19" fmla="*/ 0 h 218"/>
                <a:gd name="T20" fmla="*/ 0 w 316"/>
                <a:gd name="T21" fmla="*/ 0 h 218"/>
                <a:gd name="T22" fmla="*/ 0 w 316"/>
                <a:gd name="T23" fmla="*/ 0 h 218"/>
                <a:gd name="T24" fmla="*/ 0 w 316"/>
                <a:gd name="T25" fmla="*/ 0 h 218"/>
                <a:gd name="T26" fmla="*/ 0 w 316"/>
                <a:gd name="T27" fmla="*/ 0 h 218"/>
                <a:gd name="T28" fmla="*/ 0 w 316"/>
                <a:gd name="T29" fmla="*/ 0 h 218"/>
                <a:gd name="T30" fmla="*/ 0 w 316"/>
                <a:gd name="T31" fmla="*/ 0 h 218"/>
                <a:gd name="T32" fmla="*/ 0 w 316"/>
                <a:gd name="T33" fmla="*/ 0 h 218"/>
                <a:gd name="T34" fmla="*/ 0 w 316"/>
                <a:gd name="T35" fmla="*/ 0 h 218"/>
                <a:gd name="T36" fmla="*/ 0 w 316"/>
                <a:gd name="T37" fmla="*/ 0 h 218"/>
                <a:gd name="T38" fmla="*/ 0 w 316"/>
                <a:gd name="T39" fmla="*/ 0 h 218"/>
                <a:gd name="T40" fmla="*/ 0 w 316"/>
                <a:gd name="T41" fmla="*/ 0 h 218"/>
                <a:gd name="T42" fmla="*/ 0 w 316"/>
                <a:gd name="T43" fmla="*/ 0 h 218"/>
                <a:gd name="T44" fmla="*/ 0 w 316"/>
                <a:gd name="T45" fmla="*/ 0 h 218"/>
                <a:gd name="T46" fmla="*/ 0 w 316"/>
                <a:gd name="T47" fmla="*/ 0 h 218"/>
                <a:gd name="T48" fmla="*/ 0 w 316"/>
                <a:gd name="T49" fmla="*/ 0 h 21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6"/>
                <a:gd name="T76" fmla="*/ 0 h 218"/>
                <a:gd name="T77" fmla="*/ 316 w 316"/>
                <a:gd name="T78" fmla="*/ 218 h 21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6" h="218">
                  <a:moveTo>
                    <a:pt x="48" y="34"/>
                  </a:moveTo>
                  <a:lnTo>
                    <a:pt x="46" y="41"/>
                  </a:lnTo>
                  <a:lnTo>
                    <a:pt x="39" y="62"/>
                  </a:lnTo>
                  <a:lnTo>
                    <a:pt x="30" y="91"/>
                  </a:lnTo>
                  <a:lnTo>
                    <a:pt x="21" y="124"/>
                  </a:lnTo>
                  <a:lnTo>
                    <a:pt x="12" y="158"/>
                  </a:lnTo>
                  <a:lnTo>
                    <a:pt x="4" y="187"/>
                  </a:lnTo>
                  <a:lnTo>
                    <a:pt x="0" y="208"/>
                  </a:lnTo>
                  <a:lnTo>
                    <a:pt x="1" y="215"/>
                  </a:lnTo>
                  <a:lnTo>
                    <a:pt x="7" y="215"/>
                  </a:lnTo>
                  <a:lnTo>
                    <a:pt x="17" y="216"/>
                  </a:lnTo>
                  <a:lnTo>
                    <a:pt x="29" y="217"/>
                  </a:lnTo>
                  <a:lnTo>
                    <a:pt x="42" y="217"/>
                  </a:lnTo>
                  <a:lnTo>
                    <a:pt x="55" y="218"/>
                  </a:lnTo>
                  <a:lnTo>
                    <a:pt x="65" y="217"/>
                  </a:lnTo>
                  <a:lnTo>
                    <a:pt x="72" y="215"/>
                  </a:lnTo>
                  <a:lnTo>
                    <a:pt x="74" y="210"/>
                  </a:lnTo>
                  <a:lnTo>
                    <a:pt x="76" y="179"/>
                  </a:lnTo>
                  <a:lnTo>
                    <a:pt x="84" y="122"/>
                  </a:lnTo>
                  <a:lnTo>
                    <a:pt x="93" y="66"/>
                  </a:lnTo>
                  <a:lnTo>
                    <a:pt x="96" y="42"/>
                  </a:lnTo>
                  <a:lnTo>
                    <a:pt x="249" y="100"/>
                  </a:lnTo>
                  <a:lnTo>
                    <a:pt x="316" y="77"/>
                  </a:lnTo>
                  <a:lnTo>
                    <a:pt x="108" y="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2744" y="684"/>
              <a:ext cx="54" cy="48"/>
            </a:xfrm>
            <a:custGeom>
              <a:avLst/>
              <a:gdLst>
                <a:gd name="T0" fmla="*/ 0 w 163"/>
                <a:gd name="T1" fmla="*/ 0 h 145"/>
                <a:gd name="T2" fmla="*/ 0 w 163"/>
                <a:gd name="T3" fmla="*/ 0 h 145"/>
                <a:gd name="T4" fmla="*/ 0 w 163"/>
                <a:gd name="T5" fmla="*/ 0 h 145"/>
                <a:gd name="T6" fmla="*/ 0 w 163"/>
                <a:gd name="T7" fmla="*/ 0 h 145"/>
                <a:gd name="T8" fmla="*/ 0 w 163"/>
                <a:gd name="T9" fmla="*/ 0 h 145"/>
                <a:gd name="T10" fmla="*/ 0 w 163"/>
                <a:gd name="T11" fmla="*/ 0 h 145"/>
                <a:gd name="T12" fmla="*/ 0 w 163"/>
                <a:gd name="T13" fmla="*/ 0 h 145"/>
                <a:gd name="T14" fmla="*/ 0 w 163"/>
                <a:gd name="T15" fmla="*/ 0 h 145"/>
                <a:gd name="T16" fmla="*/ 0 w 163"/>
                <a:gd name="T17" fmla="*/ 0 h 145"/>
                <a:gd name="T18" fmla="*/ 0 w 163"/>
                <a:gd name="T19" fmla="*/ 0 h 145"/>
                <a:gd name="T20" fmla="*/ 0 w 163"/>
                <a:gd name="T21" fmla="*/ 0 h 145"/>
                <a:gd name="T22" fmla="*/ 0 w 163"/>
                <a:gd name="T23" fmla="*/ 0 h 145"/>
                <a:gd name="T24" fmla="*/ 0 w 163"/>
                <a:gd name="T25" fmla="*/ 0 h 145"/>
                <a:gd name="T26" fmla="*/ 0 w 163"/>
                <a:gd name="T27" fmla="*/ 0 h 145"/>
                <a:gd name="T28" fmla="*/ 0 w 163"/>
                <a:gd name="T29" fmla="*/ 0 h 145"/>
                <a:gd name="T30" fmla="*/ 0 w 163"/>
                <a:gd name="T31" fmla="*/ 0 h 145"/>
                <a:gd name="T32" fmla="*/ 0 w 163"/>
                <a:gd name="T33" fmla="*/ 0 h 145"/>
                <a:gd name="T34" fmla="*/ 0 w 163"/>
                <a:gd name="T35" fmla="*/ 0 h 145"/>
                <a:gd name="T36" fmla="*/ 0 w 163"/>
                <a:gd name="T37" fmla="*/ 0 h 145"/>
                <a:gd name="T38" fmla="*/ 0 w 163"/>
                <a:gd name="T39" fmla="*/ 0 h 145"/>
                <a:gd name="T40" fmla="*/ 0 w 163"/>
                <a:gd name="T41" fmla="*/ 0 h 145"/>
                <a:gd name="T42" fmla="*/ 0 w 163"/>
                <a:gd name="T43" fmla="*/ 0 h 145"/>
                <a:gd name="T44" fmla="*/ 0 w 163"/>
                <a:gd name="T45" fmla="*/ 0 h 145"/>
                <a:gd name="T46" fmla="*/ 0 w 163"/>
                <a:gd name="T47" fmla="*/ 0 h 145"/>
                <a:gd name="T48" fmla="*/ 0 w 163"/>
                <a:gd name="T49" fmla="*/ 0 h 145"/>
                <a:gd name="T50" fmla="*/ 0 w 163"/>
                <a:gd name="T51" fmla="*/ 0 h 145"/>
                <a:gd name="T52" fmla="*/ 0 w 163"/>
                <a:gd name="T53" fmla="*/ 0 h 145"/>
                <a:gd name="T54" fmla="*/ 0 w 163"/>
                <a:gd name="T55" fmla="*/ 0 h 14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3"/>
                <a:gd name="T85" fmla="*/ 0 h 145"/>
                <a:gd name="T86" fmla="*/ 163 w 163"/>
                <a:gd name="T87" fmla="*/ 145 h 14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3" h="145">
                  <a:moveTo>
                    <a:pt x="163" y="0"/>
                  </a:moveTo>
                  <a:lnTo>
                    <a:pt x="161" y="2"/>
                  </a:lnTo>
                  <a:lnTo>
                    <a:pt x="159" y="10"/>
                  </a:lnTo>
                  <a:lnTo>
                    <a:pt x="156" y="21"/>
                  </a:lnTo>
                  <a:lnTo>
                    <a:pt x="150" y="34"/>
                  </a:lnTo>
                  <a:lnTo>
                    <a:pt x="142" y="51"/>
                  </a:lnTo>
                  <a:lnTo>
                    <a:pt x="132" y="68"/>
                  </a:lnTo>
                  <a:lnTo>
                    <a:pt x="118" y="84"/>
                  </a:lnTo>
                  <a:lnTo>
                    <a:pt x="103" y="101"/>
                  </a:lnTo>
                  <a:lnTo>
                    <a:pt x="84" y="116"/>
                  </a:lnTo>
                  <a:lnTo>
                    <a:pt x="69" y="127"/>
                  </a:lnTo>
                  <a:lnTo>
                    <a:pt x="53" y="134"/>
                  </a:lnTo>
                  <a:lnTo>
                    <a:pt x="39" y="139"/>
                  </a:lnTo>
                  <a:lnTo>
                    <a:pt x="29" y="142"/>
                  </a:lnTo>
                  <a:lnTo>
                    <a:pt x="20" y="144"/>
                  </a:lnTo>
                  <a:lnTo>
                    <a:pt x="16" y="145"/>
                  </a:lnTo>
                  <a:lnTo>
                    <a:pt x="13" y="145"/>
                  </a:lnTo>
                  <a:lnTo>
                    <a:pt x="0" y="94"/>
                  </a:lnTo>
                  <a:lnTo>
                    <a:pt x="35" y="36"/>
                  </a:lnTo>
                  <a:lnTo>
                    <a:pt x="129" y="29"/>
                  </a:lnTo>
                  <a:lnTo>
                    <a:pt x="131" y="28"/>
                  </a:lnTo>
                  <a:lnTo>
                    <a:pt x="135" y="25"/>
                  </a:lnTo>
                  <a:lnTo>
                    <a:pt x="141" y="22"/>
                  </a:lnTo>
                  <a:lnTo>
                    <a:pt x="148" y="17"/>
                  </a:lnTo>
                  <a:lnTo>
                    <a:pt x="155" y="12"/>
                  </a:lnTo>
                  <a:lnTo>
                    <a:pt x="160" y="7"/>
                  </a:lnTo>
                  <a:lnTo>
                    <a:pt x="163" y="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2699" y="657"/>
              <a:ext cx="101" cy="48"/>
            </a:xfrm>
            <a:custGeom>
              <a:avLst/>
              <a:gdLst>
                <a:gd name="T0" fmla="*/ 0 w 304"/>
                <a:gd name="T1" fmla="*/ 0 h 145"/>
                <a:gd name="T2" fmla="*/ 0 w 304"/>
                <a:gd name="T3" fmla="*/ 0 h 145"/>
                <a:gd name="T4" fmla="*/ 0 w 304"/>
                <a:gd name="T5" fmla="*/ 0 h 145"/>
                <a:gd name="T6" fmla="*/ 0 w 304"/>
                <a:gd name="T7" fmla="*/ 0 h 145"/>
                <a:gd name="T8" fmla="*/ 0 w 304"/>
                <a:gd name="T9" fmla="*/ 0 h 145"/>
                <a:gd name="T10" fmla="*/ 0 w 304"/>
                <a:gd name="T11" fmla="*/ 0 h 145"/>
                <a:gd name="T12" fmla="*/ 0 w 304"/>
                <a:gd name="T13" fmla="*/ 0 h 145"/>
                <a:gd name="T14" fmla="*/ 0 w 304"/>
                <a:gd name="T15" fmla="*/ 0 h 145"/>
                <a:gd name="T16" fmla="*/ 0 w 304"/>
                <a:gd name="T17" fmla="*/ 0 h 145"/>
                <a:gd name="T18" fmla="*/ 0 w 304"/>
                <a:gd name="T19" fmla="*/ 0 h 145"/>
                <a:gd name="T20" fmla="*/ 0 w 304"/>
                <a:gd name="T21" fmla="*/ 0 h 145"/>
                <a:gd name="T22" fmla="*/ 0 w 304"/>
                <a:gd name="T23" fmla="*/ 0 h 145"/>
                <a:gd name="T24" fmla="*/ 0 w 304"/>
                <a:gd name="T25" fmla="*/ 0 h 145"/>
                <a:gd name="T26" fmla="*/ 0 w 304"/>
                <a:gd name="T27" fmla="*/ 0 h 145"/>
                <a:gd name="T28" fmla="*/ 0 w 304"/>
                <a:gd name="T29" fmla="*/ 0 h 145"/>
                <a:gd name="T30" fmla="*/ 0 w 304"/>
                <a:gd name="T31" fmla="*/ 0 h 145"/>
                <a:gd name="T32" fmla="*/ 0 w 304"/>
                <a:gd name="T33" fmla="*/ 0 h 145"/>
                <a:gd name="T34" fmla="*/ 0 w 304"/>
                <a:gd name="T35" fmla="*/ 0 h 145"/>
                <a:gd name="T36" fmla="*/ 0 w 304"/>
                <a:gd name="T37" fmla="*/ 0 h 145"/>
                <a:gd name="T38" fmla="*/ 0 w 304"/>
                <a:gd name="T39" fmla="*/ 0 h 145"/>
                <a:gd name="T40" fmla="*/ 0 w 304"/>
                <a:gd name="T41" fmla="*/ 0 h 145"/>
                <a:gd name="T42" fmla="*/ 0 w 304"/>
                <a:gd name="T43" fmla="*/ 0 h 145"/>
                <a:gd name="T44" fmla="*/ 0 w 304"/>
                <a:gd name="T45" fmla="*/ 0 h 14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4"/>
                <a:gd name="T70" fmla="*/ 0 h 145"/>
                <a:gd name="T71" fmla="*/ 304 w 304"/>
                <a:gd name="T72" fmla="*/ 145 h 14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4" h="145">
                  <a:moveTo>
                    <a:pt x="284" y="58"/>
                  </a:moveTo>
                  <a:lnTo>
                    <a:pt x="189" y="87"/>
                  </a:lnTo>
                  <a:lnTo>
                    <a:pt x="141" y="145"/>
                  </a:lnTo>
                  <a:lnTo>
                    <a:pt x="0" y="123"/>
                  </a:lnTo>
                  <a:lnTo>
                    <a:pt x="41" y="80"/>
                  </a:lnTo>
                  <a:lnTo>
                    <a:pt x="41" y="76"/>
                  </a:lnTo>
                  <a:lnTo>
                    <a:pt x="41" y="69"/>
                  </a:lnTo>
                  <a:lnTo>
                    <a:pt x="42" y="57"/>
                  </a:lnTo>
                  <a:lnTo>
                    <a:pt x="46" y="44"/>
                  </a:lnTo>
                  <a:lnTo>
                    <a:pt x="53" y="31"/>
                  </a:lnTo>
                  <a:lnTo>
                    <a:pt x="63" y="18"/>
                  </a:lnTo>
                  <a:lnTo>
                    <a:pt x="79" y="11"/>
                  </a:lnTo>
                  <a:lnTo>
                    <a:pt x="102" y="8"/>
                  </a:lnTo>
                  <a:lnTo>
                    <a:pt x="128" y="8"/>
                  </a:lnTo>
                  <a:lnTo>
                    <a:pt x="153" y="6"/>
                  </a:lnTo>
                  <a:lnTo>
                    <a:pt x="177" y="5"/>
                  </a:lnTo>
                  <a:lnTo>
                    <a:pt x="198" y="4"/>
                  </a:lnTo>
                  <a:lnTo>
                    <a:pt x="216" y="3"/>
                  </a:lnTo>
                  <a:lnTo>
                    <a:pt x="231" y="2"/>
                  </a:lnTo>
                  <a:lnTo>
                    <a:pt x="240" y="0"/>
                  </a:lnTo>
                  <a:lnTo>
                    <a:pt x="243" y="0"/>
                  </a:lnTo>
                  <a:lnTo>
                    <a:pt x="304" y="0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rgbClr val="CC99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3219" y="621"/>
              <a:ext cx="42" cy="133"/>
            </a:xfrm>
            <a:custGeom>
              <a:avLst/>
              <a:gdLst>
                <a:gd name="T0" fmla="*/ 0 w 128"/>
                <a:gd name="T1" fmla="*/ 0 h 398"/>
                <a:gd name="T2" fmla="*/ 0 w 128"/>
                <a:gd name="T3" fmla="*/ 0 h 398"/>
                <a:gd name="T4" fmla="*/ 0 w 128"/>
                <a:gd name="T5" fmla="*/ 0 h 398"/>
                <a:gd name="T6" fmla="*/ 0 w 128"/>
                <a:gd name="T7" fmla="*/ 0 h 398"/>
                <a:gd name="T8" fmla="*/ 0 w 128"/>
                <a:gd name="T9" fmla="*/ 0 h 398"/>
                <a:gd name="T10" fmla="*/ 0 w 128"/>
                <a:gd name="T11" fmla="*/ 0 h 398"/>
                <a:gd name="T12" fmla="*/ 0 w 128"/>
                <a:gd name="T13" fmla="*/ 0 h 398"/>
                <a:gd name="T14" fmla="*/ 0 w 128"/>
                <a:gd name="T15" fmla="*/ 0 h 398"/>
                <a:gd name="T16" fmla="*/ 0 w 128"/>
                <a:gd name="T17" fmla="*/ 0 h 398"/>
                <a:gd name="T18" fmla="*/ 0 w 128"/>
                <a:gd name="T19" fmla="*/ 0 h 398"/>
                <a:gd name="T20" fmla="*/ 0 w 128"/>
                <a:gd name="T21" fmla="*/ 0 h 398"/>
                <a:gd name="T22" fmla="*/ 0 w 128"/>
                <a:gd name="T23" fmla="*/ 0 h 398"/>
                <a:gd name="T24" fmla="*/ 0 w 128"/>
                <a:gd name="T25" fmla="*/ 0 h 398"/>
                <a:gd name="T26" fmla="*/ 0 w 128"/>
                <a:gd name="T27" fmla="*/ 0 h 398"/>
                <a:gd name="T28" fmla="*/ 0 w 128"/>
                <a:gd name="T29" fmla="*/ 0 h 398"/>
                <a:gd name="T30" fmla="*/ 0 w 128"/>
                <a:gd name="T31" fmla="*/ 0 h 398"/>
                <a:gd name="T32" fmla="*/ 0 w 128"/>
                <a:gd name="T33" fmla="*/ 0 h 398"/>
                <a:gd name="T34" fmla="*/ 0 w 128"/>
                <a:gd name="T35" fmla="*/ 0 h 398"/>
                <a:gd name="T36" fmla="*/ 0 w 128"/>
                <a:gd name="T37" fmla="*/ 0 h 398"/>
                <a:gd name="T38" fmla="*/ 0 w 128"/>
                <a:gd name="T39" fmla="*/ 0 h 398"/>
                <a:gd name="T40" fmla="*/ 0 w 128"/>
                <a:gd name="T41" fmla="*/ 0 h 398"/>
                <a:gd name="T42" fmla="*/ 0 w 128"/>
                <a:gd name="T43" fmla="*/ 0 h 398"/>
                <a:gd name="T44" fmla="*/ 0 w 128"/>
                <a:gd name="T45" fmla="*/ 0 h 398"/>
                <a:gd name="T46" fmla="*/ 0 w 128"/>
                <a:gd name="T47" fmla="*/ 0 h 398"/>
                <a:gd name="T48" fmla="*/ 0 w 128"/>
                <a:gd name="T49" fmla="*/ 0 h 398"/>
                <a:gd name="T50" fmla="*/ 0 w 128"/>
                <a:gd name="T51" fmla="*/ 0 h 398"/>
                <a:gd name="T52" fmla="*/ 0 w 128"/>
                <a:gd name="T53" fmla="*/ 0 h 398"/>
                <a:gd name="T54" fmla="*/ 0 w 128"/>
                <a:gd name="T55" fmla="*/ 0 h 398"/>
                <a:gd name="T56" fmla="*/ 0 w 128"/>
                <a:gd name="T57" fmla="*/ 0 h 398"/>
                <a:gd name="T58" fmla="*/ 0 w 128"/>
                <a:gd name="T59" fmla="*/ 0 h 398"/>
                <a:gd name="T60" fmla="*/ 0 w 128"/>
                <a:gd name="T61" fmla="*/ 0 h 39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28"/>
                <a:gd name="T94" fmla="*/ 0 h 398"/>
                <a:gd name="T95" fmla="*/ 128 w 128"/>
                <a:gd name="T96" fmla="*/ 398 h 39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28" h="398">
                  <a:moveTo>
                    <a:pt x="87" y="0"/>
                  </a:moveTo>
                  <a:lnTo>
                    <a:pt x="89" y="1"/>
                  </a:lnTo>
                  <a:lnTo>
                    <a:pt x="94" y="6"/>
                  </a:lnTo>
                  <a:lnTo>
                    <a:pt x="99" y="13"/>
                  </a:lnTo>
                  <a:lnTo>
                    <a:pt x="107" y="23"/>
                  </a:lnTo>
                  <a:lnTo>
                    <a:pt x="115" y="34"/>
                  </a:lnTo>
                  <a:lnTo>
                    <a:pt x="121" y="46"/>
                  </a:lnTo>
                  <a:lnTo>
                    <a:pt x="125" y="59"/>
                  </a:lnTo>
                  <a:lnTo>
                    <a:pt x="128" y="72"/>
                  </a:lnTo>
                  <a:lnTo>
                    <a:pt x="125" y="89"/>
                  </a:lnTo>
                  <a:lnTo>
                    <a:pt x="120" y="110"/>
                  </a:lnTo>
                  <a:lnTo>
                    <a:pt x="112" y="135"/>
                  </a:lnTo>
                  <a:lnTo>
                    <a:pt x="103" y="163"/>
                  </a:lnTo>
                  <a:lnTo>
                    <a:pt x="94" y="192"/>
                  </a:lnTo>
                  <a:lnTo>
                    <a:pt x="85" y="221"/>
                  </a:lnTo>
                  <a:lnTo>
                    <a:pt x="78" y="250"/>
                  </a:lnTo>
                  <a:lnTo>
                    <a:pt x="73" y="275"/>
                  </a:lnTo>
                  <a:lnTo>
                    <a:pt x="69" y="322"/>
                  </a:lnTo>
                  <a:lnTo>
                    <a:pt x="64" y="361"/>
                  </a:lnTo>
                  <a:lnTo>
                    <a:pt x="61" y="388"/>
                  </a:lnTo>
                  <a:lnTo>
                    <a:pt x="60" y="398"/>
                  </a:lnTo>
                  <a:lnTo>
                    <a:pt x="0" y="391"/>
                  </a:lnTo>
                  <a:lnTo>
                    <a:pt x="20" y="239"/>
                  </a:lnTo>
                  <a:lnTo>
                    <a:pt x="24" y="229"/>
                  </a:lnTo>
                  <a:lnTo>
                    <a:pt x="31" y="202"/>
                  </a:lnTo>
                  <a:lnTo>
                    <a:pt x="43" y="165"/>
                  </a:lnTo>
                  <a:lnTo>
                    <a:pt x="56" y="122"/>
                  </a:lnTo>
                  <a:lnTo>
                    <a:pt x="69" y="78"/>
                  </a:lnTo>
                  <a:lnTo>
                    <a:pt x="79" y="40"/>
                  </a:lnTo>
                  <a:lnTo>
                    <a:pt x="86" y="12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3110" y="578"/>
              <a:ext cx="129" cy="166"/>
            </a:xfrm>
            <a:custGeom>
              <a:avLst/>
              <a:gdLst>
                <a:gd name="T0" fmla="*/ 0 w 385"/>
                <a:gd name="T1" fmla="*/ 0 h 497"/>
                <a:gd name="T2" fmla="*/ 0 w 385"/>
                <a:gd name="T3" fmla="*/ 0 h 497"/>
                <a:gd name="T4" fmla="*/ 0 w 385"/>
                <a:gd name="T5" fmla="*/ 0 h 497"/>
                <a:gd name="T6" fmla="*/ 0 w 385"/>
                <a:gd name="T7" fmla="*/ 0 h 497"/>
                <a:gd name="T8" fmla="*/ 0 w 385"/>
                <a:gd name="T9" fmla="*/ 0 h 497"/>
                <a:gd name="T10" fmla="*/ 0 w 385"/>
                <a:gd name="T11" fmla="*/ 0 h 497"/>
                <a:gd name="T12" fmla="*/ 0 w 385"/>
                <a:gd name="T13" fmla="*/ 0 h 497"/>
                <a:gd name="T14" fmla="*/ 0 w 385"/>
                <a:gd name="T15" fmla="*/ 0 h 497"/>
                <a:gd name="T16" fmla="*/ 0 w 385"/>
                <a:gd name="T17" fmla="*/ 0 h 497"/>
                <a:gd name="T18" fmla="*/ 0 w 385"/>
                <a:gd name="T19" fmla="*/ 0 h 497"/>
                <a:gd name="T20" fmla="*/ 0 w 385"/>
                <a:gd name="T21" fmla="*/ 0 h 497"/>
                <a:gd name="T22" fmla="*/ 0 w 385"/>
                <a:gd name="T23" fmla="*/ 0 h 497"/>
                <a:gd name="T24" fmla="*/ 0 w 385"/>
                <a:gd name="T25" fmla="*/ 0 h 497"/>
                <a:gd name="T26" fmla="*/ 0 w 385"/>
                <a:gd name="T27" fmla="*/ 0 h 497"/>
                <a:gd name="T28" fmla="*/ 0 w 385"/>
                <a:gd name="T29" fmla="*/ 0 h 497"/>
                <a:gd name="T30" fmla="*/ 0 w 385"/>
                <a:gd name="T31" fmla="*/ 0 h 497"/>
                <a:gd name="T32" fmla="*/ 0 w 385"/>
                <a:gd name="T33" fmla="*/ 0 h 497"/>
                <a:gd name="T34" fmla="*/ 0 w 385"/>
                <a:gd name="T35" fmla="*/ 0 h 497"/>
                <a:gd name="T36" fmla="*/ 0 w 385"/>
                <a:gd name="T37" fmla="*/ 0 h 497"/>
                <a:gd name="T38" fmla="*/ 0 w 385"/>
                <a:gd name="T39" fmla="*/ 0 h 497"/>
                <a:gd name="T40" fmla="*/ 0 w 385"/>
                <a:gd name="T41" fmla="*/ 0 h 497"/>
                <a:gd name="T42" fmla="*/ 0 w 385"/>
                <a:gd name="T43" fmla="*/ 0 h 497"/>
                <a:gd name="T44" fmla="*/ 0 w 385"/>
                <a:gd name="T45" fmla="*/ 0 h 497"/>
                <a:gd name="T46" fmla="*/ 0 w 385"/>
                <a:gd name="T47" fmla="*/ 0 h 49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85"/>
                <a:gd name="T73" fmla="*/ 0 h 497"/>
                <a:gd name="T74" fmla="*/ 385 w 385"/>
                <a:gd name="T75" fmla="*/ 497 h 49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85" h="497">
                  <a:moveTo>
                    <a:pt x="182" y="374"/>
                  </a:moveTo>
                  <a:lnTo>
                    <a:pt x="196" y="454"/>
                  </a:lnTo>
                  <a:lnTo>
                    <a:pt x="325" y="497"/>
                  </a:lnTo>
                  <a:lnTo>
                    <a:pt x="378" y="287"/>
                  </a:lnTo>
                  <a:lnTo>
                    <a:pt x="385" y="41"/>
                  </a:lnTo>
                  <a:lnTo>
                    <a:pt x="264" y="0"/>
                  </a:lnTo>
                  <a:lnTo>
                    <a:pt x="182" y="113"/>
                  </a:lnTo>
                  <a:lnTo>
                    <a:pt x="108" y="14"/>
                  </a:lnTo>
                  <a:lnTo>
                    <a:pt x="103" y="17"/>
                  </a:lnTo>
                  <a:lnTo>
                    <a:pt x="91" y="23"/>
                  </a:lnTo>
                  <a:lnTo>
                    <a:pt x="74" y="31"/>
                  </a:lnTo>
                  <a:lnTo>
                    <a:pt x="54" y="43"/>
                  </a:lnTo>
                  <a:lnTo>
                    <a:pt x="34" y="57"/>
                  </a:lnTo>
                  <a:lnTo>
                    <a:pt x="17" y="70"/>
                  </a:lnTo>
                  <a:lnTo>
                    <a:pt x="5" y="84"/>
                  </a:lnTo>
                  <a:lnTo>
                    <a:pt x="0" y="99"/>
                  </a:lnTo>
                  <a:lnTo>
                    <a:pt x="1" y="128"/>
                  </a:lnTo>
                  <a:lnTo>
                    <a:pt x="4" y="156"/>
                  </a:lnTo>
                  <a:lnTo>
                    <a:pt x="6" y="177"/>
                  </a:lnTo>
                  <a:lnTo>
                    <a:pt x="7" y="186"/>
                  </a:lnTo>
                  <a:lnTo>
                    <a:pt x="108" y="171"/>
                  </a:lnTo>
                  <a:lnTo>
                    <a:pt x="61" y="468"/>
                  </a:lnTo>
                  <a:lnTo>
                    <a:pt x="128" y="280"/>
                  </a:lnTo>
                  <a:lnTo>
                    <a:pt x="182" y="374"/>
                  </a:lnTo>
                  <a:close/>
                </a:path>
              </a:pathLst>
            </a:custGeom>
            <a:solidFill>
              <a:srgbClr val="99CC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2823" y="581"/>
              <a:ext cx="184" cy="151"/>
            </a:xfrm>
            <a:custGeom>
              <a:avLst/>
              <a:gdLst>
                <a:gd name="T0" fmla="*/ 0 w 552"/>
                <a:gd name="T1" fmla="*/ 0 h 454"/>
                <a:gd name="T2" fmla="*/ 0 w 552"/>
                <a:gd name="T3" fmla="*/ 0 h 454"/>
                <a:gd name="T4" fmla="*/ 0 w 552"/>
                <a:gd name="T5" fmla="*/ 0 h 454"/>
                <a:gd name="T6" fmla="*/ 0 w 552"/>
                <a:gd name="T7" fmla="*/ 0 h 454"/>
                <a:gd name="T8" fmla="*/ 0 w 552"/>
                <a:gd name="T9" fmla="*/ 0 h 454"/>
                <a:gd name="T10" fmla="*/ 0 w 552"/>
                <a:gd name="T11" fmla="*/ 0 h 454"/>
                <a:gd name="T12" fmla="*/ 0 w 552"/>
                <a:gd name="T13" fmla="*/ 0 h 454"/>
                <a:gd name="T14" fmla="*/ 0 w 552"/>
                <a:gd name="T15" fmla="*/ 0 h 454"/>
                <a:gd name="T16" fmla="*/ 0 w 552"/>
                <a:gd name="T17" fmla="*/ 0 h 454"/>
                <a:gd name="T18" fmla="*/ 0 w 552"/>
                <a:gd name="T19" fmla="*/ 0 h 454"/>
                <a:gd name="T20" fmla="*/ 0 w 552"/>
                <a:gd name="T21" fmla="*/ 0 h 454"/>
                <a:gd name="T22" fmla="*/ 0 w 552"/>
                <a:gd name="T23" fmla="*/ 0 h 454"/>
                <a:gd name="T24" fmla="*/ 0 w 552"/>
                <a:gd name="T25" fmla="*/ 0 h 454"/>
                <a:gd name="T26" fmla="*/ 0 w 552"/>
                <a:gd name="T27" fmla="*/ 0 h 454"/>
                <a:gd name="T28" fmla="*/ 0 w 552"/>
                <a:gd name="T29" fmla="*/ 0 h 454"/>
                <a:gd name="T30" fmla="*/ 0 w 552"/>
                <a:gd name="T31" fmla="*/ 0 h 454"/>
                <a:gd name="T32" fmla="*/ 0 w 552"/>
                <a:gd name="T33" fmla="*/ 0 h 454"/>
                <a:gd name="T34" fmla="*/ 0 w 552"/>
                <a:gd name="T35" fmla="*/ 0 h 454"/>
                <a:gd name="T36" fmla="*/ 0 w 552"/>
                <a:gd name="T37" fmla="*/ 0 h 4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52"/>
                <a:gd name="T58" fmla="*/ 0 h 454"/>
                <a:gd name="T59" fmla="*/ 552 w 552"/>
                <a:gd name="T60" fmla="*/ 454 h 4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52" h="454">
                  <a:moveTo>
                    <a:pt x="216" y="403"/>
                  </a:moveTo>
                  <a:lnTo>
                    <a:pt x="128" y="454"/>
                  </a:lnTo>
                  <a:lnTo>
                    <a:pt x="0" y="396"/>
                  </a:lnTo>
                  <a:lnTo>
                    <a:pt x="0" y="229"/>
                  </a:lnTo>
                  <a:lnTo>
                    <a:pt x="53" y="85"/>
                  </a:lnTo>
                  <a:lnTo>
                    <a:pt x="244" y="7"/>
                  </a:lnTo>
                  <a:lnTo>
                    <a:pt x="284" y="381"/>
                  </a:lnTo>
                  <a:lnTo>
                    <a:pt x="378" y="0"/>
                  </a:lnTo>
                  <a:lnTo>
                    <a:pt x="487" y="34"/>
                  </a:lnTo>
                  <a:lnTo>
                    <a:pt x="552" y="251"/>
                  </a:lnTo>
                  <a:lnTo>
                    <a:pt x="466" y="447"/>
                  </a:lnTo>
                  <a:lnTo>
                    <a:pt x="425" y="360"/>
                  </a:lnTo>
                  <a:lnTo>
                    <a:pt x="459" y="266"/>
                  </a:lnTo>
                  <a:lnTo>
                    <a:pt x="466" y="150"/>
                  </a:lnTo>
                  <a:lnTo>
                    <a:pt x="412" y="331"/>
                  </a:lnTo>
                  <a:lnTo>
                    <a:pt x="364" y="381"/>
                  </a:lnTo>
                  <a:lnTo>
                    <a:pt x="332" y="425"/>
                  </a:lnTo>
                  <a:lnTo>
                    <a:pt x="270" y="447"/>
                  </a:lnTo>
                  <a:lnTo>
                    <a:pt x="216" y="403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2681" y="739"/>
              <a:ext cx="250" cy="217"/>
            </a:xfrm>
            <a:custGeom>
              <a:avLst/>
              <a:gdLst>
                <a:gd name="T0" fmla="*/ 0 w 751"/>
                <a:gd name="T1" fmla="*/ 0 h 651"/>
                <a:gd name="T2" fmla="*/ 0 w 751"/>
                <a:gd name="T3" fmla="*/ 0 h 651"/>
                <a:gd name="T4" fmla="*/ 0 w 751"/>
                <a:gd name="T5" fmla="*/ 0 h 651"/>
                <a:gd name="T6" fmla="*/ 0 w 751"/>
                <a:gd name="T7" fmla="*/ 0 h 651"/>
                <a:gd name="T8" fmla="*/ 0 w 751"/>
                <a:gd name="T9" fmla="*/ 0 h 651"/>
                <a:gd name="T10" fmla="*/ 0 w 751"/>
                <a:gd name="T11" fmla="*/ 0 h 651"/>
                <a:gd name="T12" fmla="*/ 0 w 751"/>
                <a:gd name="T13" fmla="*/ 0 h 651"/>
                <a:gd name="T14" fmla="*/ 0 w 751"/>
                <a:gd name="T15" fmla="*/ 0 h 651"/>
                <a:gd name="T16" fmla="*/ 0 w 751"/>
                <a:gd name="T17" fmla="*/ 0 h 651"/>
                <a:gd name="T18" fmla="*/ 0 w 751"/>
                <a:gd name="T19" fmla="*/ 0 h 651"/>
                <a:gd name="T20" fmla="*/ 0 w 751"/>
                <a:gd name="T21" fmla="*/ 0 h 651"/>
                <a:gd name="T22" fmla="*/ 0 w 751"/>
                <a:gd name="T23" fmla="*/ 0 h 651"/>
                <a:gd name="T24" fmla="*/ 0 w 751"/>
                <a:gd name="T25" fmla="*/ 0 h 651"/>
                <a:gd name="T26" fmla="*/ 0 w 751"/>
                <a:gd name="T27" fmla="*/ 0 h 651"/>
                <a:gd name="T28" fmla="*/ 0 w 751"/>
                <a:gd name="T29" fmla="*/ 0 h 651"/>
                <a:gd name="T30" fmla="*/ 0 w 751"/>
                <a:gd name="T31" fmla="*/ 0 h 651"/>
                <a:gd name="T32" fmla="*/ 0 w 751"/>
                <a:gd name="T33" fmla="*/ 0 h 651"/>
                <a:gd name="T34" fmla="*/ 0 w 751"/>
                <a:gd name="T35" fmla="*/ 0 h 651"/>
                <a:gd name="T36" fmla="*/ 0 w 751"/>
                <a:gd name="T37" fmla="*/ 0 h 651"/>
                <a:gd name="T38" fmla="*/ 0 w 751"/>
                <a:gd name="T39" fmla="*/ 0 h 651"/>
                <a:gd name="T40" fmla="*/ 0 w 751"/>
                <a:gd name="T41" fmla="*/ 0 h 651"/>
                <a:gd name="T42" fmla="*/ 0 w 751"/>
                <a:gd name="T43" fmla="*/ 0 h 651"/>
                <a:gd name="T44" fmla="*/ 0 w 751"/>
                <a:gd name="T45" fmla="*/ 0 h 651"/>
                <a:gd name="T46" fmla="*/ 0 w 751"/>
                <a:gd name="T47" fmla="*/ 0 h 651"/>
                <a:gd name="T48" fmla="*/ 0 w 751"/>
                <a:gd name="T49" fmla="*/ 0 h 651"/>
                <a:gd name="T50" fmla="*/ 0 w 751"/>
                <a:gd name="T51" fmla="*/ 0 h 651"/>
                <a:gd name="T52" fmla="*/ 0 w 751"/>
                <a:gd name="T53" fmla="*/ 0 h 651"/>
                <a:gd name="T54" fmla="*/ 0 w 751"/>
                <a:gd name="T55" fmla="*/ 0 h 651"/>
                <a:gd name="T56" fmla="*/ 0 w 751"/>
                <a:gd name="T57" fmla="*/ 0 h 651"/>
                <a:gd name="T58" fmla="*/ 0 w 751"/>
                <a:gd name="T59" fmla="*/ 0 h 651"/>
                <a:gd name="T60" fmla="*/ 0 w 751"/>
                <a:gd name="T61" fmla="*/ 0 h 651"/>
                <a:gd name="T62" fmla="*/ 0 w 751"/>
                <a:gd name="T63" fmla="*/ 0 h 651"/>
                <a:gd name="T64" fmla="*/ 0 w 751"/>
                <a:gd name="T65" fmla="*/ 0 h 651"/>
                <a:gd name="T66" fmla="*/ 0 w 751"/>
                <a:gd name="T67" fmla="*/ 0 h 651"/>
                <a:gd name="T68" fmla="*/ 0 w 751"/>
                <a:gd name="T69" fmla="*/ 0 h 6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51"/>
                <a:gd name="T106" fmla="*/ 0 h 651"/>
                <a:gd name="T107" fmla="*/ 751 w 751"/>
                <a:gd name="T108" fmla="*/ 651 h 65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51" h="651">
                  <a:moveTo>
                    <a:pt x="292" y="651"/>
                  </a:moveTo>
                  <a:lnTo>
                    <a:pt x="292" y="557"/>
                  </a:lnTo>
                  <a:lnTo>
                    <a:pt x="288" y="535"/>
                  </a:lnTo>
                  <a:lnTo>
                    <a:pt x="284" y="483"/>
                  </a:lnTo>
                  <a:lnTo>
                    <a:pt x="283" y="425"/>
                  </a:lnTo>
                  <a:lnTo>
                    <a:pt x="292" y="383"/>
                  </a:lnTo>
                  <a:lnTo>
                    <a:pt x="301" y="367"/>
                  </a:lnTo>
                  <a:lnTo>
                    <a:pt x="313" y="348"/>
                  </a:lnTo>
                  <a:lnTo>
                    <a:pt x="328" y="328"/>
                  </a:lnTo>
                  <a:lnTo>
                    <a:pt x="342" y="307"/>
                  </a:lnTo>
                  <a:lnTo>
                    <a:pt x="356" y="289"/>
                  </a:lnTo>
                  <a:lnTo>
                    <a:pt x="367" y="275"/>
                  </a:lnTo>
                  <a:lnTo>
                    <a:pt x="375" y="264"/>
                  </a:lnTo>
                  <a:lnTo>
                    <a:pt x="379" y="260"/>
                  </a:lnTo>
                  <a:lnTo>
                    <a:pt x="554" y="354"/>
                  </a:lnTo>
                  <a:lnTo>
                    <a:pt x="751" y="267"/>
                  </a:lnTo>
                  <a:lnTo>
                    <a:pt x="717" y="253"/>
                  </a:lnTo>
                  <a:lnTo>
                    <a:pt x="513" y="260"/>
                  </a:lnTo>
                  <a:lnTo>
                    <a:pt x="413" y="180"/>
                  </a:lnTo>
                  <a:lnTo>
                    <a:pt x="392" y="50"/>
                  </a:lnTo>
                  <a:lnTo>
                    <a:pt x="426" y="123"/>
                  </a:lnTo>
                  <a:lnTo>
                    <a:pt x="493" y="101"/>
                  </a:lnTo>
                  <a:lnTo>
                    <a:pt x="493" y="57"/>
                  </a:lnTo>
                  <a:lnTo>
                    <a:pt x="426" y="57"/>
                  </a:lnTo>
                  <a:lnTo>
                    <a:pt x="387" y="36"/>
                  </a:lnTo>
                  <a:lnTo>
                    <a:pt x="229" y="14"/>
                  </a:lnTo>
                  <a:lnTo>
                    <a:pt x="95" y="0"/>
                  </a:lnTo>
                  <a:lnTo>
                    <a:pt x="0" y="65"/>
                  </a:lnTo>
                  <a:lnTo>
                    <a:pt x="54" y="231"/>
                  </a:lnTo>
                  <a:lnTo>
                    <a:pt x="54" y="275"/>
                  </a:lnTo>
                  <a:lnTo>
                    <a:pt x="163" y="346"/>
                  </a:lnTo>
                  <a:lnTo>
                    <a:pt x="189" y="434"/>
                  </a:lnTo>
                  <a:lnTo>
                    <a:pt x="176" y="608"/>
                  </a:lnTo>
                  <a:lnTo>
                    <a:pt x="229" y="644"/>
                  </a:lnTo>
                  <a:lnTo>
                    <a:pt x="292" y="651"/>
                  </a:lnTo>
                  <a:close/>
                </a:path>
              </a:pathLst>
            </a:custGeom>
            <a:solidFill>
              <a:srgbClr val="99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2600" y="826"/>
              <a:ext cx="286" cy="253"/>
            </a:xfrm>
            <a:custGeom>
              <a:avLst/>
              <a:gdLst>
                <a:gd name="T0" fmla="*/ 0 w 859"/>
                <a:gd name="T1" fmla="*/ 0 h 760"/>
                <a:gd name="T2" fmla="*/ 0 w 859"/>
                <a:gd name="T3" fmla="*/ 0 h 760"/>
                <a:gd name="T4" fmla="*/ 0 w 859"/>
                <a:gd name="T5" fmla="*/ 0 h 760"/>
                <a:gd name="T6" fmla="*/ 0 w 859"/>
                <a:gd name="T7" fmla="*/ 0 h 760"/>
                <a:gd name="T8" fmla="*/ 0 w 859"/>
                <a:gd name="T9" fmla="*/ 0 h 760"/>
                <a:gd name="T10" fmla="*/ 0 w 859"/>
                <a:gd name="T11" fmla="*/ 0 h 760"/>
                <a:gd name="T12" fmla="*/ 0 w 859"/>
                <a:gd name="T13" fmla="*/ 0 h 760"/>
                <a:gd name="T14" fmla="*/ 0 w 859"/>
                <a:gd name="T15" fmla="*/ 0 h 760"/>
                <a:gd name="T16" fmla="*/ 0 w 859"/>
                <a:gd name="T17" fmla="*/ 0 h 760"/>
                <a:gd name="T18" fmla="*/ 0 w 859"/>
                <a:gd name="T19" fmla="*/ 0 h 760"/>
                <a:gd name="T20" fmla="*/ 0 w 859"/>
                <a:gd name="T21" fmla="*/ 0 h 760"/>
                <a:gd name="T22" fmla="*/ 0 w 859"/>
                <a:gd name="T23" fmla="*/ 0 h 760"/>
                <a:gd name="T24" fmla="*/ 0 w 859"/>
                <a:gd name="T25" fmla="*/ 0 h 760"/>
                <a:gd name="T26" fmla="*/ 0 w 859"/>
                <a:gd name="T27" fmla="*/ 0 h 760"/>
                <a:gd name="T28" fmla="*/ 0 w 859"/>
                <a:gd name="T29" fmla="*/ 0 h 760"/>
                <a:gd name="T30" fmla="*/ 0 w 859"/>
                <a:gd name="T31" fmla="*/ 0 h 760"/>
                <a:gd name="T32" fmla="*/ 0 w 859"/>
                <a:gd name="T33" fmla="*/ 0 h 760"/>
                <a:gd name="T34" fmla="*/ 0 w 859"/>
                <a:gd name="T35" fmla="*/ 0 h 760"/>
                <a:gd name="T36" fmla="*/ 0 w 859"/>
                <a:gd name="T37" fmla="*/ 0 h 760"/>
                <a:gd name="T38" fmla="*/ 0 w 859"/>
                <a:gd name="T39" fmla="*/ 0 h 760"/>
                <a:gd name="T40" fmla="*/ 0 w 859"/>
                <a:gd name="T41" fmla="*/ 0 h 760"/>
                <a:gd name="T42" fmla="*/ 0 w 859"/>
                <a:gd name="T43" fmla="*/ 0 h 760"/>
                <a:gd name="T44" fmla="*/ 0 w 859"/>
                <a:gd name="T45" fmla="*/ 0 h 760"/>
                <a:gd name="T46" fmla="*/ 0 w 859"/>
                <a:gd name="T47" fmla="*/ 0 h 760"/>
                <a:gd name="T48" fmla="*/ 0 w 859"/>
                <a:gd name="T49" fmla="*/ 0 h 760"/>
                <a:gd name="T50" fmla="*/ 0 w 859"/>
                <a:gd name="T51" fmla="*/ 0 h 760"/>
                <a:gd name="T52" fmla="*/ 0 w 859"/>
                <a:gd name="T53" fmla="*/ 0 h 760"/>
                <a:gd name="T54" fmla="*/ 0 w 859"/>
                <a:gd name="T55" fmla="*/ 0 h 760"/>
                <a:gd name="T56" fmla="*/ 0 w 859"/>
                <a:gd name="T57" fmla="*/ 0 h 760"/>
                <a:gd name="T58" fmla="*/ 0 w 859"/>
                <a:gd name="T59" fmla="*/ 0 h 760"/>
                <a:gd name="T60" fmla="*/ 0 w 859"/>
                <a:gd name="T61" fmla="*/ 0 h 760"/>
                <a:gd name="T62" fmla="*/ 0 w 859"/>
                <a:gd name="T63" fmla="*/ 0 h 760"/>
                <a:gd name="T64" fmla="*/ 0 w 859"/>
                <a:gd name="T65" fmla="*/ 0 h 760"/>
                <a:gd name="T66" fmla="*/ 0 w 859"/>
                <a:gd name="T67" fmla="*/ 0 h 760"/>
                <a:gd name="T68" fmla="*/ 0 w 859"/>
                <a:gd name="T69" fmla="*/ 0 h 760"/>
                <a:gd name="T70" fmla="*/ 0 w 859"/>
                <a:gd name="T71" fmla="*/ 0 h 760"/>
                <a:gd name="T72" fmla="*/ 0 w 859"/>
                <a:gd name="T73" fmla="*/ 0 h 760"/>
                <a:gd name="T74" fmla="*/ 0 w 859"/>
                <a:gd name="T75" fmla="*/ 0 h 760"/>
                <a:gd name="T76" fmla="*/ 0 w 859"/>
                <a:gd name="T77" fmla="*/ 0 h 760"/>
                <a:gd name="T78" fmla="*/ 0 w 859"/>
                <a:gd name="T79" fmla="*/ 0 h 760"/>
                <a:gd name="T80" fmla="*/ 0 w 859"/>
                <a:gd name="T81" fmla="*/ 0 h 760"/>
                <a:gd name="T82" fmla="*/ 0 w 859"/>
                <a:gd name="T83" fmla="*/ 0 h 760"/>
                <a:gd name="T84" fmla="*/ 0 w 859"/>
                <a:gd name="T85" fmla="*/ 0 h 760"/>
                <a:gd name="T86" fmla="*/ 0 w 859"/>
                <a:gd name="T87" fmla="*/ 0 h 760"/>
                <a:gd name="T88" fmla="*/ 0 w 859"/>
                <a:gd name="T89" fmla="*/ 0 h 760"/>
                <a:gd name="T90" fmla="*/ 0 w 859"/>
                <a:gd name="T91" fmla="*/ 0 h 760"/>
                <a:gd name="T92" fmla="*/ 0 w 859"/>
                <a:gd name="T93" fmla="*/ 0 h 760"/>
                <a:gd name="T94" fmla="*/ 0 w 859"/>
                <a:gd name="T95" fmla="*/ 0 h 760"/>
                <a:gd name="T96" fmla="*/ 0 w 859"/>
                <a:gd name="T97" fmla="*/ 0 h 760"/>
                <a:gd name="T98" fmla="*/ 0 w 859"/>
                <a:gd name="T99" fmla="*/ 0 h 760"/>
                <a:gd name="T100" fmla="*/ 0 w 859"/>
                <a:gd name="T101" fmla="*/ 0 h 760"/>
                <a:gd name="T102" fmla="*/ 0 w 859"/>
                <a:gd name="T103" fmla="*/ 0 h 760"/>
                <a:gd name="T104" fmla="*/ 0 w 859"/>
                <a:gd name="T105" fmla="*/ 0 h 760"/>
                <a:gd name="T106" fmla="*/ 0 w 859"/>
                <a:gd name="T107" fmla="*/ 0 h 760"/>
                <a:gd name="T108" fmla="*/ 0 w 859"/>
                <a:gd name="T109" fmla="*/ 0 h 76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59"/>
                <a:gd name="T166" fmla="*/ 0 h 760"/>
                <a:gd name="T167" fmla="*/ 859 w 859"/>
                <a:gd name="T168" fmla="*/ 760 h 76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59" h="760">
                  <a:moveTo>
                    <a:pt x="40" y="29"/>
                  </a:moveTo>
                  <a:lnTo>
                    <a:pt x="40" y="28"/>
                  </a:lnTo>
                  <a:lnTo>
                    <a:pt x="44" y="24"/>
                  </a:lnTo>
                  <a:lnTo>
                    <a:pt x="48" y="19"/>
                  </a:lnTo>
                  <a:lnTo>
                    <a:pt x="58" y="15"/>
                  </a:lnTo>
                  <a:lnTo>
                    <a:pt x="73" y="10"/>
                  </a:lnTo>
                  <a:lnTo>
                    <a:pt x="95" y="5"/>
                  </a:lnTo>
                  <a:lnTo>
                    <a:pt x="123" y="1"/>
                  </a:lnTo>
                  <a:lnTo>
                    <a:pt x="161" y="0"/>
                  </a:lnTo>
                  <a:lnTo>
                    <a:pt x="200" y="1"/>
                  </a:lnTo>
                  <a:lnTo>
                    <a:pt x="230" y="3"/>
                  </a:lnTo>
                  <a:lnTo>
                    <a:pt x="254" y="6"/>
                  </a:lnTo>
                  <a:lnTo>
                    <a:pt x="273" y="11"/>
                  </a:lnTo>
                  <a:lnTo>
                    <a:pt x="288" y="17"/>
                  </a:lnTo>
                  <a:lnTo>
                    <a:pt x="300" y="24"/>
                  </a:lnTo>
                  <a:lnTo>
                    <a:pt x="312" y="34"/>
                  </a:lnTo>
                  <a:lnTo>
                    <a:pt x="324" y="44"/>
                  </a:lnTo>
                  <a:lnTo>
                    <a:pt x="338" y="56"/>
                  </a:lnTo>
                  <a:lnTo>
                    <a:pt x="352" y="68"/>
                  </a:lnTo>
                  <a:lnTo>
                    <a:pt x="367" y="81"/>
                  </a:lnTo>
                  <a:lnTo>
                    <a:pt x="381" y="94"/>
                  </a:lnTo>
                  <a:lnTo>
                    <a:pt x="393" y="105"/>
                  </a:lnTo>
                  <a:lnTo>
                    <a:pt x="403" y="115"/>
                  </a:lnTo>
                  <a:lnTo>
                    <a:pt x="410" y="121"/>
                  </a:lnTo>
                  <a:lnTo>
                    <a:pt x="412" y="123"/>
                  </a:lnTo>
                  <a:lnTo>
                    <a:pt x="412" y="282"/>
                  </a:lnTo>
                  <a:lnTo>
                    <a:pt x="419" y="377"/>
                  </a:lnTo>
                  <a:lnTo>
                    <a:pt x="690" y="377"/>
                  </a:lnTo>
                  <a:lnTo>
                    <a:pt x="722" y="413"/>
                  </a:lnTo>
                  <a:lnTo>
                    <a:pt x="721" y="414"/>
                  </a:lnTo>
                  <a:lnTo>
                    <a:pt x="719" y="419"/>
                  </a:lnTo>
                  <a:lnTo>
                    <a:pt x="717" y="425"/>
                  </a:lnTo>
                  <a:lnTo>
                    <a:pt x="716" y="432"/>
                  </a:lnTo>
                  <a:lnTo>
                    <a:pt x="718" y="439"/>
                  </a:lnTo>
                  <a:lnTo>
                    <a:pt x="722" y="447"/>
                  </a:lnTo>
                  <a:lnTo>
                    <a:pt x="733" y="453"/>
                  </a:lnTo>
                  <a:lnTo>
                    <a:pt x="749" y="456"/>
                  </a:lnTo>
                  <a:lnTo>
                    <a:pt x="770" y="460"/>
                  </a:lnTo>
                  <a:lnTo>
                    <a:pt x="788" y="467"/>
                  </a:lnTo>
                  <a:lnTo>
                    <a:pt x="806" y="474"/>
                  </a:lnTo>
                  <a:lnTo>
                    <a:pt x="821" y="484"/>
                  </a:lnTo>
                  <a:lnTo>
                    <a:pt x="833" y="492"/>
                  </a:lnTo>
                  <a:lnTo>
                    <a:pt x="843" y="500"/>
                  </a:lnTo>
                  <a:lnTo>
                    <a:pt x="849" y="504"/>
                  </a:lnTo>
                  <a:lnTo>
                    <a:pt x="851" y="507"/>
                  </a:lnTo>
                  <a:lnTo>
                    <a:pt x="852" y="513"/>
                  </a:lnTo>
                  <a:lnTo>
                    <a:pt x="855" y="529"/>
                  </a:lnTo>
                  <a:lnTo>
                    <a:pt x="857" y="550"/>
                  </a:lnTo>
                  <a:lnTo>
                    <a:pt x="859" y="576"/>
                  </a:lnTo>
                  <a:lnTo>
                    <a:pt x="858" y="601"/>
                  </a:lnTo>
                  <a:lnTo>
                    <a:pt x="855" y="623"/>
                  </a:lnTo>
                  <a:lnTo>
                    <a:pt x="846" y="638"/>
                  </a:lnTo>
                  <a:lnTo>
                    <a:pt x="831" y="644"/>
                  </a:lnTo>
                  <a:lnTo>
                    <a:pt x="821" y="646"/>
                  </a:lnTo>
                  <a:lnTo>
                    <a:pt x="806" y="649"/>
                  </a:lnTo>
                  <a:lnTo>
                    <a:pt x="789" y="655"/>
                  </a:lnTo>
                  <a:lnTo>
                    <a:pt x="769" y="664"/>
                  </a:lnTo>
                  <a:lnTo>
                    <a:pt x="746" y="672"/>
                  </a:lnTo>
                  <a:lnTo>
                    <a:pt x="721" y="683"/>
                  </a:lnTo>
                  <a:lnTo>
                    <a:pt x="695" y="694"/>
                  </a:lnTo>
                  <a:lnTo>
                    <a:pt x="668" y="705"/>
                  </a:lnTo>
                  <a:lnTo>
                    <a:pt x="639" y="716"/>
                  </a:lnTo>
                  <a:lnTo>
                    <a:pt x="609" y="726"/>
                  </a:lnTo>
                  <a:lnTo>
                    <a:pt x="580" y="736"/>
                  </a:lnTo>
                  <a:lnTo>
                    <a:pt x="550" y="746"/>
                  </a:lnTo>
                  <a:lnTo>
                    <a:pt x="521" y="752"/>
                  </a:lnTo>
                  <a:lnTo>
                    <a:pt x="493" y="758"/>
                  </a:lnTo>
                  <a:lnTo>
                    <a:pt x="464" y="760"/>
                  </a:lnTo>
                  <a:lnTo>
                    <a:pt x="438" y="760"/>
                  </a:lnTo>
                  <a:lnTo>
                    <a:pt x="412" y="759"/>
                  </a:lnTo>
                  <a:lnTo>
                    <a:pt x="388" y="757"/>
                  </a:lnTo>
                  <a:lnTo>
                    <a:pt x="362" y="753"/>
                  </a:lnTo>
                  <a:lnTo>
                    <a:pt x="336" y="751"/>
                  </a:lnTo>
                  <a:lnTo>
                    <a:pt x="310" y="747"/>
                  </a:lnTo>
                  <a:lnTo>
                    <a:pt x="285" y="743"/>
                  </a:lnTo>
                  <a:lnTo>
                    <a:pt x="262" y="740"/>
                  </a:lnTo>
                  <a:lnTo>
                    <a:pt x="239" y="736"/>
                  </a:lnTo>
                  <a:lnTo>
                    <a:pt x="219" y="732"/>
                  </a:lnTo>
                  <a:lnTo>
                    <a:pt x="200" y="729"/>
                  </a:lnTo>
                  <a:lnTo>
                    <a:pt x="183" y="725"/>
                  </a:lnTo>
                  <a:lnTo>
                    <a:pt x="168" y="723"/>
                  </a:lnTo>
                  <a:lnTo>
                    <a:pt x="157" y="720"/>
                  </a:lnTo>
                  <a:lnTo>
                    <a:pt x="148" y="718"/>
                  </a:lnTo>
                  <a:lnTo>
                    <a:pt x="143" y="717"/>
                  </a:lnTo>
                  <a:lnTo>
                    <a:pt x="141" y="717"/>
                  </a:lnTo>
                  <a:lnTo>
                    <a:pt x="138" y="714"/>
                  </a:lnTo>
                  <a:lnTo>
                    <a:pt x="131" y="707"/>
                  </a:lnTo>
                  <a:lnTo>
                    <a:pt x="120" y="696"/>
                  </a:lnTo>
                  <a:lnTo>
                    <a:pt x="108" y="683"/>
                  </a:lnTo>
                  <a:lnTo>
                    <a:pt x="96" y="669"/>
                  </a:lnTo>
                  <a:lnTo>
                    <a:pt x="84" y="653"/>
                  </a:lnTo>
                  <a:lnTo>
                    <a:pt x="78" y="637"/>
                  </a:lnTo>
                  <a:lnTo>
                    <a:pt x="74" y="623"/>
                  </a:lnTo>
                  <a:lnTo>
                    <a:pt x="74" y="588"/>
                  </a:lnTo>
                  <a:lnTo>
                    <a:pt x="74" y="548"/>
                  </a:lnTo>
                  <a:lnTo>
                    <a:pt x="74" y="514"/>
                  </a:lnTo>
                  <a:lnTo>
                    <a:pt x="74" y="500"/>
                  </a:lnTo>
                  <a:lnTo>
                    <a:pt x="101" y="449"/>
                  </a:lnTo>
                  <a:lnTo>
                    <a:pt x="20" y="369"/>
                  </a:lnTo>
                  <a:lnTo>
                    <a:pt x="17" y="351"/>
                  </a:lnTo>
                  <a:lnTo>
                    <a:pt x="10" y="307"/>
                  </a:lnTo>
                  <a:lnTo>
                    <a:pt x="3" y="256"/>
                  </a:lnTo>
                  <a:lnTo>
                    <a:pt x="0" y="217"/>
                  </a:lnTo>
                  <a:lnTo>
                    <a:pt x="0" y="200"/>
                  </a:lnTo>
                  <a:lnTo>
                    <a:pt x="1" y="176"/>
                  </a:lnTo>
                  <a:lnTo>
                    <a:pt x="2" y="150"/>
                  </a:lnTo>
                  <a:lnTo>
                    <a:pt x="5" y="121"/>
                  </a:lnTo>
                  <a:lnTo>
                    <a:pt x="10" y="92"/>
                  </a:lnTo>
                  <a:lnTo>
                    <a:pt x="17" y="65"/>
                  </a:lnTo>
                  <a:lnTo>
                    <a:pt x="27" y="44"/>
                  </a:lnTo>
                  <a:lnTo>
                    <a:pt x="40" y="29"/>
                  </a:lnTo>
                  <a:close/>
                </a:path>
              </a:pathLst>
            </a:custGeom>
            <a:solidFill>
              <a:srgbClr val="E54C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2780" y="709"/>
              <a:ext cx="533" cy="476"/>
            </a:xfrm>
            <a:custGeom>
              <a:avLst/>
              <a:gdLst>
                <a:gd name="T0" fmla="*/ 0 w 1601"/>
                <a:gd name="T1" fmla="*/ 0 h 1427"/>
                <a:gd name="T2" fmla="*/ 0 w 1601"/>
                <a:gd name="T3" fmla="*/ 1 h 1427"/>
                <a:gd name="T4" fmla="*/ 1 w 1601"/>
                <a:gd name="T5" fmla="*/ 0 h 1427"/>
                <a:gd name="T6" fmla="*/ 1 w 1601"/>
                <a:gd name="T7" fmla="*/ 0 h 1427"/>
                <a:gd name="T8" fmla="*/ 1 w 1601"/>
                <a:gd name="T9" fmla="*/ 0 h 1427"/>
                <a:gd name="T10" fmla="*/ 1 w 1601"/>
                <a:gd name="T11" fmla="*/ 0 h 1427"/>
                <a:gd name="T12" fmla="*/ 1 w 1601"/>
                <a:gd name="T13" fmla="*/ 0 h 1427"/>
                <a:gd name="T14" fmla="*/ 1 w 1601"/>
                <a:gd name="T15" fmla="*/ 0 h 1427"/>
                <a:gd name="T16" fmla="*/ 1 w 1601"/>
                <a:gd name="T17" fmla="*/ 0 h 1427"/>
                <a:gd name="T18" fmla="*/ 1 w 1601"/>
                <a:gd name="T19" fmla="*/ 0 h 1427"/>
                <a:gd name="T20" fmla="*/ 0 w 1601"/>
                <a:gd name="T21" fmla="*/ 0 h 1427"/>
                <a:gd name="T22" fmla="*/ 0 w 1601"/>
                <a:gd name="T23" fmla="*/ 0 h 1427"/>
                <a:gd name="T24" fmla="*/ 0 w 1601"/>
                <a:gd name="T25" fmla="*/ 0 h 1427"/>
                <a:gd name="T26" fmla="*/ 0 w 1601"/>
                <a:gd name="T27" fmla="*/ 0 h 1427"/>
                <a:gd name="T28" fmla="*/ 0 w 1601"/>
                <a:gd name="T29" fmla="*/ 0 h 1427"/>
                <a:gd name="T30" fmla="*/ 0 w 1601"/>
                <a:gd name="T31" fmla="*/ 0 h 1427"/>
                <a:gd name="T32" fmla="*/ 0 w 1601"/>
                <a:gd name="T33" fmla="*/ 0 h 1427"/>
                <a:gd name="T34" fmla="*/ 0 w 1601"/>
                <a:gd name="T35" fmla="*/ 0 h 1427"/>
                <a:gd name="T36" fmla="*/ 0 w 1601"/>
                <a:gd name="T37" fmla="*/ 0 h 1427"/>
                <a:gd name="T38" fmla="*/ 0 w 1601"/>
                <a:gd name="T39" fmla="*/ 0 h 1427"/>
                <a:gd name="T40" fmla="*/ 0 w 1601"/>
                <a:gd name="T41" fmla="*/ 0 h 1427"/>
                <a:gd name="T42" fmla="*/ 0 w 1601"/>
                <a:gd name="T43" fmla="*/ 0 h 1427"/>
                <a:gd name="T44" fmla="*/ 0 w 1601"/>
                <a:gd name="T45" fmla="*/ 0 h 1427"/>
                <a:gd name="T46" fmla="*/ 0 w 1601"/>
                <a:gd name="T47" fmla="*/ 0 h 1427"/>
                <a:gd name="T48" fmla="*/ 0 w 1601"/>
                <a:gd name="T49" fmla="*/ 0 h 1427"/>
                <a:gd name="T50" fmla="*/ 0 w 1601"/>
                <a:gd name="T51" fmla="*/ 0 h 1427"/>
                <a:gd name="T52" fmla="*/ 0 w 1601"/>
                <a:gd name="T53" fmla="*/ 0 h 1427"/>
                <a:gd name="T54" fmla="*/ 0 w 1601"/>
                <a:gd name="T55" fmla="*/ 0 h 1427"/>
                <a:gd name="T56" fmla="*/ 0 w 1601"/>
                <a:gd name="T57" fmla="*/ 0 h 1427"/>
                <a:gd name="T58" fmla="*/ 0 w 1601"/>
                <a:gd name="T59" fmla="*/ 0 h 1427"/>
                <a:gd name="T60" fmla="*/ 0 w 1601"/>
                <a:gd name="T61" fmla="*/ 0 h 1427"/>
                <a:gd name="T62" fmla="*/ 0 w 1601"/>
                <a:gd name="T63" fmla="*/ 0 h 1427"/>
                <a:gd name="T64" fmla="*/ 0 w 1601"/>
                <a:gd name="T65" fmla="*/ 0 h 1427"/>
                <a:gd name="T66" fmla="*/ 0 w 1601"/>
                <a:gd name="T67" fmla="*/ 0 h 1427"/>
                <a:gd name="T68" fmla="*/ 0 w 1601"/>
                <a:gd name="T69" fmla="*/ 0 h 1427"/>
                <a:gd name="T70" fmla="*/ 0 w 1601"/>
                <a:gd name="T71" fmla="*/ 0 h 1427"/>
                <a:gd name="T72" fmla="*/ 0 w 1601"/>
                <a:gd name="T73" fmla="*/ 0 h 1427"/>
                <a:gd name="T74" fmla="*/ 0 w 1601"/>
                <a:gd name="T75" fmla="*/ 0 h 1427"/>
                <a:gd name="T76" fmla="*/ 0 w 1601"/>
                <a:gd name="T77" fmla="*/ 0 h 1427"/>
                <a:gd name="T78" fmla="*/ 0 w 1601"/>
                <a:gd name="T79" fmla="*/ 0 h 1427"/>
                <a:gd name="T80" fmla="*/ 0 w 1601"/>
                <a:gd name="T81" fmla="*/ 0 h 1427"/>
                <a:gd name="T82" fmla="*/ 0 w 1601"/>
                <a:gd name="T83" fmla="*/ 0 h 1427"/>
                <a:gd name="T84" fmla="*/ 0 w 1601"/>
                <a:gd name="T85" fmla="*/ 0 h 1427"/>
                <a:gd name="T86" fmla="*/ 0 w 1601"/>
                <a:gd name="T87" fmla="*/ 0 h 1427"/>
                <a:gd name="T88" fmla="*/ 0 w 1601"/>
                <a:gd name="T89" fmla="*/ 0 h 1427"/>
                <a:gd name="T90" fmla="*/ 0 w 1601"/>
                <a:gd name="T91" fmla="*/ 0 h 1427"/>
                <a:gd name="T92" fmla="*/ 0 w 1601"/>
                <a:gd name="T93" fmla="*/ 0 h 1427"/>
                <a:gd name="T94" fmla="*/ 0 w 1601"/>
                <a:gd name="T95" fmla="*/ 0 h 1427"/>
                <a:gd name="T96" fmla="*/ 0 w 1601"/>
                <a:gd name="T97" fmla="*/ 0 h 1427"/>
                <a:gd name="T98" fmla="*/ 0 w 1601"/>
                <a:gd name="T99" fmla="*/ 0 h 14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1"/>
                <a:gd name="T151" fmla="*/ 0 h 1427"/>
                <a:gd name="T152" fmla="*/ 1601 w 1601"/>
                <a:gd name="T153" fmla="*/ 1427 h 14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1" h="1427">
                  <a:moveTo>
                    <a:pt x="0" y="602"/>
                  </a:moveTo>
                  <a:lnTo>
                    <a:pt x="372" y="723"/>
                  </a:lnTo>
                  <a:lnTo>
                    <a:pt x="377" y="1355"/>
                  </a:lnTo>
                  <a:lnTo>
                    <a:pt x="768" y="1427"/>
                  </a:lnTo>
                  <a:lnTo>
                    <a:pt x="1517" y="934"/>
                  </a:lnTo>
                  <a:lnTo>
                    <a:pt x="1517" y="325"/>
                  </a:lnTo>
                  <a:lnTo>
                    <a:pt x="1595" y="276"/>
                  </a:lnTo>
                  <a:lnTo>
                    <a:pt x="1601" y="175"/>
                  </a:lnTo>
                  <a:lnTo>
                    <a:pt x="1190" y="91"/>
                  </a:lnTo>
                  <a:lnTo>
                    <a:pt x="1190" y="101"/>
                  </a:lnTo>
                  <a:lnTo>
                    <a:pt x="1190" y="128"/>
                  </a:lnTo>
                  <a:lnTo>
                    <a:pt x="1190" y="162"/>
                  </a:lnTo>
                  <a:lnTo>
                    <a:pt x="1190" y="192"/>
                  </a:lnTo>
                  <a:lnTo>
                    <a:pt x="1187" y="205"/>
                  </a:lnTo>
                  <a:lnTo>
                    <a:pt x="1179" y="216"/>
                  </a:lnTo>
                  <a:lnTo>
                    <a:pt x="1167" y="227"/>
                  </a:lnTo>
                  <a:lnTo>
                    <a:pt x="1153" y="235"/>
                  </a:lnTo>
                  <a:lnTo>
                    <a:pt x="1137" y="243"/>
                  </a:lnTo>
                  <a:lnTo>
                    <a:pt x="1120" y="247"/>
                  </a:lnTo>
                  <a:lnTo>
                    <a:pt x="1104" y="251"/>
                  </a:lnTo>
                  <a:lnTo>
                    <a:pt x="1089" y="252"/>
                  </a:lnTo>
                  <a:lnTo>
                    <a:pt x="1076" y="250"/>
                  </a:lnTo>
                  <a:lnTo>
                    <a:pt x="1059" y="244"/>
                  </a:lnTo>
                  <a:lnTo>
                    <a:pt x="1042" y="235"/>
                  </a:lnTo>
                  <a:lnTo>
                    <a:pt x="1026" y="224"/>
                  </a:lnTo>
                  <a:lnTo>
                    <a:pt x="1011" y="215"/>
                  </a:lnTo>
                  <a:lnTo>
                    <a:pt x="999" y="206"/>
                  </a:lnTo>
                  <a:lnTo>
                    <a:pt x="991" y="200"/>
                  </a:lnTo>
                  <a:lnTo>
                    <a:pt x="988" y="198"/>
                  </a:lnTo>
                  <a:lnTo>
                    <a:pt x="1027" y="151"/>
                  </a:lnTo>
                  <a:lnTo>
                    <a:pt x="1050" y="97"/>
                  </a:lnTo>
                  <a:lnTo>
                    <a:pt x="948" y="78"/>
                  </a:lnTo>
                  <a:lnTo>
                    <a:pt x="944" y="306"/>
                  </a:lnTo>
                  <a:lnTo>
                    <a:pt x="947" y="305"/>
                  </a:lnTo>
                  <a:lnTo>
                    <a:pt x="957" y="304"/>
                  </a:lnTo>
                  <a:lnTo>
                    <a:pt x="972" y="302"/>
                  </a:lnTo>
                  <a:lnTo>
                    <a:pt x="989" y="302"/>
                  </a:lnTo>
                  <a:lnTo>
                    <a:pt x="1006" y="303"/>
                  </a:lnTo>
                  <a:lnTo>
                    <a:pt x="1022" y="309"/>
                  </a:lnTo>
                  <a:lnTo>
                    <a:pt x="1033" y="320"/>
                  </a:lnTo>
                  <a:lnTo>
                    <a:pt x="1039" y="337"/>
                  </a:lnTo>
                  <a:lnTo>
                    <a:pt x="1040" y="357"/>
                  </a:lnTo>
                  <a:lnTo>
                    <a:pt x="1041" y="375"/>
                  </a:lnTo>
                  <a:lnTo>
                    <a:pt x="1039" y="393"/>
                  </a:lnTo>
                  <a:lnTo>
                    <a:pt x="1036" y="408"/>
                  </a:lnTo>
                  <a:lnTo>
                    <a:pt x="1031" y="421"/>
                  </a:lnTo>
                  <a:lnTo>
                    <a:pt x="1023" y="431"/>
                  </a:lnTo>
                  <a:lnTo>
                    <a:pt x="1013" y="437"/>
                  </a:lnTo>
                  <a:lnTo>
                    <a:pt x="999" y="439"/>
                  </a:lnTo>
                  <a:lnTo>
                    <a:pt x="981" y="439"/>
                  </a:lnTo>
                  <a:lnTo>
                    <a:pt x="959" y="438"/>
                  </a:lnTo>
                  <a:lnTo>
                    <a:pt x="934" y="437"/>
                  </a:lnTo>
                  <a:lnTo>
                    <a:pt x="908" y="436"/>
                  </a:lnTo>
                  <a:lnTo>
                    <a:pt x="885" y="436"/>
                  </a:lnTo>
                  <a:lnTo>
                    <a:pt x="865" y="434"/>
                  </a:lnTo>
                  <a:lnTo>
                    <a:pt x="852" y="433"/>
                  </a:lnTo>
                  <a:lnTo>
                    <a:pt x="847" y="433"/>
                  </a:lnTo>
                  <a:lnTo>
                    <a:pt x="847" y="361"/>
                  </a:lnTo>
                  <a:lnTo>
                    <a:pt x="910" y="282"/>
                  </a:lnTo>
                  <a:lnTo>
                    <a:pt x="893" y="78"/>
                  </a:lnTo>
                  <a:lnTo>
                    <a:pt x="768" y="48"/>
                  </a:lnTo>
                  <a:lnTo>
                    <a:pt x="830" y="276"/>
                  </a:lnTo>
                  <a:lnTo>
                    <a:pt x="830" y="279"/>
                  </a:lnTo>
                  <a:lnTo>
                    <a:pt x="830" y="287"/>
                  </a:lnTo>
                  <a:lnTo>
                    <a:pt x="828" y="298"/>
                  </a:lnTo>
                  <a:lnTo>
                    <a:pt x="826" y="311"/>
                  </a:lnTo>
                  <a:lnTo>
                    <a:pt x="822" y="325"/>
                  </a:lnTo>
                  <a:lnTo>
                    <a:pt x="816" y="338"/>
                  </a:lnTo>
                  <a:lnTo>
                    <a:pt x="808" y="347"/>
                  </a:lnTo>
                  <a:lnTo>
                    <a:pt x="796" y="355"/>
                  </a:lnTo>
                  <a:lnTo>
                    <a:pt x="782" y="358"/>
                  </a:lnTo>
                  <a:lnTo>
                    <a:pt x="764" y="362"/>
                  </a:lnTo>
                  <a:lnTo>
                    <a:pt x="744" y="364"/>
                  </a:lnTo>
                  <a:lnTo>
                    <a:pt x="725" y="366"/>
                  </a:lnTo>
                  <a:lnTo>
                    <a:pt x="707" y="366"/>
                  </a:lnTo>
                  <a:lnTo>
                    <a:pt x="692" y="367"/>
                  </a:lnTo>
                  <a:lnTo>
                    <a:pt x="682" y="367"/>
                  </a:lnTo>
                  <a:lnTo>
                    <a:pt x="679" y="367"/>
                  </a:lnTo>
                  <a:lnTo>
                    <a:pt x="629" y="311"/>
                  </a:lnTo>
                  <a:lnTo>
                    <a:pt x="730" y="42"/>
                  </a:lnTo>
                  <a:lnTo>
                    <a:pt x="613" y="36"/>
                  </a:lnTo>
                  <a:lnTo>
                    <a:pt x="551" y="60"/>
                  </a:lnTo>
                  <a:lnTo>
                    <a:pt x="491" y="133"/>
                  </a:lnTo>
                  <a:lnTo>
                    <a:pt x="456" y="133"/>
                  </a:lnTo>
                  <a:lnTo>
                    <a:pt x="456" y="72"/>
                  </a:lnTo>
                  <a:lnTo>
                    <a:pt x="405" y="48"/>
                  </a:lnTo>
                  <a:lnTo>
                    <a:pt x="350" y="97"/>
                  </a:lnTo>
                  <a:lnTo>
                    <a:pt x="309" y="97"/>
                  </a:lnTo>
                  <a:lnTo>
                    <a:pt x="180" y="60"/>
                  </a:lnTo>
                  <a:lnTo>
                    <a:pt x="129" y="0"/>
                  </a:lnTo>
                  <a:lnTo>
                    <a:pt x="6" y="109"/>
                  </a:lnTo>
                  <a:lnTo>
                    <a:pt x="107" y="121"/>
                  </a:lnTo>
                  <a:lnTo>
                    <a:pt x="232" y="151"/>
                  </a:lnTo>
                  <a:lnTo>
                    <a:pt x="293" y="157"/>
                  </a:lnTo>
                  <a:lnTo>
                    <a:pt x="337" y="252"/>
                  </a:lnTo>
                  <a:lnTo>
                    <a:pt x="591" y="252"/>
                  </a:lnTo>
                  <a:lnTo>
                    <a:pt x="456" y="493"/>
                  </a:lnTo>
                  <a:lnTo>
                    <a:pt x="101" y="481"/>
                  </a:lnTo>
                  <a:lnTo>
                    <a:pt x="29" y="445"/>
                  </a:lnTo>
                  <a:lnTo>
                    <a:pt x="0" y="475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CC66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6" name="Freeform 32"/>
            <p:cNvSpPr>
              <a:spLocks/>
            </p:cNvSpPr>
            <p:nvPr/>
          </p:nvSpPr>
          <p:spPr bwMode="auto">
            <a:xfrm>
              <a:off x="3115" y="647"/>
              <a:ext cx="18" cy="78"/>
            </a:xfrm>
            <a:custGeom>
              <a:avLst/>
              <a:gdLst>
                <a:gd name="T0" fmla="*/ 0 w 52"/>
                <a:gd name="T1" fmla="*/ 0 h 232"/>
                <a:gd name="T2" fmla="*/ 0 w 52"/>
                <a:gd name="T3" fmla="*/ 0 h 232"/>
                <a:gd name="T4" fmla="*/ 0 w 52"/>
                <a:gd name="T5" fmla="*/ 0 h 232"/>
                <a:gd name="T6" fmla="*/ 0 w 52"/>
                <a:gd name="T7" fmla="*/ 0 h 232"/>
                <a:gd name="T8" fmla="*/ 0 w 5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232"/>
                <a:gd name="T17" fmla="*/ 52 w 52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232">
                  <a:moveTo>
                    <a:pt x="0" y="22"/>
                  </a:moveTo>
                  <a:lnTo>
                    <a:pt x="52" y="0"/>
                  </a:lnTo>
                  <a:lnTo>
                    <a:pt x="39" y="232"/>
                  </a:lnTo>
                  <a:lnTo>
                    <a:pt x="12" y="19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CC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7" name="Freeform 33"/>
            <p:cNvSpPr>
              <a:spLocks/>
            </p:cNvSpPr>
            <p:nvPr/>
          </p:nvSpPr>
          <p:spPr bwMode="auto">
            <a:xfrm>
              <a:off x="3099" y="857"/>
              <a:ext cx="173" cy="184"/>
            </a:xfrm>
            <a:custGeom>
              <a:avLst/>
              <a:gdLst>
                <a:gd name="T0" fmla="*/ 0 w 520"/>
                <a:gd name="T1" fmla="*/ 0 h 550"/>
                <a:gd name="T2" fmla="*/ 0 w 520"/>
                <a:gd name="T3" fmla="*/ 0 h 550"/>
                <a:gd name="T4" fmla="*/ 0 w 520"/>
                <a:gd name="T5" fmla="*/ 0 h 550"/>
                <a:gd name="T6" fmla="*/ 0 w 520"/>
                <a:gd name="T7" fmla="*/ 0 h 550"/>
                <a:gd name="T8" fmla="*/ 0 w 520"/>
                <a:gd name="T9" fmla="*/ 0 h 550"/>
                <a:gd name="T10" fmla="*/ 0 w 520"/>
                <a:gd name="T11" fmla="*/ 0 h 550"/>
                <a:gd name="T12" fmla="*/ 0 w 520"/>
                <a:gd name="T13" fmla="*/ 0 h 550"/>
                <a:gd name="T14" fmla="*/ 0 w 520"/>
                <a:gd name="T15" fmla="*/ 0 h 550"/>
                <a:gd name="T16" fmla="*/ 0 w 520"/>
                <a:gd name="T17" fmla="*/ 0 h 550"/>
                <a:gd name="T18" fmla="*/ 0 w 520"/>
                <a:gd name="T19" fmla="*/ 0 h 550"/>
                <a:gd name="T20" fmla="*/ 0 w 520"/>
                <a:gd name="T21" fmla="*/ 0 h 550"/>
                <a:gd name="T22" fmla="*/ 0 w 520"/>
                <a:gd name="T23" fmla="*/ 0 h 550"/>
                <a:gd name="T24" fmla="*/ 0 w 520"/>
                <a:gd name="T25" fmla="*/ 0 h 550"/>
                <a:gd name="T26" fmla="*/ 0 w 520"/>
                <a:gd name="T27" fmla="*/ 0 h 550"/>
                <a:gd name="T28" fmla="*/ 0 w 520"/>
                <a:gd name="T29" fmla="*/ 0 h 5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0"/>
                <a:gd name="T46" fmla="*/ 0 h 550"/>
                <a:gd name="T47" fmla="*/ 520 w 520"/>
                <a:gd name="T48" fmla="*/ 550 h 55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0" h="550">
                  <a:moveTo>
                    <a:pt x="0" y="311"/>
                  </a:moveTo>
                  <a:lnTo>
                    <a:pt x="466" y="0"/>
                  </a:lnTo>
                  <a:lnTo>
                    <a:pt x="432" y="73"/>
                  </a:lnTo>
                  <a:lnTo>
                    <a:pt x="514" y="51"/>
                  </a:lnTo>
                  <a:lnTo>
                    <a:pt x="487" y="109"/>
                  </a:lnTo>
                  <a:lnTo>
                    <a:pt x="520" y="196"/>
                  </a:lnTo>
                  <a:lnTo>
                    <a:pt x="500" y="435"/>
                  </a:lnTo>
                  <a:lnTo>
                    <a:pt x="332" y="550"/>
                  </a:lnTo>
                  <a:lnTo>
                    <a:pt x="439" y="384"/>
                  </a:lnTo>
                  <a:lnTo>
                    <a:pt x="439" y="254"/>
                  </a:lnTo>
                  <a:lnTo>
                    <a:pt x="338" y="261"/>
                  </a:lnTo>
                  <a:lnTo>
                    <a:pt x="366" y="203"/>
                  </a:lnTo>
                  <a:lnTo>
                    <a:pt x="284" y="203"/>
                  </a:lnTo>
                  <a:lnTo>
                    <a:pt x="338" y="152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A03A0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8" name="Freeform 34"/>
            <p:cNvSpPr>
              <a:spLocks/>
            </p:cNvSpPr>
            <p:nvPr/>
          </p:nvSpPr>
          <p:spPr bwMode="auto">
            <a:xfrm>
              <a:off x="2892" y="491"/>
              <a:ext cx="52" cy="82"/>
            </a:xfrm>
            <a:custGeom>
              <a:avLst/>
              <a:gdLst>
                <a:gd name="T0" fmla="*/ 0 w 155"/>
                <a:gd name="T1" fmla="*/ 0 h 246"/>
                <a:gd name="T2" fmla="*/ 0 w 155"/>
                <a:gd name="T3" fmla="*/ 0 h 246"/>
                <a:gd name="T4" fmla="*/ 0 w 155"/>
                <a:gd name="T5" fmla="*/ 0 h 246"/>
                <a:gd name="T6" fmla="*/ 0 w 155"/>
                <a:gd name="T7" fmla="*/ 0 h 246"/>
                <a:gd name="T8" fmla="*/ 0 w 155"/>
                <a:gd name="T9" fmla="*/ 0 h 246"/>
                <a:gd name="T10" fmla="*/ 0 w 155"/>
                <a:gd name="T11" fmla="*/ 0 h 246"/>
                <a:gd name="T12" fmla="*/ 0 w 155"/>
                <a:gd name="T13" fmla="*/ 0 h 246"/>
                <a:gd name="T14" fmla="*/ 0 w 155"/>
                <a:gd name="T15" fmla="*/ 0 h 246"/>
                <a:gd name="T16" fmla="*/ 0 w 155"/>
                <a:gd name="T17" fmla="*/ 0 h 2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5"/>
                <a:gd name="T28" fmla="*/ 0 h 246"/>
                <a:gd name="T29" fmla="*/ 155 w 155"/>
                <a:gd name="T30" fmla="*/ 246 h 2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5" h="246">
                  <a:moveTo>
                    <a:pt x="109" y="246"/>
                  </a:moveTo>
                  <a:lnTo>
                    <a:pt x="35" y="217"/>
                  </a:lnTo>
                  <a:lnTo>
                    <a:pt x="0" y="181"/>
                  </a:lnTo>
                  <a:lnTo>
                    <a:pt x="0" y="116"/>
                  </a:lnTo>
                  <a:lnTo>
                    <a:pt x="48" y="0"/>
                  </a:lnTo>
                  <a:lnTo>
                    <a:pt x="109" y="0"/>
                  </a:lnTo>
                  <a:lnTo>
                    <a:pt x="155" y="109"/>
                  </a:lnTo>
                  <a:lnTo>
                    <a:pt x="155" y="210"/>
                  </a:lnTo>
                  <a:lnTo>
                    <a:pt x="109" y="246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9" name="Freeform 35"/>
            <p:cNvSpPr>
              <a:spLocks/>
            </p:cNvSpPr>
            <p:nvPr/>
          </p:nvSpPr>
          <p:spPr bwMode="auto">
            <a:xfrm>
              <a:off x="3137" y="503"/>
              <a:ext cx="59" cy="63"/>
            </a:xfrm>
            <a:custGeom>
              <a:avLst/>
              <a:gdLst>
                <a:gd name="T0" fmla="*/ 0 w 177"/>
                <a:gd name="T1" fmla="*/ 0 h 189"/>
                <a:gd name="T2" fmla="*/ 0 w 177"/>
                <a:gd name="T3" fmla="*/ 0 h 189"/>
                <a:gd name="T4" fmla="*/ 0 w 177"/>
                <a:gd name="T5" fmla="*/ 0 h 189"/>
                <a:gd name="T6" fmla="*/ 0 w 177"/>
                <a:gd name="T7" fmla="*/ 0 h 189"/>
                <a:gd name="T8" fmla="*/ 0 w 177"/>
                <a:gd name="T9" fmla="*/ 0 h 189"/>
                <a:gd name="T10" fmla="*/ 0 w 177"/>
                <a:gd name="T11" fmla="*/ 0 h 189"/>
                <a:gd name="T12" fmla="*/ 0 w 177"/>
                <a:gd name="T13" fmla="*/ 0 h 189"/>
                <a:gd name="T14" fmla="*/ 0 w 177"/>
                <a:gd name="T15" fmla="*/ 0 h 189"/>
                <a:gd name="T16" fmla="*/ 0 w 177"/>
                <a:gd name="T17" fmla="*/ 0 h 189"/>
                <a:gd name="T18" fmla="*/ 0 w 177"/>
                <a:gd name="T19" fmla="*/ 0 h 189"/>
                <a:gd name="T20" fmla="*/ 0 w 177"/>
                <a:gd name="T21" fmla="*/ 0 h 189"/>
                <a:gd name="T22" fmla="*/ 0 w 177"/>
                <a:gd name="T23" fmla="*/ 0 h 189"/>
                <a:gd name="T24" fmla="*/ 0 w 177"/>
                <a:gd name="T25" fmla="*/ 0 h 189"/>
                <a:gd name="T26" fmla="*/ 0 w 177"/>
                <a:gd name="T27" fmla="*/ 0 h 189"/>
                <a:gd name="T28" fmla="*/ 0 w 177"/>
                <a:gd name="T29" fmla="*/ 0 h 189"/>
                <a:gd name="T30" fmla="*/ 0 w 177"/>
                <a:gd name="T31" fmla="*/ 0 h 189"/>
                <a:gd name="T32" fmla="*/ 0 w 177"/>
                <a:gd name="T33" fmla="*/ 0 h 189"/>
                <a:gd name="T34" fmla="*/ 0 w 177"/>
                <a:gd name="T35" fmla="*/ 0 h 189"/>
                <a:gd name="T36" fmla="*/ 0 w 177"/>
                <a:gd name="T37" fmla="*/ 0 h 189"/>
                <a:gd name="T38" fmla="*/ 0 w 177"/>
                <a:gd name="T39" fmla="*/ 0 h 189"/>
                <a:gd name="T40" fmla="*/ 0 w 177"/>
                <a:gd name="T41" fmla="*/ 0 h 189"/>
                <a:gd name="T42" fmla="*/ 0 w 177"/>
                <a:gd name="T43" fmla="*/ 0 h 189"/>
                <a:gd name="T44" fmla="*/ 0 w 177"/>
                <a:gd name="T45" fmla="*/ 0 h 189"/>
                <a:gd name="T46" fmla="*/ 0 w 177"/>
                <a:gd name="T47" fmla="*/ 0 h 189"/>
                <a:gd name="T48" fmla="*/ 0 w 177"/>
                <a:gd name="T49" fmla="*/ 0 h 189"/>
                <a:gd name="T50" fmla="*/ 0 w 177"/>
                <a:gd name="T51" fmla="*/ 0 h 189"/>
                <a:gd name="T52" fmla="*/ 0 w 177"/>
                <a:gd name="T53" fmla="*/ 0 h 189"/>
                <a:gd name="T54" fmla="*/ 0 w 177"/>
                <a:gd name="T55" fmla="*/ 0 h 189"/>
                <a:gd name="T56" fmla="*/ 0 w 177"/>
                <a:gd name="T57" fmla="*/ 0 h 189"/>
                <a:gd name="T58" fmla="*/ 0 w 177"/>
                <a:gd name="T59" fmla="*/ 0 h 189"/>
                <a:gd name="T60" fmla="*/ 0 w 177"/>
                <a:gd name="T61" fmla="*/ 0 h 189"/>
                <a:gd name="T62" fmla="*/ 0 w 177"/>
                <a:gd name="T63" fmla="*/ 0 h 18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77"/>
                <a:gd name="T97" fmla="*/ 0 h 189"/>
                <a:gd name="T98" fmla="*/ 177 w 177"/>
                <a:gd name="T99" fmla="*/ 189 h 18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77" h="189">
                  <a:moveTo>
                    <a:pt x="34" y="0"/>
                  </a:moveTo>
                  <a:lnTo>
                    <a:pt x="30" y="10"/>
                  </a:lnTo>
                  <a:lnTo>
                    <a:pt x="21" y="34"/>
                  </a:lnTo>
                  <a:lnTo>
                    <a:pt x="12" y="64"/>
                  </a:lnTo>
                  <a:lnTo>
                    <a:pt x="7" y="95"/>
                  </a:lnTo>
                  <a:lnTo>
                    <a:pt x="6" y="109"/>
                  </a:lnTo>
                  <a:lnTo>
                    <a:pt x="4" y="125"/>
                  </a:lnTo>
                  <a:lnTo>
                    <a:pt x="2" y="140"/>
                  </a:lnTo>
                  <a:lnTo>
                    <a:pt x="0" y="155"/>
                  </a:lnTo>
                  <a:lnTo>
                    <a:pt x="3" y="168"/>
                  </a:lnTo>
                  <a:lnTo>
                    <a:pt x="7" y="179"/>
                  </a:lnTo>
                  <a:lnTo>
                    <a:pt x="17" y="186"/>
                  </a:lnTo>
                  <a:lnTo>
                    <a:pt x="34" y="189"/>
                  </a:lnTo>
                  <a:lnTo>
                    <a:pt x="56" y="186"/>
                  </a:lnTo>
                  <a:lnTo>
                    <a:pt x="80" y="181"/>
                  </a:lnTo>
                  <a:lnTo>
                    <a:pt x="103" y="175"/>
                  </a:lnTo>
                  <a:lnTo>
                    <a:pt x="126" y="167"/>
                  </a:lnTo>
                  <a:lnTo>
                    <a:pt x="146" y="159"/>
                  </a:lnTo>
                  <a:lnTo>
                    <a:pt x="162" y="153"/>
                  </a:lnTo>
                  <a:lnTo>
                    <a:pt x="174" y="148"/>
                  </a:lnTo>
                  <a:lnTo>
                    <a:pt x="177" y="145"/>
                  </a:lnTo>
                  <a:lnTo>
                    <a:pt x="157" y="73"/>
                  </a:lnTo>
                  <a:lnTo>
                    <a:pt x="123" y="66"/>
                  </a:lnTo>
                  <a:lnTo>
                    <a:pt x="123" y="15"/>
                  </a:lnTo>
                  <a:lnTo>
                    <a:pt x="119" y="14"/>
                  </a:lnTo>
                  <a:lnTo>
                    <a:pt x="110" y="13"/>
                  </a:lnTo>
                  <a:lnTo>
                    <a:pt x="97" y="10"/>
                  </a:lnTo>
                  <a:lnTo>
                    <a:pt x="81" y="8"/>
                  </a:lnTo>
                  <a:lnTo>
                    <a:pt x="65" y="5"/>
                  </a:lnTo>
                  <a:lnTo>
                    <a:pt x="51" y="3"/>
                  </a:lnTo>
                  <a:lnTo>
                    <a:pt x="40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0" name="Freeform 36"/>
            <p:cNvSpPr>
              <a:spLocks/>
            </p:cNvSpPr>
            <p:nvPr/>
          </p:nvSpPr>
          <p:spPr bwMode="auto">
            <a:xfrm>
              <a:off x="2694" y="1089"/>
              <a:ext cx="87" cy="101"/>
            </a:xfrm>
            <a:custGeom>
              <a:avLst/>
              <a:gdLst>
                <a:gd name="T0" fmla="*/ 0 w 263"/>
                <a:gd name="T1" fmla="*/ 0 h 304"/>
                <a:gd name="T2" fmla="*/ 0 w 263"/>
                <a:gd name="T3" fmla="*/ 0 h 304"/>
                <a:gd name="T4" fmla="*/ 0 w 263"/>
                <a:gd name="T5" fmla="*/ 0 h 304"/>
                <a:gd name="T6" fmla="*/ 0 w 263"/>
                <a:gd name="T7" fmla="*/ 0 h 304"/>
                <a:gd name="T8" fmla="*/ 0 w 263"/>
                <a:gd name="T9" fmla="*/ 0 h 304"/>
                <a:gd name="T10" fmla="*/ 0 w 263"/>
                <a:gd name="T11" fmla="*/ 0 h 304"/>
                <a:gd name="T12" fmla="*/ 0 w 263"/>
                <a:gd name="T13" fmla="*/ 0 h 304"/>
                <a:gd name="T14" fmla="*/ 0 w 263"/>
                <a:gd name="T15" fmla="*/ 0 h 304"/>
                <a:gd name="T16" fmla="*/ 0 w 263"/>
                <a:gd name="T17" fmla="*/ 0 h 304"/>
                <a:gd name="T18" fmla="*/ 0 w 263"/>
                <a:gd name="T19" fmla="*/ 0 h 304"/>
                <a:gd name="T20" fmla="*/ 0 w 263"/>
                <a:gd name="T21" fmla="*/ 0 h 304"/>
                <a:gd name="T22" fmla="*/ 0 w 263"/>
                <a:gd name="T23" fmla="*/ 0 h 304"/>
                <a:gd name="T24" fmla="*/ 0 w 263"/>
                <a:gd name="T25" fmla="*/ 0 h 304"/>
                <a:gd name="T26" fmla="*/ 0 w 263"/>
                <a:gd name="T27" fmla="*/ 0 h 304"/>
                <a:gd name="T28" fmla="*/ 0 w 263"/>
                <a:gd name="T29" fmla="*/ 0 h 304"/>
                <a:gd name="T30" fmla="*/ 0 w 263"/>
                <a:gd name="T31" fmla="*/ 0 h 304"/>
                <a:gd name="T32" fmla="*/ 0 w 263"/>
                <a:gd name="T33" fmla="*/ 0 h 304"/>
                <a:gd name="T34" fmla="*/ 0 w 263"/>
                <a:gd name="T35" fmla="*/ 0 h 304"/>
                <a:gd name="T36" fmla="*/ 0 w 263"/>
                <a:gd name="T37" fmla="*/ 0 h 304"/>
                <a:gd name="T38" fmla="*/ 0 w 263"/>
                <a:gd name="T39" fmla="*/ 0 h 304"/>
                <a:gd name="T40" fmla="*/ 0 w 263"/>
                <a:gd name="T41" fmla="*/ 0 h 304"/>
                <a:gd name="T42" fmla="*/ 0 w 263"/>
                <a:gd name="T43" fmla="*/ 0 h 304"/>
                <a:gd name="T44" fmla="*/ 0 w 263"/>
                <a:gd name="T45" fmla="*/ 0 h 304"/>
                <a:gd name="T46" fmla="*/ 0 w 263"/>
                <a:gd name="T47" fmla="*/ 0 h 304"/>
                <a:gd name="T48" fmla="*/ 0 w 263"/>
                <a:gd name="T49" fmla="*/ 0 h 304"/>
                <a:gd name="T50" fmla="*/ 0 w 263"/>
                <a:gd name="T51" fmla="*/ 0 h 304"/>
                <a:gd name="T52" fmla="*/ 0 w 263"/>
                <a:gd name="T53" fmla="*/ 0 h 304"/>
                <a:gd name="T54" fmla="*/ 0 w 263"/>
                <a:gd name="T55" fmla="*/ 0 h 304"/>
                <a:gd name="T56" fmla="*/ 0 w 263"/>
                <a:gd name="T57" fmla="*/ 0 h 304"/>
                <a:gd name="T58" fmla="*/ 0 w 263"/>
                <a:gd name="T59" fmla="*/ 0 h 304"/>
                <a:gd name="T60" fmla="*/ 0 w 263"/>
                <a:gd name="T61" fmla="*/ 0 h 304"/>
                <a:gd name="T62" fmla="*/ 0 w 263"/>
                <a:gd name="T63" fmla="*/ 0 h 304"/>
                <a:gd name="T64" fmla="*/ 0 w 263"/>
                <a:gd name="T65" fmla="*/ 0 h 304"/>
                <a:gd name="T66" fmla="*/ 0 w 263"/>
                <a:gd name="T67" fmla="*/ 0 h 304"/>
                <a:gd name="T68" fmla="*/ 0 w 263"/>
                <a:gd name="T69" fmla="*/ 0 h 304"/>
                <a:gd name="T70" fmla="*/ 0 w 263"/>
                <a:gd name="T71" fmla="*/ 0 h 304"/>
                <a:gd name="T72" fmla="*/ 0 w 263"/>
                <a:gd name="T73" fmla="*/ 0 h 304"/>
                <a:gd name="T74" fmla="*/ 0 w 263"/>
                <a:gd name="T75" fmla="*/ 0 h 304"/>
                <a:gd name="T76" fmla="*/ 0 w 263"/>
                <a:gd name="T77" fmla="*/ 0 h 304"/>
                <a:gd name="T78" fmla="*/ 0 w 263"/>
                <a:gd name="T79" fmla="*/ 0 h 304"/>
                <a:gd name="T80" fmla="*/ 0 w 263"/>
                <a:gd name="T81" fmla="*/ 0 h 304"/>
                <a:gd name="T82" fmla="*/ 0 w 263"/>
                <a:gd name="T83" fmla="*/ 0 h 304"/>
                <a:gd name="T84" fmla="*/ 0 w 263"/>
                <a:gd name="T85" fmla="*/ 0 h 304"/>
                <a:gd name="T86" fmla="*/ 0 w 263"/>
                <a:gd name="T87" fmla="*/ 0 h 304"/>
                <a:gd name="T88" fmla="*/ 0 w 263"/>
                <a:gd name="T89" fmla="*/ 0 h 304"/>
                <a:gd name="T90" fmla="*/ 0 w 263"/>
                <a:gd name="T91" fmla="*/ 0 h 304"/>
                <a:gd name="T92" fmla="*/ 0 w 263"/>
                <a:gd name="T93" fmla="*/ 0 h 304"/>
                <a:gd name="T94" fmla="*/ 0 w 263"/>
                <a:gd name="T95" fmla="*/ 0 h 304"/>
                <a:gd name="T96" fmla="*/ 0 w 263"/>
                <a:gd name="T97" fmla="*/ 0 h 3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3"/>
                <a:gd name="T148" fmla="*/ 0 h 304"/>
                <a:gd name="T149" fmla="*/ 263 w 263"/>
                <a:gd name="T150" fmla="*/ 304 h 30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3" h="304">
                  <a:moveTo>
                    <a:pt x="172" y="304"/>
                  </a:moveTo>
                  <a:lnTo>
                    <a:pt x="176" y="302"/>
                  </a:lnTo>
                  <a:lnTo>
                    <a:pt x="173" y="297"/>
                  </a:lnTo>
                  <a:lnTo>
                    <a:pt x="170" y="294"/>
                  </a:lnTo>
                  <a:lnTo>
                    <a:pt x="167" y="292"/>
                  </a:lnTo>
                  <a:lnTo>
                    <a:pt x="164" y="286"/>
                  </a:lnTo>
                  <a:lnTo>
                    <a:pt x="167" y="276"/>
                  </a:lnTo>
                  <a:lnTo>
                    <a:pt x="171" y="269"/>
                  </a:lnTo>
                  <a:lnTo>
                    <a:pt x="175" y="261"/>
                  </a:lnTo>
                  <a:lnTo>
                    <a:pt x="177" y="250"/>
                  </a:lnTo>
                  <a:lnTo>
                    <a:pt x="216" y="235"/>
                  </a:lnTo>
                  <a:lnTo>
                    <a:pt x="229" y="209"/>
                  </a:lnTo>
                  <a:lnTo>
                    <a:pt x="236" y="177"/>
                  </a:lnTo>
                  <a:lnTo>
                    <a:pt x="237" y="146"/>
                  </a:lnTo>
                  <a:lnTo>
                    <a:pt x="233" y="115"/>
                  </a:lnTo>
                  <a:lnTo>
                    <a:pt x="207" y="211"/>
                  </a:lnTo>
                  <a:lnTo>
                    <a:pt x="204" y="214"/>
                  </a:lnTo>
                  <a:lnTo>
                    <a:pt x="201" y="216"/>
                  </a:lnTo>
                  <a:lnTo>
                    <a:pt x="197" y="218"/>
                  </a:lnTo>
                  <a:lnTo>
                    <a:pt x="193" y="220"/>
                  </a:lnTo>
                  <a:lnTo>
                    <a:pt x="188" y="220"/>
                  </a:lnTo>
                  <a:lnTo>
                    <a:pt x="182" y="221"/>
                  </a:lnTo>
                  <a:lnTo>
                    <a:pt x="178" y="221"/>
                  </a:lnTo>
                  <a:lnTo>
                    <a:pt x="172" y="221"/>
                  </a:lnTo>
                  <a:lnTo>
                    <a:pt x="172" y="201"/>
                  </a:lnTo>
                  <a:lnTo>
                    <a:pt x="176" y="182"/>
                  </a:lnTo>
                  <a:lnTo>
                    <a:pt x="182" y="162"/>
                  </a:lnTo>
                  <a:lnTo>
                    <a:pt x="190" y="140"/>
                  </a:lnTo>
                  <a:lnTo>
                    <a:pt x="197" y="119"/>
                  </a:lnTo>
                  <a:lnTo>
                    <a:pt x="202" y="98"/>
                  </a:lnTo>
                  <a:lnTo>
                    <a:pt x="204" y="76"/>
                  </a:lnTo>
                  <a:lnTo>
                    <a:pt x="201" y="54"/>
                  </a:lnTo>
                  <a:lnTo>
                    <a:pt x="247" y="42"/>
                  </a:lnTo>
                  <a:lnTo>
                    <a:pt x="251" y="37"/>
                  </a:lnTo>
                  <a:lnTo>
                    <a:pt x="257" y="31"/>
                  </a:lnTo>
                  <a:lnTo>
                    <a:pt x="261" y="25"/>
                  </a:lnTo>
                  <a:lnTo>
                    <a:pt x="263" y="17"/>
                  </a:lnTo>
                  <a:lnTo>
                    <a:pt x="259" y="14"/>
                  </a:lnTo>
                  <a:lnTo>
                    <a:pt x="256" y="12"/>
                  </a:lnTo>
                  <a:lnTo>
                    <a:pt x="251" y="12"/>
                  </a:lnTo>
                  <a:lnTo>
                    <a:pt x="247" y="12"/>
                  </a:lnTo>
                  <a:lnTo>
                    <a:pt x="216" y="37"/>
                  </a:lnTo>
                  <a:lnTo>
                    <a:pt x="208" y="31"/>
                  </a:lnTo>
                  <a:lnTo>
                    <a:pt x="202" y="22"/>
                  </a:lnTo>
                  <a:lnTo>
                    <a:pt x="196" y="11"/>
                  </a:lnTo>
                  <a:lnTo>
                    <a:pt x="189" y="0"/>
                  </a:lnTo>
                  <a:lnTo>
                    <a:pt x="185" y="2"/>
                  </a:lnTo>
                  <a:lnTo>
                    <a:pt x="181" y="7"/>
                  </a:lnTo>
                  <a:lnTo>
                    <a:pt x="179" y="12"/>
                  </a:lnTo>
                  <a:lnTo>
                    <a:pt x="176" y="17"/>
                  </a:lnTo>
                  <a:lnTo>
                    <a:pt x="156" y="24"/>
                  </a:lnTo>
                  <a:lnTo>
                    <a:pt x="137" y="27"/>
                  </a:lnTo>
                  <a:lnTo>
                    <a:pt x="116" y="24"/>
                  </a:lnTo>
                  <a:lnTo>
                    <a:pt x="95" y="19"/>
                  </a:lnTo>
                  <a:lnTo>
                    <a:pt x="73" y="14"/>
                  </a:lnTo>
                  <a:lnTo>
                    <a:pt x="51" y="10"/>
                  </a:lnTo>
                  <a:lnTo>
                    <a:pt x="30" y="7"/>
                  </a:lnTo>
                  <a:lnTo>
                    <a:pt x="8" y="7"/>
                  </a:lnTo>
                  <a:lnTo>
                    <a:pt x="5" y="11"/>
                  </a:lnTo>
                  <a:lnTo>
                    <a:pt x="3" y="14"/>
                  </a:lnTo>
                  <a:lnTo>
                    <a:pt x="3" y="20"/>
                  </a:lnTo>
                  <a:lnTo>
                    <a:pt x="0" y="25"/>
                  </a:lnTo>
                  <a:lnTo>
                    <a:pt x="20" y="64"/>
                  </a:lnTo>
                  <a:lnTo>
                    <a:pt x="29" y="72"/>
                  </a:lnTo>
                  <a:lnTo>
                    <a:pt x="40" y="77"/>
                  </a:lnTo>
                  <a:lnTo>
                    <a:pt x="52" y="81"/>
                  </a:lnTo>
                  <a:lnTo>
                    <a:pt x="66" y="82"/>
                  </a:lnTo>
                  <a:lnTo>
                    <a:pt x="80" y="82"/>
                  </a:lnTo>
                  <a:lnTo>
                    <a:pt x="94" y="81"/>
                  </a:lnTo>
                  <a:lnTo>
                    <a:pt x="108" y="78"/>
                  </a:lnTo>
                  <a:lnTo>
                    <a:pt x="120" y="76"/>
                  </a:lnTo>
                  <a:lnTo>
                    <a:pt x="129" y="70"/>
                  </a:lnTo>
                  <a:lnTo>
                    <a:pt x="137" y="66"/>
                  </a:lnTo>
                  <a:lnTo>
                    <a:pt x="144" y="61"/>
                  </a:lnTo>
                  <a:lnTo>
                    <a:pt x="151" y="54"/>
                  </a:lnTo>
                  <a:lnTo>
                    <a:pt x="177" y="54"/>
                  </a:lnTo>
                  <a:lnTo>
                    <a:pt x="184" y="68"/>
                  </a:lnTo>
                  <a:lnTo>
                    <a:pt x="185" y="84"/>
                  </a:lnTo>
                  <a:lnTo>
                    <a:pt x="180" y="105"/>
                  </a:lnTo>
                  <a:lnTo>
                    <a:pt x="176" y="123"/>
                  </a:lnTo>
                  <a:lnTo>
                    <a:pt x="170" y="135"/>
                  </a:lnTo>
                  <a:lnTo>
                    <a:pt x="166" y="147"/>
                  </a:lnTo>
                  <a:lnTo>
                    <a:pt x="161" y="158"/>
                  </a:lnTo>
                  <a:lnTo>
                    <a:pt x="156" y="170"/>
                  </a:lnTo>
                  <a:lnTo>
                    <a:pt x="152" y="181"/>
                  </a:lnTo>
                  <a:lnTo>
                    <a:pt x="147" y="192"/>
                  </a:lnTo>
                  <a:lnTo>
                    <a:pt x="143" y="201"/>
                  </a:lnTo>
                  <a:lnTo>
                    <a:pt x="138" y="211"/>
                  </a:lnTo>
                  <a:lnTo>
                    <a:pt x="145" y="249"/>
                  </a:lnTo>
                  <a:lnTo>
                    <a:pt x="146" y="250"/>
                  </a:lnTo>
                  <a:lnTo>
                    <a:pt x="149" y="251"/>
                  </a:lnTo>
                  <a:lnTo>
                    <a:pt x="152" y="253"/>
                  </a:lnTo>
                  <a:lnTo>
                    <a:pt x="155" y="255"/>
                  </a:lnTo>
                  <a:lnTo>
                    <a:pt x="167" y="302"/>
                  </a:lnTo>
                  <a:lnTo>
                    <a:pt x="168" y="302"/>
                  </a:lnTo>
                  <a:lnTo>
                    <a:pt x="169" y="302"/>
                  </a:lnTo>
                  <a:lnTo>
                    <a:pt x="171" y="303"/>
                  </a:lnTo>
                  <a:lnTo>
                    <a:pt x="172" y="3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1" name="Freeform 37"/>
            <p:cNvSpPr>
              <a:spLocks/>
            </p:cNvSpPr>
            <p:nvPr/>
          </p:nvSpPr>
          <p:spPr bwMode="auto">
            <a:xfrm>
              <a:off x="3042" y="821"/>
              <a:ext cx="256" cy="365"/>
            </a:xfrm>
            <a:custGeom>
              <a:avLst/>
              <a:gdLst>
                <a:gd name="T0" fmla="*/ 0 w 768"/>
                <a:gd name="T1" fmla="*/ 1 h 1095"/>
                <a:gd name="T2" fmla="*/ 0 w 768"/>
                <a:gd name="T3" fmla="*/ 0 h 1095"/>
                <a:gd name="T4" fmla="*/ 0 w 768"/>
                <a:gd name="T5" fmla="*/ 0 h 1095"/>
                <a:gd name="T6" fmla="*/ 0 w 768"/>
                <a:gd name="T7" fmla="*/ 0 h 1095"/>
                <a:gd name="T8" fmla="*/ 0 w 768"/>
                <a:gd name="T9" fmla="*/ 0 h 1095"/>
                <a:gd name="T10" fmla="*/ 0 w 768"/>
                <a:gd name="T11" fmla="*/ 0 h 1095"/>
                <a:gd name="T12" fmla="*/ 0 w 768"/>
                <a:gd name="T13" fmla="*/ 0 h 1095"/>
                <a:gd name="T14" fmla="*/ 0 w 768"/>
                <a:gd name="T15" fmla="*/ 0 h 1095"/>
                <a:gd name="T16" fmla="*/ 0 w 768"/>
                <a:gd name="T17" fmla="*/ 0 h 1095"/>
                <a:gd name="T18" fmla="*/ 0 w 768"/>
                <a:gd name="T19" fmla="*/ 0 h 1095"/>
                <a:gd name="T20" fmla="*/ 0 w 768"/>
                <a:gd name="T21" fmla="*/ 0 h 1095"/>
                <a:gd name="T22" fmla="*/ 0 w 768"/>
                <a:gd name="T23" fmla="*/ 0 h 1095"/>
                <a:gd name="T24" fmla="*/ 0 w 768"/>
                <a:gd name="T25" fmla="*/ 0 h 1095"/>
                <a:gd name="T26" fmla="*/ 0 w 768"/>
                <a:gd name="T27" fmla="*/ 0 h 1095"/>
                <a:gd name="T28" fmla="*/ 0 w 768"/>
                <a:gd name="T29" fmla="*/ 0 h 1095"/>
                <a:gd name="T30" fmla="*/ 0 w 768"/>
                <a:gd name="T31" fmla="*/ 0 h 1095"/>
                <a:gd name="T32" fmla="*/ 0 w 768"/>
                <a:gd name="T33" fmla="*/ 0 h 1095"/>
                <a:gd name="T34" fmla="*/ 0 w 768"/>
                <a:gd name="T35" fmla="*/ 0 h 1095"/>
                <a:gd name="T36" fmla="*/ 0 w 768"/>
                <a:gd name="T37" fmla="*/ 0 h 1095"/>
                <a:gd name="T38" fmla="*/ 0 w 768"/>
                <a:gd name="T39" fmla="*/ 0 h 1095"/>
                <a:gd name="T40" fmla="*/ 0 w 768"/>
                <a:gd name="T41" fmla="*/ 0 h 1095"/>
                <a:gd name="T42" fmla="*/ 0 w 768"/>
                <a:gd name="T43" fmla="*/ 0 h 1095"/>
                <a:gd name="T44" fmla="*/ 0 w 768"/>
                <a:gd name="T45" fmla="*/ 0 h 1095"/>
                <a:gd name="T46" fmla="*/ 0 w 768"/>
                <a:gd name="T47" fmla="*/ 0 h 1095"/>
                <a:gd name="T48" fmla="*/ 0 w 768"/>
                <a:gd name="T49" fmla="*/ 0 h 1095"/>
                <a:gd name="T50" fmla="*/ 0 w 768"/>
                <a:gd name="T51" fmla="*/ 0 h 1095"/>
                <a:gd name="T52" fmla="*/ 0 w 768"/>
                <a:gd name="T53" fmla="*/ 0 h 1095"/>
                <a:gd name="T54" fmla="*/ 0 w 768"/>
                <a:gd name="T55" fmla="*/ 0 h 1095"/>
                <a:gd name="T56" fmla="*/ 0 w 768"/>
                <a:gd name="T57" fmla="*/ 0 h 1095"/>
                <a:gd name="T58" fmla="*/ 0 w 768"/>
                <a:gd name="T59" fmla="*/ 0 h 1095"/>
                <a:gd name="T60" fmla="*/ 0 w 768"/>
                <a:gd name="T61" fmla="*/ 0 h 1095"/>
                <a:gd name="T62" fmla="*/ 0 w 768"/>
                <a:gd name="T63" fmla="*/ 0 h 1095"/>
                <a:gd name="T64" fmla="*/ 0 w 768"/>
                <a:gd name="T65" fmla="*/ 0 h 1095"/>
                <a:gd name="T66" fmla="*/ 0 w 768"/>
                <a:gd name="T67" fmla="*/ 0 h 1095"/>
                <a:gd name="T68" fmla="*/ 0 w 768"/>
                <a:gd name="T69" fmla="*/ 0 h 1095"/>
                <a:gd name="T70" fmla="*/ 0 w 768"/>
                <a:gd name="T71" fmla="*/ 0 h 1095"/>
                <a:gd name="T72" fmla="*/ 0 w 768"/>
                <a:gd name="T73" fmla="*/ 0 h 1095"/>
                <a:gd name="T74" fmla="*/ 0 w 768"/>
                <a:gd name="T75" fmla="*/ 0 h 1095"/>
                <a:gd name="T76" fmla="*/ 0 w 768"/>
                <a:gd name="T77" fmla="*/ 0 h 1095"/>
                <a:gd name="T78" fmla="*/ 0 w 768"/>
                <a:gd name="T79" fmla="*/ 0 h 1095"/>
                <a:gd name="T80" fmla="*/ 0 w 768"/>
                <a:gd name="T81" fmla="*/ 0 h 1095"/>
                <a:gd name="T82" fmla="*/ 0 w 768"/>
                <a:gd name="T83" fmla="*/ 0 h 1095"/>
                <a:gd name="T84" fmla="*/ 0 w 768"/>
                <a:gd name="T85" fmla="*/ 0 h 1095"/>
                <a:gd name="T86" fmla="*/ 0 w 768"/>
                <a:gd name="T87" fmla="*/ 0 h 1095"/>
                <a:gd name="T88" fmla="*/ 0 w 768"/>
                <a:gd name="T89" fmla="*/ 0 h 1095"/>
                <a:gd name="T90" fmla="*/ 0 w 768"/>
                <a:gd name="T91" fmla="*/ 0 h 1095"/>
                <a:gd name="T92" fmla="*/ 0 w 768"/>
                <a:gd name="T93" fmla="*/ 0 h 1095"/>
                <a:gd name="T94" fmla="*/ 0 w 768"/>
                <a:gd name="T95" fmla="*/ 0 h 1095"/>
                <a:gd name="T96" fmla="*/ 0 w 768"/>
                <a:gd name="T97" fmla="*/ 0 h 1095"/>
                <a:gd name="T98" fmla="*/ 0 w 768"/>
                <a:gd name="T99" fmla="*/ 0 h 1095"/>
                <a:gd name="T100" fmla="*/ 0 w 768"/>
                <a:gd name="T101" fmla="*/ 0 h 1095"/>
                <a:gd name="T102" fmla="*/ 0 w 768"/>
                <a:gd name="T103" fmla="*/ 0 h 1095"/>
                <a:gd name="T104" fmla="*/ 0 w 768"/>
                <a:gd name="T105" fmla="*/ 0 h 1095"/>
                <a:gd name="T106" fmla="*/ 0 w 768"/>
                <a:gd name="T107" fmla="*/ 1 h 1095"/>
                <a:gd name="T108" fmla="*/ 0 w 768"/>
                <a:gd name="T109" fmla="*/ 1 h 1095"/>
                <a:gd name="T110" fmla="*/ 0 w 768"/>
                <a:gd name="T111" fmla="*/ 1 h 1095"/>
                <a:gd name="T112" fmla="*/ 0 w 768"/>
                <a:gd name="T113" fmla="*/ 1 h 1095"/>
                <a:gd name="T114" fmla="*/ 0 w 768"/>
                <a:gd name="T115" fmla="*/ 1 h 109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68"/>
                <a:gd name="T175" fmla="*/ 0 h 1095"/>
                <a:gd name="T176" fmla="*/ 768 w 768"/>
                <a:gd name="T177" fmla="*/ 1095 h 109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68" h="1095">
                  <a:moveTo>
                    <a:pt x="20" y="1095"/>
                  </a:moveTo>
                  <a:lnTo>
                    <a:pt x="61" y="1054"/>
                  </a:lnTo>
                  <a:lnTo>
                    <a:pt x="104" y="1016"/>
                  </a:lnTo>
                  <a:lnTo>
                    <a:pt x="148" y="981"/>
                  </a:lnTo>
                  <a:lnTo>
                    <a:pt x="194" y="947"/>
                  </a:lnTo>
                  <a:lnTo>
                    <a:pt x="240" y="914"/>
                  </a:lnTo>
                  <a:lnTo>
                    <a:pt x="286" y="884"/>
                  </a:lnTo>
                  <a:lnTo>
                    <a:pt x="334" y="854"/>
                  </a:lnTo>
                  <a:lnTo>
                    <a:pt x="381" y="825"/>
                  </a:lnTo>
                  <a:lnTo>
                    <a:pt x="429" y="797"/>
                  </a:lnTo>
                  <a:lnTo>
                    <a:pt x="476" y="769"/>
                  </a:lnTo>
                  <a:lnTo>
                    <a:pt x="524" y="740"/>
                  </a:lnTo>
                  <a:lnTo>
                    <a:pt x="571" y="711"/>
                  </a:lnTo>
                  <a:lnTo>
                    <a:pt x="618" y="681"/>
                  </a:lnTo>
                  <a:lnTo>
                    <a:pt x="664" y="651"/>
                  </a:lnTo>
                  <a:lnTo>
                    <a:pt x="708" y="619"/>
                  </a:lnTo>
                  <a:lnTo>
                    <a:pt x="752" y="584"/>
                  </a:lnTo>
                  <a:lnTo>
                    <a:pt x="764" y="511"/>
                  </a:lnTo>
                  <a:lnTo>
                    <a:pt x="768" y="438"/>
                  </a:lnTo>
                  <a:lnTo>
                    <a:pt x="766" y="365"/>
                  </a:lnTo>
                  <a:lnTo>
                    <a:pt x="761" y="292"/>
                  </a:lnTo>
                  <a:lnTo>
                    <a:pt x="755" y="219"/>
                  </a:lnTo>
                  <a:lnTo>
                    <a:pt x="748" y="146"/>
                  </a:lnTo>
                  <a:lnTo>
                    <a:pt x="745" y="73"/>
                  </a:lnTo>
                  <a:lnTo>
                    <a:pt x="747" y="0"/>
                  </a:lnTo>
                  <a:lnTo>
                    <a:pt x="739" y="68"/>
                  </a:lnTo>
                  <a:lnTo>
                    <a:pt x="738" y="137"/>
                  </a:lnTo>
                  <a:lnTo>
                    <a:pt x="741" y="206"/>
                  </a:lnTo>
                  <a:lnTo>
                    <a:pt x="747" y="275"/>
                  </a:lnTo>
                  <a:lnTo>
                    <a:pt x="750" y="343"/>
                  </a:lnTo>
                  <a:lnTo>
                    <a:pt x="751" y="412"/>
                  </a:lnTo>
                  <a:lnTo>
                    <a:pt x="747" y="482"/>
                  </a:lnTo>
                  <a:lnTo>
                    <a:pt x="732" y="551"/>
                  </a:lnTo>
                  <a:lnTo>
                    <a:pt x="688" y="584"/>
                  </a:lnTo>
                  <a:lnTo>
                    <a:pt x="643" y="615"/>
                  </a:lnTo>
                  <a:lnTo>
                    <a:pt x="597" y="645"/>
                  </a:lnTo>
                  <a:lnTo>
                    <a:pt x="551" y="673"/>
                  </a:lnTo>
                  <a:lnTo>
                    <a:pt x="505" y="702"/>
                  </a:lnTo>
                  <a:lnTo>
                    <a:pt x="457" y="730"/>
                  </a:lnTo>
                  <a:lnTo>
                    <a:pt x="411" y="757"/>
                  </a:lnTo>
                  <a:lnTo>
                    <a:pt x="363" y="785"/>
                  </a:lnTo>
                  <a:lnTo>
                    <a:pt x="317" y="813"/>
                  </a:lnTo>
                  <a:lnTo>
                    <a:pt x="271" y="843"/>
                  </a:lnTo>
                  <a:lnTo>
                    <a:pt x="224" y="873"/>
                  </a:lnTo>
                  <a:lnTo>
                    <a:pt x="179" y="906"/>
                  </a:lnTo>
                  <a:lnTo>
                    <a:pt x="135" y="940"/>
                  </a:lnTo>
                  <a:lnTo>
                    <a:pt x="91" y="976"/>
                  </a:lnTo>
                  <a:lnTo>
                    <a:pt x="48" y="1014"/>
                  </a:lnTo>
                  <a:lnTo>
                    <a:pt x="7" y="1057"/>
                  </a:lnTo>
                  <a:lnTo>
                    <a:pt x="6" y="1057"/>
                  </a:lnTo>
                  <a:lnTo>
                    <a:pt x="3" y="1054"/>
                  </a:lnTo>
                  <a:lnTo>
                    <a:pt x="0" y="1051"/>
                  </a:lnTo>
                  <a:lnTo>
                    <a:pt x="1" y="1051"/>
                  </a:lnTo>
                  <a:lnTo>
                    <a:pt x="14" y="1095"/>
                  </a:lnTo>
                  <a:lnTo>
                    <a:pt x="15" y="1095"/>
                  </a:lnTo>
                  <a:lnTo>
                    <a:pt x="16" y="1095"/>
                  </a:lnTo>
                  <a:lnTo>
                    <a:pt x="18" y="1095"/>
                  </a:lnTo>
                  <a:lnTo>
                    <a:pt x="20" y="10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2" name="Freeform 38"/>
            <p:cNvSpPr>
              <a:spLocks/>
            </p:cNvSpPr>
            <p:nvPr/>
          </p:nvSpPr>
          <p:spPr bwMode="auto">
            <a:xfrm>
              <a:off x="2791" y="905"/>
              <a:ext cx="257" cy="280"/>
            </a:xfrm>
            <a:custGeom>
              <a:avLst/>
              <a:gdLst>
                <a:gd name="T0" fmla="*/ 0 w 771"/>
                <a:gd name="T1" fmla="*/ 0 h 841"/>
                <a:gd name="T2" fmla="*/ 0 w 771"/>
                <a:gd name="T3" fmla="*/ 0 h 841"/>
                <a:gd name="T4" fmla="*/ 0 w 771"/>
                <a:gd name="T5" fmla="*/ 0 h 841"/>
                <a:gd name="T6" fmla="*/ 0 w 771"/>
                <a:gd name="T7" fmla="*/ 0 h 841"/>
                <a:gd name="T8" fmla="*/ 0 w 771"/>
                <a:gd name="T9" fmla="*/ 0 h 841"/>
                <a:gd name="T10" fmla="*/ 0 w 771"/>
                <a:gd name="T11" fmla="*/ 0 h 841"/>
                <a:gd name="T12" fmla="*/ 0 w 771"/>
                <a:gd name="T13" fmla="*/ 0 h 841"/>
                <a:gd name="T14" fmla="*/ 0 w 771"/>
                <a:gd name="T15" fmla="*/ 0 h 841"/>
                <a:gd name="T16" fmla="*/ 0 w 771"/>
                <a:gd name="T17" fmla="*/ 0 h 841"/>
                <a:gd name="T18" fmla="*/ 0 w 771"/>
                <a:gd name="T19" fmla="*/ 0 h 841"/>
                <a:gd name="T20" fmla="*/ 0 w 771"/>
                <a:gd name="T21" fmla="*/ 0 h 841"/>
                <a:gd name="T22" fmla="*/ 0 w 771"/>
                <a:gd name="T23" fmla="*/ 0 h 841"/>
                <a:gd name="T24" fmla="*/ 0 w 771"/>
                <a:gd name="T25" fmla="*/ 0 h 841"/>
                <a:gd name="T26" fmla="*/ 0 w 771"/>
                <a:gd name="T27" fmla="*/ 0 h 841"/>
                <a:gd name="T28" fmla="*/ 0 w 771"/>
                <a:gd name="T29" fmla="*/ 0 h 841"/>
                <a:gd name="T30" fmla="*/ 0 w 771"/>
                <a:gd name="T31" fmla="*/ 0 h 841"/>
                <a:gd name="T32" fmla="*/ 0 w 771"/>
                <a:gd name="T33" fmla="*/ 0 h 841"/>
                <a:gd name="T34" fmla="*/ 0 w 771"/>
                <a:gd name="T35" fmla="*/ 0 h 841"/>
                <a:gd name="T36" fmla="*/ 0 w 771"/>
                <a:gd name="T37" fmla="*/ 0 h 841"/>
                <a:gd name="T38" fmla="*/ 0 w 771"/>
                <a:gd name="T39" fmla="*/ 0 h 841"/>
                <a:gd name="T40" fmla="*/ 0 w 771"/>
                <a:gd name="T41" fmla="*/ 0 h 841"/>
                <a:gd name="T42" fmla="*/ 0 w 771"/>
                <a:gd name="T43" fmla="*/ 0 h 841"/>
                <a:gd name="T44" fmla="*/ 0 w 771"/>
                <a:gd name="T45" fmla="*/ 0 h 841"/>
                <a:gd name="T46" fmla="*/ 0 w 771"/>
                <a:gd name="T47" fmla="*/ 0 h 841"/>
                <a:gd name="T48" fmla="*/ 0 w 771"/>
                <a:gd name="T49" fmla="*/ 0 h 841"/>
                <a:gd name="T50" fmla="*/ 0 w 771"/>
                <a:gd name="T51" fmla="*/ 0 h 841"/>
                <a:gd name="T52" fmla="*/ 0 w 771"/>
                <a:gd name="T53" fmla="*/ 0 h 841"/>
                <a:gd name="T54" fmla="*/ 0 w 771"/>
                <a:gd name="T55" fmla="*/ 0 h 841"/>
                <a:gd name="T56" fmla="*/ 0 w 771"/>
                <a:gd name="T57" fmla="*/ 0 h 841"/>
                <a:gd name="T58" fmla="*/ 0 w 771"/>
                <a:gd name="T59" fmla="*/ 0 h 841"/>
                <a:gd name="T60" fmla="*/ 0 w 771"/>
                <a:gd name="T61" fmla="*/ 0 h 841"/>
                <a:gd name="T62" fmla="*/ 0 w 771"/>
                <a:gd name="T63" fmla="*/ 0 h 841"/>
                <a:gd name="T64" fmla="*/ 0 w 771"/>
                <a:gd name="T65" fmla="*/ 0 h 841"/>
                <a:gd name="T66" fmla="*/ 0 w 771"/>
                <a:gd name="T67" fmla="*/ 0 h 841"/>
                <a:gd name="T68" fmla="*/ 0 w 771"/>
                <a:gd name="T69" fmla="*/ 0 h 841"/>
                <a:gd name="T70" fmla="*/ 0 w 771"/>
                <a:gd name="T71" fmla="*/ 0 h 841"/>
                <a:gd name="T72" fmla="*/ 0 w 771"/>
                <a:gd name="T73" fmla="*/ 0 h 841"/>
                <a:gd name="T74" fmla="*/ 0 w 771"/>
                <a:gd name="T75" fmla="*/ 0 h 841"/>
                <a:gd name="T76" fmla="*/ 0 w 771"/>
                <a:gd name="T77" fmla="*/ 0 h 841"/>
                <a:gd name="T78" fmla="*/ 0 w 771"/>
                <a:gd name="T79" fmla="*/ 0 h 841"/>
                <a:gd name="T80" fmla="*/ 0 w 771"/>
                <a:gd name="T81" fmla="*/ 0 h 841"/>
                <a:gd name="T82" fmla="*/ 0 w 771"/>
                <a:gd name="T83" fmla="*/ 0 h 841"/>
                <a:gd name="T84" fmla="*/ 0 w 771"/>
                <a:gd name="T85" fmla="*/ 0 h 841"/>
                <a:gd name="T86" fmla="*/ 0 w 771"/>
                <a:gd name="T87" fmla="*/ 0 h 841"/>
                <a:gd name="T88" fmla="*/ 0 w 771"/>
                <a:gd name="T89" fmla="*/ 0 h 84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71"/>
                <a:gd name="T136" fmla="*/ 0 h 841"/>
                <a:gd name="T137" fmla="*/ 771 w 771"/>
                <a:gd name="T138" fmla="*/ 841 h 84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71" h="841">
                  <a:moveTo>
                    <a:pt x="713" y="841"/>
                  </a:moveTo>
                  <a:lnTo>
                    <a:pt x="714" y="841"/>
                  </a:lnTo>
                  <a:lnTo>
                    <a:pt x="716" y="841"/>
                  </a:lnTo>
                  <a:lnTo>
                    <a:pt x="718" y="841"/>
                  </a:lnTo>
                  <a:lnTo>
                    <a:pt x="721" y="839"/>
                  </a:lnTo>
                  <a:lnTo>
                    <a:pt x="731" y="819"/>
                  </a:lnTo>
                  <a:lnTo>
                    <a:pt x="735" y="793"/>
                  </a:lnTo>
                  <a:lnTo>
                    <a:pt x="739" y="768"/>
                  </a:lnTo>
                  <a:lnTo>
                    <a:pt x="744" y="744"/>
                  </a:lnTo>
                  <a:lnTo>
                    <a:pt x="752" y="656"/>
                  </a:lnTo>
                  <a:lnTo>
                    <a:pt x="760" y="569"/>
                  </a:lnTo>
                  <a:lnTo>
                    <a:pt x="766" y="483"/>
                  </a:lnTo>
                  <a:lnTo>
                    <a:pt x="771" y="395"/>
                  </a:lnTo>
                  <a:lnTo>
                    <a:pt x="769" y="354"/>
                  </a:lnTo>
                  <a:lnTo>
                    <a:pt x="767" y="314"/>
                  </a:lnTo>
                  <a:lnTo>
                    <a:pt x="765" y="276"/>
                  </a:lnTo>
                  <a:lnTo>
                    <a:pt x="763" y="235"/>
                  </a:lnTo>
                  <a:lnTo>
                    <a:pt x="762" y="231"/>
                  </a:lnTo>
                  <a:lnTo>
                    <a:pt x="761" y="229"/>
                  </a:lnTo>
                  <a:lnTo>
                    <a:pt x="758" y="228"/>
                  </a:lnTo>
                  <a:lnTo>
                    <a:pt x="754" y="230"/>
                  </a:lnTo>
                  <a:lnTo>
                    <a:pt x="707" y="779"/>
                  </a:lnTo>
                  <a:lnTo>
                    <a:pt x="704" y="786"/>
                  </a:lnTo>
                  <a:lnTo>
                    <a:pt x="697" y="791"/>
                  </a:lnTo>
                  <a:lnTo>
                    <a:pt x="689" y="796"/>
                  </a:lnTo>
                  <a:lnTo>
                    <a:pt x="682" y="802"/>
                  </a:lnTo>
                  <a:lnTo>
                    <a:pt x="661" y="796"/>
                  </a:lnTo>
                  <a:lnTo>
                    <a:pt x="640" y="792"/>
                  </a:lnTo>
                  <a:lnTo>
                    <a:pt x="619" y="787"/>
                  </a:lnTo>
                  <a:lnTo>
                    <a:pt x="598" y="784"/>
                  </a:lnTo>
                  <a:lnTo>
                    <a:pt x="579" y="781"/>
                  </a:lnTo>
                  <a:lnTo>
                    <a:pt x="559" y="779"/>
                  </a:lnTo>
                  <a:lnTo>
                    <a:pt x="538" y="775"/>
                  </a:lnTo>
                  <a:lnTo>
                    <a:pt x="519" y="773"/>
                  </a:lnTo>
                  <a:lnTo>
                    <a:pt x="499" y="771"/>
                  </a:lnTo>
                  <a:lnTo>
                    <a:pt x="480" y="768"/>
                  </a:lnTo>
                  <a:lnTo>
                    <a:pt x="459" y="765"/>
                  </a:lnTo>
                  <a:lnTo>
                    <a:pt x="438" y="761"/>
                  </a:lnTo>
                  <a:lnTo>
                    <a:pt x="417" y="757"/>
                  </a:lnTo>
                  <a:lnTo>
                    <a:pt x="396" y="752"/>
                  </a:lnTo>
                  <a:lnTo>
                    <a:pt x="374" y="746"/>
                  </a:lnTo>
                  <a:lnTo>
                    <a:pt x="352" y="740"/>
                  </a:lnTo>
                  <a:lnTo>
                    <a:pt x="352" y="713"/>
                  </a:lnTo>
                  <a:lnTo>
                    <a:pt x="350" y="680"/>
                  </a:lnTo>
                  <a:lnTo>
                    <a:pt x="346" y="647"/>
                  </a:lnTo>
                  <a:lnTo>
                    <a:pt x="347" y="619"/>
                  </a:lnTo>
                  <a:lnTo>
                    <a:pt x="355" y="596"/>
                  </a:lnTo>
                  <a:lnTo>
                    <a:pt x="361" y="573"/>
                  </a:lnTo>
                  <a:lnTo>
                    <a:pt x="365" y="550"/>
                  </a:lnTo>
                  <a:lnTo>
                    <a:pt x="371" y="526"/>
                  </a:lnTo>
                  <a:lnTo>
                    <a:pt x="372" y="430"/>
                  </a:lnTo>
                  <a:lnTo>
                    <a:pt x="370" y="335"/>
                  </a:lnTo>
                  <a:lnTo>
                    <a:pt x="364" y="241"/>
                  </a:lnTo>
                  <a:lnTo>
                    <a:pt x="355" y="147"/>
                  </a:lnTo>
                  <a:lnTo>
                    <a:pt x="351" y="137"/>
                  </a:lnTo>
                  <a:lnTo>
                    <a:pt x="346" y="127"/>
                  </a:lnTo>
                  <a:lnTo>
                    <a:pt x="340" y="119"/>
                  </a:lnTo>
                  <a:lnTo>
                    <a:pt x="333" y="112"/>
                  </a:lnTo>
                  <a:lnTo>
                    <a:pt x="329" y="112"/>
                  </a:lnTo>
                  <a:lnTo>
                    <a:pt x="327" y="113"/>
                  </a:lnTo>
                  <a:lnTo>
                    <a:pt x="324" y="114"/>
                  </a:lnTo>
                  <a:lnTo>
                    <a:pt x="320" y="115"/>
                  </a:lnTo>
                  <a:lnTo>
                    <a:pt x="224" y="78"/>
                  </a:lnTo>
                  <a:lnTo>
                    <a:pt x="210" y="74"/>
                  </a:lnTo>
                  <a:lnTo>
                    <a:pt x="197" y="70"/>
                  </a:lnTo>
                  <a:lnTo>
                    <a:pt x="183" y="65"/>
                  </a:lnTo>
                  <a:lnTo>
                    <a:pt x="170" y="59"/>
                  </a:lnTo>
                  <a:lnTo>
                    <a:pt x="156" y="53"/>
                  </a:lnTo>
                  <a:lnTo>
                    <a:pt x="141" y="48"/>
                  </a:lnTo>
                  <a:lnTo>
                    <a:pt x="128" y="42"/>
                  </a:lnTo>
                  <a:lnTo>
                    <a:pt x="114" y="35"/>
                  </a:lnTo>
                  <a:lnTo>
                    <a:pt x="101" y="30"/>
                  </a:lnTo>
                  <a:lnTo>
                    <a:pt x="86" y="24"/>
                  </a:lnTo>
                  <a:lnTo>
                    <a:pt x="72" y="18"/>
                  </a:lnTo>
                  <a:lnTo>
                    <a:pt x="58" y="13"/>
                  </a:lnTo>
                  <a:lnTo>
                    <a:pt x="43" y="9"/>
                  </a:lnTo>
                  <a:lnTo>
                    <a:pt x="29" y="4"/>
                  </a:lnTo>
                  <a:lnTo>
                    <a:pt x="15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5" y="10"/>
                  </a:lnTo>
                  <a:lnTo>
                    <a:pt x="11" y="14"/>
                  </a:lnTo>
                  <a:lnTo>
                    <a:pt x="16" y="16"/>
                  </a:lnTo>
                  <a:lnTo>
                    <a:pt x="35" y="24"/>
                  </a:lnTo>
                  <a:lnTo>
                    <a:pt x="55" y="32"/>
                  </a:lnTo>
                  <a:lnTo>
                    <a:pt x="75" y="41"/>
                  </a:lnTo>
                  <a:lnTo>
                    <a:pt x="94" y="49"/>
                  </a:lnTo>
                  <a:lnTo>
                    <a:pt x="113" y="58"/>
                  </a:lnTo>
                  <a:lnTo>
                    <a:pt x="132" y="67"/>
                  </a:lnTo>
                  <a:lnTo>
                    <a:pt x="152" y="77"/>
                  </a:lnTo>
                  <a:lnTo>
                    <a:pt x="171" y="85"/>
                  </a:lnTo>
                  <a:lnTo>
                    <a:pt x="189" y="95"/>
                  </a:lnTo>
                  <a:lnTo>
                    <a:pt x="209" y="103"/>
                  </a:lnTo>
                  <a:lnTo>
                    <a:pt x="229" y="113"/>
                  </a:lnTo>
                  <a:lnTo>
                    <a:pt x="248" y="121"/>
                  </a:lnTo>
                  <a:lnTo>
                    <a:pt x="267" y="129"/>
                  </a:lnTo>
                  <a:lnTo>
                    <a:pt x="287" y="137"/>
                  </a:lnTo>
                  <a:lnTo>
                    <a:pt x="308" y="144"/>
                  </a:lnTo>
                  <a:lnTo>
                    <a:pt x="328" y="150"/>
                  </a:lnTo>
                  <a:lnTo>
                    <a:pt x="342" y="200"/>
                  </a:lnTo>
                  <a:lnTo>
                    <a:pt x="350" y="251"/>
                  </a:lnTo>
                  <a:lnTo>
                    <a:pt x="353" y="304"/>
                  </a:lnTo>
                  <a:lnTo>
                    <a:pt x="353" y="357"/>
                  </a:lnTo>
                  <a:lnTo>
                    <a:pt x="351" y="411"/>
                  </a:lnTo>
                  <a:lnTo>
                    <a:pt x="346" y="465"/>
                  </a:lnTo>
                  <a:lnTo>
                    <a:pt x="340" y="520"/>
                  </a:lnTo>
                  <a:lnTo>
                    <a:pt x="334" y="573"/>
                  </a:lnTo>
                  <a:lnTo>
                    <a:pt x="327" y="610"/>
                  </a:lnTo>
                  <a:lnTo>
                    <a:pt x="325" y="658"/>
                  </a:lnTo>
                  <a:lnTo>
                    <a:pt x="324" y="709"/>
                  </a:lnTo>
                  <a:lnTo>
                    <a:pt x="324" y="752"/>
                  </a:lnTo>
                  <a:lnTo>
                    <a:pt x="326" y="766"/>
                  </a:lnTo>
                  <a:lnTo>
                    <a:pt x="329" y="774"/>
                  </a:lnTo>
                  <a:lnTo>
                    <a:pt x="335" y="779"/>
                  </a:lnTo>
                  <a:lnTo>
                    <a:pt x="342" y="780"/>
                  </a:lnTo>
                  <a:lnTo>
                    <a:pt x="350" y="780"/>
                  </a:lnTo>
                  <a:lnTo>
                    <a:pt x="359" y="779"/>
                  </a:lnTo>
                  <a:lnTo>
                    <a:pt x="370" y="778"/>
                  </a:lnTo>
                  <a:lnTo>
                    <a:pt x="382" y="778"/>
                  </a:lnTo>
                  <a:lnTo>
                    <a:pt x="404" y="781"/>
                  </a:lnTo>
                  <a:lnTo>
                    <a:pt x="424" y="785"/>
                  </a:lnTo>
                  <a:lnTo>
                    <a:pt x="446" y="789"/>
                  </a:lnTo>
                  <a:lnTo>
                    <a:pt x="466" y="792"/>
                  </a:lnTo>
                  <a:lnTo>
                    <a:pt x="486" y="796"/>
                  </a:lnTo>
                  <a:lnTo>
                    <a:pt x="507" y="800"/>
                  </a:lnTo>
                  <a:lnTo>
                    <a:pt x="527" y="803"/>
                  </a:lnTo>
                  <a:lnTo>
                    <a:pt x="547" y="807"/>
                  </a:lnTo>
                  <a:lnTo>
                    <a:pt x="568" y="810"/>
                  </a:lnTo>
                  <a:lnTo>
                    <a:pt x="588" y="815"/>
                  </a:lnTo>
                  <a:lnTo>
                    <a:pt x="610" y="819"/>
                  </a:lnTo>
                  <a:lnTo>
                    <a:pt x="630" y="822"/>
                  </a:lnTo>
                  <a:lnTo>
                    <a:pt x="650" y="827"/>
                  </a:lnTo>
                  <a:lnTo>
                    <a:pt x="671" y="831"/>
                  </a:lnTo>
                  <a:lnTo>
                    <a:pt x="692" y="836"/>
                  </a:lnTo>
                  <a:lnTo>
                    <a:pt x="713" y="8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3" name="Freeform 39"/>
            <p:cNvSpPr>
              <a:spLocks/>
            </p:cNvSpPr>
            <p:nvPr/>
          </p:nvSpPr>
          <p:spPr bwMode="auto">
            <a:xfrm>
              <a:off x="2912" y="1053"/>
              <a:ext cx="115" cy="109"/>
            </a:xfrm>
            <a:custGeom>
              <a:avLst/>
              <a:gdLst>
                <a:gd name="T0" fmla="*/ 0 w 347"/>
                <a:gd name="T1" fmla="*/ 0 h 328"/>
                <a:gd name="T2" fmla="*/ 0 w 347"/>
                <a:gd name="T3" fmla="*/ 0 h 328"/>
                <a:gd name="T4" fmla="*/ 0 w 347"/>
                <a:gd name="T5" fmla="*/ 0 h 328"/>
                <a:gd name="T6" fmla="*/ 0 w 347"/>
                <a:gd name="T7" fmla="*/ 0 h 328"/>
                <a:gd name="T8" fmla="*/ 0 w 347"/>
                <a:gd name="T9" fmla="*/ 0 h 328"/>
                <a:gd name="T10" fmla="*/ 0 w 347"/>
                <a:gd name="T11" fmla="*/ 0 h 328"/>
                <a:gd name="T12" fmla="*/ 0 w 347"/>
                <a:gd name="T13" fmla="*/ 0 h 328"/>
                <a:gd name="T14" fmla="*/ 0 w 347"/>
                <a:gd name="T15" fmla="*/ 0 h 328"/>
                <a:gd name="T16" fmla="*/ 0 w 347"/>
                <a:gd name="T17" fmla="*/ 0 h 328"/>
                <a:gd name="T18" fmla="*/ 0 w 347"/>
                <a:gd name="T19" fmla="*/ 0 h 328"/>
                <a:gd name="T20" fmla="*/ 0 w 347"/>
                <a:gd name="T21" fmla="*/ 0 h 328"/>
                <a:gd name="T22" fmla="*/ 0 w 347"/>
                <a:gd name="T23" fmla="*/ 0 h 328"/>
                <a:gd name="T24" fmla="*/ 0 w 347"/>
                <a:gd name="T25" fmla="*/ 0 h 328"/>
                <a:gd name="T26" fmla="*/ 0 w 347"/>
                <a:gd name="T27" fmla="*/ 0 h 328"/>
                <a:gd name="T28" fmla="*/ 0 w 347"/>
                <a:gd name="T29" fmla="*/ 0 h 328"/>
                <a:gd name="T30" fmla="*/ 0 w 347"/>
                <a:gd name="T31" fmla="*/ 0 h 328"/>
                <a:gd name="T32" fmla="*/ 0 w 347"/>
                <a:gd name="T33" fmla="*/ 0 h 328"/>
                <a:gd name="T34" fmla="*/ 0 w 347"/>
                <a:gd name="T35" fmla="*/ 0 h 328"/>
                <a:gd name="T36" fmla="*/ 0 w 347"/>
                <a:gd name="T37" fmla="*/ 0 h 328"/>
                <a:gd name="T38" fmla="*/ 0 w 347"/>
                <a:gd name="T39" fmla="*/ 0 h 328"/>
                <a:gd name="T40" fmla="*/ 0 w 347"/>
                <a:gd name="T41" fmla="*/ 0 h 328"/>
                <a:gd name="T42" fmla="*/ 0 w 347"/>
                <a:gd name="T43" fmla="*/ 0 h 328"/>
                <a:gd name="T44" fmla="*/ 0 w 347"/>
                <a:gd name="T45" fmla="*/ 0 h 328"/>
                <a:gd name="T46" fmla="*/ 0 w 347"/>
                <a:gd name="T47" fmla="*/ 0 h 328"/>
                <a:gd name="T48" fmla="*/ 0 w 347"/>
                <a:gd name="T49" fmla="*/ 0 h 328"/>
                <a:gd name="T50" fmla="*/ 0 w 347"/>
                <a:gd name="T51" fmla="*/ 0 h 328"/>
                <a:gd name="T52" fmla="*/ 0 w 347"/>
                <a:gd name="T53" fmla="*/ 0 h 328"/>
                <a:gd name="T54" fmla="*/ 0 w 347"/>
                <a:gd name="T55" fmla="*/ 0 h 328"/>
                <a:gd name="T56" fmla="*/ 0 w 347"/>
                <a:gd name="T57" fmla="*/ 0 h 328"/>
                <a:gd name="T58" fmla="*/ 0 w 347"/>
                <a:gd name="T59" fmla="*/ 0 h 328"/>
                <a:gd name="T60" fmla="*/ 0 w 347"/>
                <a:gd name="T61" fmla="*/ 0 h 328"/>
                <a:gd name="T62" fmla="*/ 0 w 347"/>
                <a:gd name="T63" fmla="*/ 0 h 328"/>
                <a:gd name="T64" fmla="*/ 0 w 347"/>
                <a:gd name="T65" fmla="*/ 0 h 328"/>
                <a:gd name="T66" fmla="*/ 0 w 347"/>
                <a:gd name="T67" fmla="*/ 0 h 328"/>
                <a:gd name="T68" fmla="*/ 0 w 347"/>
                <a:gd name="T69" fmla="*/ 0 h 328"/>
                <a:gd name="T70" fmla="*/ 0 w 347"/>
                <a:gd name="T71" fmla="*/ 0 h 328"/>
                <a:gd name="T72" fmla="*/ 0 w 347"/>
                <a:gd name="T73" fmla="*/ 0 h 328"/>
                <a:gd name="T74" fmla="*/ 0 w 347"/>
                <a:gd name="T75" fmla="*/ 0 h 328"/>
                <a:gd name="T76" fmla="*/ 0 w 347"/>
                <a:gd name="T77" fmla="*/ 0 h 328"/>
                <a:gd name="T78" fmla="*/ 0 w 347"/>
                <a:gd name="T79" fmla="*/ 0 h 328"/>
                <a:gd name="T80" fmla="*/ 0 w 347"/>
                <a:gd name="T81" fmla="*/ 0 h 328"/>
                <a:gd name="T82" fmla="*/ 0 w 347"/>
                <a:gd name="T83" fmla="*/ 0 h 328"/>
                <a:gd name="T84" fmla="*/ 0 w 347"/>
                <a:gd name="T85" fmla="*/ 0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7"/>
                <a:gd name="T130" fmla="*/ 0 h 328"/>
                <a:gd name="T131" fmla="*/ 347 w 347"/>
                <a:gd name="T132" fmla="*/ 328 h 32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7" h="328">
                  <a:moveTo>
                    <a:pt x="296" y="328"/>
                  </a:moveTo>
                  <a:lnTo>
                    <a:pt x="302" y="306"/>
                  </a:lnTo>
                  <a:lnTo>
                    <a:pt x="308" y="284"/>
                  </a:lnTo>
                  <a:lnTo>
                    <a:pt x="313" y="263"/>
                  </a:lnTo>
                  <a:lnTo>
                    <a:pt x="319" y="238"/>
                  </a:lnTo>
                  <a:lnTo>
                    <a:pt x="324" y="216"/>
                  </a:lnTo>
                  <a:lnTo>
                    <a:pt x="329" y="193"/>
                  </a:lnTo>
                  <a:lnTo>
                    <a:pt x="335" y="170"/>
                  </a:lnTo>
                  <a:lnTo>
                    <a:pt x="341" y="147"/>
                  </a:lnTo>
                  <a:lnTo>
                    <a:pt x="344" y="124"/>
                  </a:lnTo>
                  <a:lnTo>
                    <a:pt x="347" y="100"/>
                  </a:lnTo>
                  <a:lnTo>
                    <a:pt x="347" y="78"/>
                  </a:lnTo>
                  <a:lnTo>
                    <a:pt x="336" y="61"/>
                  </a:lnTo>
                  <a:lnTo>
                    <a:pt x="322" y="54"/>
                  </a:lnTo>
                  <a:lnTo>
                    <a:pt x="309" y="48"/>
                  </a:lnTo>
                  <a:lnTo>
                    <a:pt x="295" y="43"/>
                  </a:lnTo>
                  <a:lnTo>
                    <a:pt x="282" y="39"/>
                  </a:lnTo>
                  <a:lnTo>
                    <a:pt x="267" y="37"/>
                  </a:lnTo>
                  <a:lnTo>
                    <a:pt x="252" y="35"/>
                  </a:lnTo>
                  <a:lnTo>
                    <a:pt x="238" y="32"/>
                  </a:lnTo>
                  <a:lnTo>
                    <a:pt x="222" y="31"/>
                  </a:lnTo>
                  <a:lnTo>
                    <a:pt x="207" y="30"/>
                  </a:lnTo>
                  <a:lnTo>
                    <a:pt x="192" y="29"/>
                  </a:lnTo>
                  <a:lnTo>
                    <a:pt x="178" y="27"/>
                  </a:lnTo>
                  <a:lnTo>
                    <a:pt x="162" y="26"/>
                  </a:lnTo>
                  <a:lnTo>
                    <a:pt x="147" y="24"/>
                  </a:lnTo>
                  <a:lnTo>
                    <a:pt x="132" y="21"/>
                  </a:lnTo>
                  <a:lnTo>
                    <a:pt x="119" y="18"/>
                  </a:lnTo>
                  <a:lnTo>
                    <a:pt x="104" y="13"/>
                  </a:lnTo>
                  <a:lnTo>
                    <a:pt x="96" y="12"/>
                  </a:lnTo>
                  <a:lnTo>
                    <a:pt x="88" y="9"/>
                  </a:lnTo>
                  <a:lnTo>
                    <a:pt x="80" y="8"/>
                  </a:lnTo>
                  <a:lnTo>
                    <a:pt x="72" y="7"/>
                  </a:lnTo>
                  <a:lnTo>
                    <a:pt x="66" y="6"/>
                  </a:lnTo>
                  <a:lnTo>
                    <a:pt x="58" y="3"/>
                  </a:lnTo>
                  <a:lnTo>
                    <a:pt x="50" y="2"/>
                  </a:lnTo>
                  <a:lnTo>
                    <a:pt x="43" y="0"/>
                  </a:lnTo>
                  <a:lnTo>
                    <a:pt x="59" y="9"/>
                  </a:lnTo>
                  <a:lnTo>
                    <a:pt x="75" y="16"/>
                  </a:lnTo>
                  <a:lnTo>
                    <a:pt x="92" y="24"/>
                  </a:lnTo>
                  <a:lnTo>
                    <a:pt x="110" y="29"/>
                  </a:lnTo>
                  <a:lnTo>
                    <a:pt x="128" y="33"/>
                  </a:lnTo>
                  <a:lnTo>
                    <a:pt x="146" y="38"/>
                  </a:lnTo>
                  <a:lnTo>
                    <a:pt x="164" y="42"/>
                  </a:lnTo>
                  <a:lnTo>
                    <a:pt x="183" y="44"/>
                  </a:lnTo>
                  <a:lnTo>
                    <a:pt x="201" y="48"/>
                  </a:lnTo>
                  <a:lnTo>
                    <a:pt x="221" y="50"/>
                  </a:lnTo>
                  <a:lnTo>
                    <a:pt x="240" y="53"/>
                  </a:lnTo>
                  <a:lnTo>
                    <a:pt x="259" y="55"/>
                  </a:lnTo>
                  <a:lnTo>
                    <a:pt x="277" y="57"/>
                  </a:lnTo>
                  <a:lnTo>
                    <a:pt x="295" y="61"/>
                  </a:lnTo>
                  <a:lnTo>
                    <a:pt x="313" y="65"/>
                  </a:lnTo>
                  <a:lnTo>
                    <a:pt x="331" y="68"/>
                  </a:lnTo>
                  <a:lnTo>
                    <a:pt x="289" y="277"/>
                  </a:lnTo>
                  <a:lnTo>
                    <a:pt x="270" y="275"/>
                  </a:lnTo>
                  <a:lnTo>
                    <a:pt x="253" y="273"/>
                  </a:lnTo>
                  <a:lnTo>
                    <a:pt x="235" y="271"/>
                  </a:lnTo>
                  <a:lnTo>
                    <a:pt x="217" y="269"/>
                  </a:lnTo>
                  <a:lnTo>
                    <a:pt x="200" y="266"/>
                  </a:lnTo>
                  <a:lnTo>
                    <a:pt x="182" y="265"/>
                  </a:lnTo>
                  <a:lnTo>
                    <a:pt x="164" y="263"/>
                  </a:lnTo>
                  <a:lnTo>
                    <a:pt x="146" y="261"/>
                  </a:lnTo>
                  <a:lnTo>
                    <a:pt x="128" y="259"/>
                  </a:lnTo>
                  <a:lnTo>
                    <a:pt x="110" y="258"/>
                  </a:lnTo>
                  <a:lnTo>
                    <a:pt x="92" y="257"/>
                  </a:lnTo>
                  <a:lnTo>
                    <a:pt x="74" y="257"/>
                  </a:lnTo>
                  <a:lnTo>
                    <a:pt x="56" y="255"/>
                  </a:lnTo>
                  <a:lnTo>
                    <a:pt x="37" y="255"/>
                  </a:lnTo>
                  <a:lnTo>
                    <a:pt x="18" y="255"/>
                  </a:lnTo>
                  <a:lnTo>
                    <a:pt x="0" y="257"/>
                  </a:lnTo>
                  <a:lnTo>
                    <a:pt x="18" y="260"/>
                  </a:lnTo>
                  <a:lnTo>
                    <a:pt x="36" y="264"/>
                  </a:lnTo>
                  <a:lnTo>
                    <a:pt x="56" y="266"/>
                  </a:lnTo>
                  <a:lnTo>
                    <a:pt x="74" y="270"/>
                  </a:lnTo>
                  <a:lnTo>
                    <a:pt x="93" y="273"/>
                  </a:lnTo>
                  <a:lnTo>
                    <a:pt x="111" y="276"/>
                  </a:lnTo>
                  <a:lnTo>
                    <a:pt x="130" y="279"/>
                  </a:lnTo>
                  <a:lnTo>
                    <a:pt x="148" y="283"/>
                  </a:lnTo>
                  <a:lnTo>
                    <a:pt x="167" y="287"/>
                  </a:lnTo>
                  <a:lnTo>
                    <a:pt x="187" y="292"/>
                  </a:lnTo>
                  <a:lnTo>
                    <a:pt x="205" y="296"/>
                  </a:lnTo>
                  <a:lnTo>
                    <a:pt x="224" y="301"/>
                  </a:lnTo>
                  <a:lnTo>
                    <a:pt x="242" y="307"/>
                  </a:lnTo>
                  <a:lnTo>
                    <a:pt x="260" y="313"/>
                  </a:lnTo>
                  <a:lnTo>
                    <a:pt x="278" y="321"/>
                  </a:lnTo>
                  <a:lnTo>
                    <a:pt x="296" y="3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4" name="Freeform 40"/>
            <p:cNvSpPr>
              <a:spLocks/>
            </p:cNvSpPr>
            <p:nvPr/>
          </p:nvSpPr>
          <p:spPr bwMode="auto">
            <a:xfrm>
              <a:off x="2815" y="1136"/>
              <a:ext cx="19" cy="25"/>
            </a:xfrm>
            <a:custGeom>
              <a:avLst/>
              <a:gdLst>
                <a:gd name="T0" fmla="*/ 0 w 57"/>
                <a:gd name="T1" fmla="*/ 0 h 74"/>
                <a:gd name="T2" fmla="*/ 0 w 57"/>
                <a:gd name="T3" fmla="*/ 0 h 74"/>
                <a:gd name="T4" fmla="*/ 0 w 57"/>
                <a:gd name="T5" fmla="*/ 0 h 74"/>
                <a:gd name="T6" fmla="*/ 0 w 57"/>
                <a:gd name="T7" fmla="*/ 0 h 74"/>
                <a:gd name="T8" fmla="*/ 0 w 57"/>
                <a:gd name="T9" fmla="*/ 0 h 74"/>
                <a:gd name="T10" fmla="*/ 0 w 57"/>
                <a:gd name="T11" fmla="*/ 0 h 74"/>
                <a:gd name="T12" fmla="*/ 0 w 57"/>
                <a:gd name="T13" fmla="*/ 0 h 74"/>
                <a:gd name="T14" fmla="*/ 0 w 57"/>
                <a:gd name="T15" fmla="*/ 0 h 74"/>
                <a:gd name="T16" fmla="*/ 0 w 57"/>
                <a:gd name="T17" fmla="*/ 0 h 74"/>
                <a:gd name="T18" fmla="*/ 0 w 57"/>
                <a:gd name="T19" fmla="*/ 0 h 74"/>
                <a:gd name="T20" fmla="*/ 0 w 57"/>
                <a:gd name="T21" fmla="*/ 0 h 74"/>
                <a:gd name="T22" fmla="*/ 0 w 57"/>
                <a:gd name="T23" fmla="*/ 0 h 74"/>
                <a:gd name="T24" fmla="*/ 0 w 57"/>
                <a:gd name="T25" fmla="*/ 0 h 74"/>
                <a:gd name="T26" fmla="*/ 0 w 57"/>
                <a:gd name="T27" fmla="*/ 0 h 74"/>
                <a:gd name="T28" fmla="*/ 0 w 57"/>
                <a:gd name="T29" fmla="*/ 0 h 74"/>
                <a:gd name="T30" fmla="*/ 0 w 57"/>
                <a:gd name="T31" fmla="*/ 0 h 74"/>
                <a:gd name="T32" fmla="*/ 0 w 57"/>
                <a:gd name="T33" fmla="*/ 0 h 74"/>
                <a:gd name="T34" fmla="*/ 0 w 57"/>
                <a:gd name="T35" fmla="*/ 0 h 74"/>
                <a:gd name="T36" fmla="*/ 0 w 57"/>
                <a:gd name="T37" fmla="*/ 0 h 74"/>
                <a:gd name="T38" fmla="*/ 0 w 57"/>
                <a:gd name="T39" fmla="*/ 0 h 74"/>
                <a:gd name="T40" fmla="*/ 0 w 57"/>
                <a:gd name="T41" fmla="*/ 0 h 74"/>
                <a:gd name="T42" fmla="*/ 0 w 57"/>
                <a:gd name="T43" fmla="*/ 0 h 74"/>
                <a:gd name="T44" fmla="*/ 0 w 57"/>
                <a:gd name="T45" fmla="*/ 0 h 74"/>
                <a:gd name="T46" fmla="*/ 0 w 57"/>
                <a:gd name="T47" fmla="*/ 0 h 74"/>
                <a:gd name="T48" fmla="*/ 0 w 57"/>
                <a:gd name="T49" fmla="*/ 0 h 74"/>
                <a:gd name="T50" fmla="*/ 0 w 57"/>
                <a:gd name="T51" fmla="*/ 0 h 74"/>
                <a:gd name="T52" fmla="*/ 0 w 57"/>
                <a:gd name="T53" fmla="*/ 0 h 74"/>
                <a:gd name="T54" fmla="*/ 0 w 57"/>
                <a:gd name="T55" fmla="*/ 0 h 74"/>
                <a:gd name="T56" fmla="*/ 0 w 57"/>
                <a:gd name="T57" fmla="*/ 0 h 74"/>
                <a:gd name="T58" fmla="*/ 0 w 57"/>
                <a:gd name="T59" fmla="*/ 0 h 74"/>
                <a:gd name="T60" fmla="*/ 0 w 57"/>
                <a:gd name="T61" fmla="*/ 0 h 74"/>
                <a:gd name="T62" fmla="*/ 0 w 57"/>
                <a:gd name="T63" fmla="*/ 0 h 74"/>
                <a:gd name="T64" fmla="*/ 0 w 57"/>
                <a:gd name="T65" fmla="*/ 0 h 74"/>
                <a:gd name="T66" fmla="*/ 0 w 57"/>
                <a:gd name="T67" fmla="*/ 0 h 74"/>
                <a:gd name="T68" fmla="*/ 0 w 57"/>
                <a:gd name="T69" fmla="*/ 0 h 74"/>
                <a:gd name="T70" fmla="*/ 0 w 57"/>
                <a:gd name="T71" fmla="*/ 0 h 74"/>
                <a:gd name="T72" fmla="*/ 0 w 57"/>
                <a:gd name="T73" fmla="*/ 0 h 74"/>
                <a:gd name="T74" fmla="*/ 0 w 57"/>
                <a:gd name="T75" fmla="*/ 0 h 74"/>
                <a:gd name="T76" fmla="*/ 0 w 57"/>
                <a:gd name="T77" fmla="*/ 0 h 74"/>
                <a:gd name="T78" fmla="*/ 0 w 57"/>
                <a:gd name="T79" fmla="*/ 0 h 74"/>
                <a:gd name="T80" fmla="*/ 0 w 57"/>
                <a:gd name="T81" fmla="*/ 0 h 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7"/>
                <a:gd name="T124" fmla="*/ 0 h 74"/>
                <a:gd name="T125" fmla="*/ 57 w 57"/>
                <a:gd name="T126" fmla="*/ 74 h 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7" h="74">
                  <a:moveTo>
                    <a:pt x="32" y="74"/>
                  </a:moveTo>
                  <a:lnTo>
                    <a:pt x="33" y="74"/>
                  </a:lnTo>
                  <a:lnTo>
                    <a:pt x="34" y="74"/>
                  </a:lnTo>
                  <a:lnTo>
                    <a:pt x="38" y="74"/>
                  </a:lnTo>
                  <a:lnTo>
                    <a:pt x="40" y="74"/>
                  </a:lnTo>
                  <a:lnTo>
                    <a:pt x="46" y="72"/>
                  </a:lnTo>
                  <a:lnTo>
                    <a:pt x="50" y="67"/>
                  </a:lnTo>
                  <a:lnTo>
                    <a:pt x="55" y="62"/>
                  </a:lnTo>
                  <a:lnTo>
                    <a:pt x="57" y="56"/>
                  </a:lnTo>
                  <a:lnTo>
                    <a:pt x="51" y="21"/>
                  </a:lnTo>
                  <a:lnTo>
                    <a:pt x="35" y="45"/>
                  </a:lnTo>
                  <a:lnTo>
                    <a:pt x="17" y="47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2" y="44"/>
                  </a:lnTo>
                  <a:lnTo>
                    <a:pt x="9" y="41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9" y="29"/>
                  </a:lnTo>
                  <a:lnTo>
                    <a:pt x="11" y="28"/>
                  </a:lnTo>
                  <a:lnTo>
                    <a:pt x="12" y="26"/>
                  </a:lnTo>
                  <a:lnTo>
                    <a:pt x="14" y="23"/>
                  </a:lnTo>
                  <a:lnTo>
                    <a:pt x="40" y="9"/>
                  </a:lnTo>
                  <a:lnTo>
                    <a:pt x="39" y="8"/>
                  </a:lnTo>
                  <a:lnTo>
                    <a:pt x="38" y="6"/>
                  </a:lnTo>
                  <a:lnTo>
                    <a:pt x="38" y="5"/>
                  </a:lnTo>
                  <a:lnTo>
                    <a:pt x="35" y="3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5" y="2"/>
                  </a:lnTo>
                  <a:lnTo>
                    <a:pt x="9" y="5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3" y="51"/>
                  </a:lnTo>
                  <a:lnTo>
                    <a:pt x="7" y="58"/>
                  </a:lnTo>
                  <a:lnTo>
                    <a:pt x="14" y="65"/>
                  </a:lnTo>
                  <a:lnTo>
                    <a:pt x="22" y="70"/>
                  </a:lnTo>
                  <a:lnTo>
                    <a:pt x="32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5" name="Freeform 41"/>
            <p:cNvSpPr>
              <a:spLocks/>
            </p:cNvSpPr>
            <p:nvPr/>
          </p:nvSpPr>
          <p:spPr bwMode="auto">
            <a:xfrm>
              <a:off x="3052" y="1011"/>
              <a:ext cx="41" cy="139"/>
            </a:xfrm>
            <a:custGeom>
              <a:avLst/>
              <a:gdLst>
                <a:gd name="T0" fmla="*/ 0 w 122"/>
                <a:gd name="T1" fmla="*/ 0 h 417"/>
                <a:gd name="T2" fmla="*/ 0 w 122"/>
                <a:gd name="T3" fmla="*/ 0 h 417"/>
                <a:gd name="T4" fmla="*/ 0 w 122"/>
                <a:gd name="T5" fmla="*/ 0 h 417"/>
                <a:gd name="T6" fmla="*/ 0 w 122"/>
                <a:gd name="T7" fmla="*/ 0 h 417"/>
                <a:gd name="T8" fmla="*/ 0 w 122"/>
                <a:gd name="T9" fmla="*/ 0 h 417"/>
                <a:gd name="T10" fmla="*/ 0 w 122"/>
                <a:gd name="T11" fmla="*/ 0 h 417"/>
                <a:gd name="T12" fmla="*/ 0 w 122"/>
                <a:gd name="T13" fmla="*/ 0 h 417"/>
                <a:gd name="T14" fmla="*/ 0 w 122"/>
                <a:gd name="T15" fmla="*/ 0 h 417"/>
                <a:gd name="T16" fmla="*/ 0 w 122"/>
                <a:gd name="T17" fmla="*/ 0 h 417"/>
                <a:gd name="T18" fmla="*/ 0 w 122"/>
                <a:gd name="T19" fmla="*/ 0 h 417"/>
                <a:gd name="T20" fmla="*/ 0 w 122"/>
                <a:gd name="T21" fmla="*/ 0 h 417"/>
                <a:gd name="T22" fmla="*/ 0 w 122"/>
                <a:gd name="T23" fmla="*/ 0 h 417"/>
                <a:gd name="T24" fmla="*/ 0 w 122"/>
                <a:gd name="T25" fmla="*/ 0 h 417"/>
                <a:gd name="T26" fmla="*/ 0 w 122"/>
                <a:gd name="T27" fmla="*/ 0 h 417"/>
                <a:gd name="T28" fmla="*/ 0 w 122"/>
                <a:gd name="T29" fmla="*/ 0 h 417"/>
                <a:gd name="T30" fmla="*/ 0 w 122"/>
                <a:gd name="T31" fmla="*/ 0 h 417"/>
                <a:gd name="T32" fmla="*/ 0 w 122"/>
                <a:gd name="T33" fmla="*/ 0 h 417"/>
                <a:gd name="T34" fmla="*/ 0 w 122"/>
                <a:gd name="T35" fmla="*/ 0 h 417"/>
                <a:gd name="T36" fmla="*/ 0 w 122"/>
                <a:gd name="T37" fmla="*/ 0 h 417"/>
                <a:gd name="T38" fmla="*/ 0 w 122"/>
                <a:gd name="T39" fmla="*/ 0 h 417"/>
                <a:gd name="T40" fmla="*/ 0 w 122"/>
                <a:gd name="T41" fmla="*/ 0 h 417"/>
                <a:gd name="T42" fmla="*/ 0 w 122"/>
                <a:gd name="T43" fmla="*/ 0 h 417"/>
                <a:gd name="T44" fmla="*/ 0 w 122"/>
                <a:gd name="T45" fmla="*/ 0 h 417"/>
                <a:gd name="T46" fmla="*/ 0 w 122"/>
                <a:gd name="T47" fmla="*/ 0 h 417"/>
                <a:gd name="T48" fmla="*/ 0 w 122"/>
                <a:gd name="T49" fmla="*/ 0 h 417"/>
                <a:gd name="T50" fmla="*/ 0 w 122"/>
                <a:gd name="T51" fmla="*/ 0 h 417"/>
                <a:gd name="T52" fmla="*/ 0 w 122"/>
                <a:gd name="T53" fmla="*/ 0 h 417"/>
                <a:gd name="T54" fmla="*/ 0 w 122"/>
                <a:gd name="T55" fmla="*/ 0 h 417"/>
                <a:gd name="T56" fmla="*/ 0 w 122"/>
                <a:gd name="T57" fmla="*/ 0 h 4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2"/>
                <a:gd name="T88" fmla="*/ 0 h 417"/>
                <a:gd name="T89" fmla="*/ 122 w 122"/>
                <a:gd name="T90" fmla="*/ 417 h 4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2" h="417">
                  <a:moveTo>
                    <a:pt x="19" y="417"/>
                  </a:moveTo>
                  <a:lnTo>
                    <a:pt x="25" y="416"/>
                  </a:lnTo>
                  <a:lnTo>
                    <a:pt x="27" y="411"/>
                  </a:lnTo>
                  <a:lnTo>
                    <a:pt x="28" y="404"/>
                  </a:lnTo>
                  <a:lnTo>
                    <a:pt x="28" y="397"/>
                  </a:lnTo>
                  <a:lnTo>
                    <a:pt x="30" y="390"/>
                  </a:lnTo>
                  <a:lnTo>
                    <a:pt x="122" y="292"/>
                  </a:lnTo>
                  <a:lnTo>
                    <a:pt x="41" y="341"/>
                  </a:lnTo>
                  <a:lnTo>
                    <a:pt x="48" y="4"/>
                  </a:lnTo>
                  <a:lnTo>
                    <a:pt x="45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1" y="4"/>
                  </a:lnTo>
                  <a:lnTo>
                    <a:pt x="35" y="46"/>
                  </a:lnTo>
                  <a:lnTo>
                    <a:pt x="30" y="88"/>
                  </a:lnTo>
                  <a:lnTo>
                    <a:pt x="26" y="130"/>
                  </a:lnTo>
                  <a:lnTo>
                    <a:pt x="22" y="172"/>
                  </a:lnTo>
                  <a:lnTo>
                    <a:pt x="18" y="216"/>
                  </a:lnTo>
                  <a:lnTo>
                    <a:pt x="15" y="258"/>
                  </a:lnTo>
                  <a:lnTo>
                    <a:pt x="10" y="300"/>
                  </a:lnTo>
                  <a:lnTo>
                    <a:pt x="4" y="344"/>
                  </a:lnTo>
                  <a:lnTo>
                    <a:pt x="0" y="364"/>
                  </a:lnTo>
                  <a:lnTo>
                    <a:pt x="1" y="384"/>
                  </a:lnTo>
                  <a:lnTo>
                    <a:pt x="5" y="400"/>
                  </a:lnTo>
                  <a:lnTo>
                    <a:pt x="13" y="416"/>
                  </a:lnTo>
                  <a:lnTo>
                    <a:pt x="15" y="416"/>
                  </a:lnTo>
                  <a:lnTo>
                    <a:pt x="16" y="416"/>
                  </a:lnTo>
                  <a:lnTo>
                    <a:pt x="18" y="416"/>
                  </a:lnTo>
                  <a:lnTo>
                    <a:pt x="19" y="4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2701" y="1120"/>
              <a:ext cx="25" cy="24"/>
            </a:xfrm>
            <a:custGeom>
              <a:avLst/>
              <a:gdLst>
                <a:gd name="T0" fmla="*/ 0 w 76"/>
                <a:gd name="T1" fmla="*/ 0 h 70"/>
                <a:gd name="T2" fmla="*/ 0 w 76"/>
                <a:gd name="T3" fmla="*/ 0 h 70"/>
                <a:gd name="T4" fmla="*/ 0 w 76"/>
                <a:gd name="T5" fmla="*/ 0 h 70"/>
                <a:gd name="T6" fmla="*/ 0 w 76"/>
                <a:gd name="T7" fmla="*/ 0 h 70"/>
                <a:gd name="T8" fmla="*/ 0 w 76"/>
                <a:gd name="T9" fmla="*/ 0 h 70"/>
                <a:gd name="T10" fmla="*/ 0 w 76"/>
                <a:gd name="T11" fmla="*/ 0 h 70"/>
                <a:gd name="T12" fmla="*/ 0 w 76"/>
                <a:gd name="T13" fmla="*/ 0 h 70"/>
                <a:gd name="T14" fmla="*/ 0 w 76"/>
                <a:gd name="T15" fmla="*/ 0 h 70"/>
                <a:gd name="T16" fmla="*/ 0 w 76"/>
                <a:gd name="T17" fmla="*/ 0 h 70"/>
                <a:gd name="T18" fmla="*/ 0 w 76"/>
                <a:gd name="T19" fmla="*/ 0 h 70"/>
                <a:gd name="T20" fmla="*/ 0 w 76"/>
                <a:gd name="T21" fmla="*/ 0 h 70"/>
                <a:gd name="T22" fmla="*/ 0 w 76"/>
                <a:gd name="T23" fmla="*/ 0 h 70"/>
                <a:gd name="T24" fmla="*/ 0 w 76"/>
                <a:gd name="T25" fmla="*/ 0 h 70"/>
                <a:gd name="T26" fmla="*/ 0 w 76"/>
                <a:gd name="T27" fmla="*/ 0 h 70"/>
                <a:gd name="T28" fmla="*/ 0 w 76"/>
                <a:gd name="T29" fmla="*/ 0 h 70"/>
                <a:gd name="T30" fmla="*/ 0 w 76"/>
                <a:gd name="T31" fmla="*/ 0 h 70"/>
                <a:gd name="T32" fmla="*/ 0 w 76"/>
                <a:gd name="T33" fmla="*/ 0 h 70"/>
                <a:gd name="T34" fmla="*/ 0 w 76"/>
                <a:gd name="T35" fmla="*/ 0 h 70"/>
                <a:gd name="T36" fmla="*/ 0 w 76"/>
                <a:gd name="T37" fmla="*/ 0 h 70"/>
                <a:gd name="T38" fmla="*/ 0 w 76"/>
                <a:gd name="T39" fmla="*/ 0 h 70"/>
                <a:gd name="T40" fmla="*/ 0 w 76"/>
                <a:gd name="T41" fmla="*/ 0 h 70"/>
                <a:gd name="T42" fmla="*/ 0 w 76"/>
                <a:gd name="T43" fmla="*/ 0 h 70"/>
                <a:gd name="T44" fmla="*/ 0 w 76"/>
                <a:gd name="T45" fmla="*/ 0 h 70"/>
                <a:gd name="T46" fmla="*/ 0 w 76"/>
                <a:gd name="T47" fmla="*/ 0 h 70"/>
                <a:gd name="T48" fmla="*/ 0 w 76"/>
                <a:gd name="T49" fmla="*/ 0 h 70"/>
                <a:gd name="T50" fmla="*/ 0 w 76"/>
                <a:gd name="T51" fmla="*/ 0 h 70"/>
                <a:gd name="T52" fmla="*/ 0 w 76"/>
                <a:gd name="T53" fmla="*/ 0 h 70"/>
                <a:gd name="T54" fmla="*/ 0 w 76"/>
                <a:gd name="T55" fmla="*/ 0 h 70"/>
                <a:gd name="T56" fmla="*/ 0 w 76"/>
                <a:gd name="T57" fmla="*/ 0 h 70"/>
                <a:gd name="T58" fmla="*/ 0 w 76"/>
                <a:gd name="T59" fmla="*/ 0 h 70"/>
                <a:gd name="T60" fmla="*/ 0 w 76"/>
                <a:gd name="T61" fmla="*/ 0 h 70"/>
                <a:gd name="T62" fmla="*/ 0 w 76"/>
                <a:gd name="T63" fmla="*/ 0 h 70"/>
                <a:gd name="T64" fmla="*/ 0 w 76"/>
                <a:gd name="T65" fmla="*/ 0 h 70"/>
                <a:gd name="T66" fmla="*/ 0 w 76"/>
                <a:gd name="T67" fmla="*/ 0 h 70"/>
                <a:gd name="T68" fmla="*/ 0 w 76"/>
                <a:gd name="T69" fmla="*/ 0 h 70"/>
                <a:gd name="T70" fmla="*/ 0 w 76"/>
                <a:gd name="T71" fmla="*/ 0 h 70"/>
                <a:gd name="T72" fmla="*/ 0 w 76"/>
                <a:gd name="T73" fmla="*/ 0 h 70"/>
                <a:gd name="T74" fmla="*/ 0 w 76"/>
                <a:gd name="T75" fmla="*/ 0 h 70"/>
                <a:gd name="T76" fmla="*/ 0 w 76"/>
                <a:gd name="T77" fmla="*/ 0 h 70"/>
                <a:gd name="T78" fmla="*/ 0 w 76"/>
                <a:gd name="T79" fmla="*/ 0 h 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6"/>
                <a:gd name="T121" fmla="*/ 0 h 70"/>
                <a:gd name="T122" fmla="*/ 76 w 76"/>
                <a:gd name="T123" fmla="*/ 70 h 7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6" h="70">
                  <a:moveTo>
                    <a:pt x="38" y="70"/>
                  </a:moveTo>
                  <a:lnTo>
                    <a:pt x="69" y="68"/>
                  </a:lnTo>
                  <a:lnTo>
                    <a:pt x="70" y="67"/>
                  </a:lnTo>
                  <a:lnTo>
                    <a:pt x="72" y="64"/>
                  </a:lnTo>
                  <a:lnTo>
                    <a:pt x="73" y="63"/>
                  </a:lnTo>
                  <a:lnTo>
                    <a:pt x="76" y="61"/>
                  </a:lnTo>
                  <a:lnTo>
                    <a:pt x="73" y="24"/>
                  </a:lnTo>
                  <a:lnTo>
                    <a:pt x="65" y="20"/>
                  </a:lnTo>
                  <a:lnTo>
                    <a:pt x="57" y="27"/>
                  </a:lnTo>
                  <a:lnTo>
                    <a:pt x="49" y="38"/>
                  </a:lnTo>
                  <a:lnTo>
                    <a:pt x="44" y="45"/>
                  </a:lnTo>
                  <a:lnTo>
                    <a:pt x="37" y="46"/>
                  </a:lnTo>
                  <a:lnTo>
                    <a:pt x="31" y="46"/>
                  </a:lnTo>
                  <a:lnTo>
                    <a:pt x="25" y="44"/>
                  </a:lnTo>
                  <a:lnTo>
                    <a:pt x="18" y="41"/>
                  </a:lnTo>
                  <a:lnTo>
                    <a:pt x="17" y="40"/>
                  </a:lnTo>
                  <a:lnTo>
                    <a:pt x="16" y="39"/>
                  </a:lnTo>
                  <a:lnTo>
                    <a:pt x="14" y="35"/>
                  </a:lnTo>
                  <a:lnTo>
                    <a:pt x="13" y="32"/>
                  </a:lnTo>
                  <a:lnTo>
                    <a:pt x="17" y="26"/>
                  </a:lnTo>
                  <a:lnTo>
                    <a:pt x="21" y="20"/>
                  </a:lnTo>
                  <a:lnTo>
                    <a:pt x="28" y="15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7" y="10"/>
                  </a:lnTo>
                  <a:lnTo>
                    <a:pt x="39" y="10"/>
                  </a:lnTo>
                  <a:lnTo>
                    <a:pt x="42" y="9"/>
                  </a:lnTo>
                  <a:lnTo>
                    <a:pt x="36" y="1"/>
                  </a:lnTo>
                  <a:lnTo>
                    <a:pt x="27" y="0"/>
                  </a:lnTo>
                  <a:lnTo>
                    <a:pt x="17" y="3"/>
                  </a:lnTo>
                  <a:lnTo>
                    <a:pt x="9" y="5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4" y="41"/>
                  </a:lnTo>
                  <a:lnTo>
                    <a:pt x="8" y="49"/>
                  </a:lnTo>
                  <a:lnTo>
                    <a:pt x="12" y="56"/>
                  </a:lnTo>
                  <a:lnTo>
                    <a:pt x="17" y="61"/>
                  </a:lnTo>
                  <a:lnTo>
                    <a:pt x="22" y="65"/>
                  </a:lnTo>
                  <a:lnTo>
                    <a:pt x="30" y="69"/>
                  </a:lnTo>
                  <a:lnTo>
                    <a:pt x="38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7" name="Freeform 43"/>
            <p:cNvSpPr>
              <a:spLocks/>
            </p:cNvSpPr>
            <p:nvPr/>
          </p:nvSpPr>
          <p:spPr bwMode="auto">
            <a:xfrm>
              <a:off x="2859" y="966"/>
              <a:ext cx="41" cy="169"/>
            </a:xfrm>
            <a:custGeom>
              <a:avLst/>
              <a:gdLst>
                <a:gd name="T0" fmla="*/ 0 w 122"/>
                <a:gd name="T1" fmla="*/ 0 h 505"/>
                <a:gd name="T2" fmla="*/ 0 w 122"/>
                <a:gd name="T3" fmla="*/ 0 h 505"/>
                <a:gd name="T4" fmla="*/ 0 w 122"/>
                <a:gd name="T5" fmla="*/ 0 h 505"/>
                <a:gd name="T6" fmla="*/ 0 w 122"/>
                <a:gd name="T7" fmla="*/ 0 h 505"/>
                <a:gd name="T8" fmla="*/ 0 w 122"/>
                <a:gd name="T9" fmla="*/ 0 h 505"/>
                <a:gd name="T10" fmla="*/ 0 w 122"/>
                <a:gd name="T11" fmla="*/ 0 h 505"/>
                <a:gd name="T12" fmla="*/ 0 w 122"/>
                <a:gd name="T13" fmla="*/ 0 h 505"/>
                <a:gd name="T14" fmla="*/ 0 w 122"/>
                <a:gd name="T15" fmla="*/ 0 h 505"/>
                <a:gd name="T16" fmla="*/ 0 w 122"/>
                <a:gd name="T17" fmla="*/ 0 h 505"/>
                <a:gd name="T18" fmla="*/ 0 w 122"/>
                <a:gd name="T19" fmla="*/ 0 h 505"/>
                <a:gd name="T20" fmla="*/ 0 w 122"/>
                <a:gd name="T21" fmla="*/ 0 h 505"/>
                <a:gd name="T22" fmla="*/ 0 w 122"/>
                <a:gd name="T23" fmla="*/ 0 h 505"/>
                <a:gd name="T24" fmla="*/ 0 w 122"/>
                <a:gd name="T25" fmla="*/ 0 h 505"/>
                <a:gd name="T26" fmla="*/ 0 w 122"/>
                <a:gd name="T27" fmla="*/ 0 h 505"/>
                <a:gd name="T28" fmla="*/ 0 w 122"/>
                <a:gd name="T29" fmla="*/ 0 h 505"/>
                <a:gd name="T30" fmla="*/ 0 w 122"/>
                <a:gd name="T31" fmla="*/ 0 h 505"/>
                <a:gd name="T32" fmla="*/ 0 w 122"/>
                <a:gd name="T33" fmla="*/ 0 h 505"/>
                <a:gd name="T34" fmla="*/ 0 w 122"/>
                <a:gd name="T35" fmla="*/ 0 h 505"/>
                <a:gd name="T36" fmla="*/ 0 w 122"/>
                <a:gd name="T37" fmla="*/ 0 h 505"/>
                <a:gd name="T38" fmla="*/ 0 w 122"/>
                <a:gd name="T39" fmla="*/ 0 h 505"/>
                <a:gd name="T40" fmla="*/ 0 w 122"/>
                <a:gd name="T41" fmla="*/ 0 h 505"/>
                <a:gd name="T42" fmla="*/ 0 w 122"/>
                <a:gd name="T43" fmla="*/ 0 h 505"/>
                <a:gd name="T44" fmla="*/ 0 w 122"/>
                <a:gd name="T45" fmla="*/ 0 h 505"/>
                <a:gd name="T46" fmla="*/ 0 w 122"/>
                <a:gd name="T47" fmla="*/ 0 h 505"/>
                <a:gd name="T48" fmla="*/ 0 w 122"/>
                <a:gd name="T49" fmla="*/ 0 h 505"/>
                <a:gd name="T50" fmla="*/ 0 w 122"/>
                <a:gd name="T51" fmla="*/ 0 h 505"/>
                <a:gd name="T52" fmla="*/ 0 w 122"/>
                <a:gd name="T53" fmla="*/ 0 h 505"/>
                <a:gd name="T54" fmla="*/ 0 w 122"/>
                <a:gd name="T55" fmla="*/ 0 h 505"/>
                <a:gd name="T56" fmla="*/ 0 w 122"/>
                <a:gd name="T57" fmla="*/ 0 h 505"/>
                <a:gd name="T58" fmla="*/ 0 w 122"/>
                <a:gd name="T59" fmla="*/ 0 h 505"/>
                <a:gd name="T60" fmla="*/ 0 w 122"/>
                <a:gd name="T61" fmla="*/ 0 h 505"/>
                <a:gd name="T62" fmla="*/ 0 w 122"/>
                <a:gd name="T63" fmla="*/ 0 h 505"/>
                <a:gd name="T64" fmla="*/ 0 w 122"/>
                <a:gd name="T65" fmla="*/ 0 h 505"/>
                <a:gd name="T66" fmla="*/ 0 w 122"/>
                <a:gd name="T67" fmla="*/ 0 h 505"/>
                <a:gd name="T68" fmla="*/ 0 w 122"/>
                <a:gd name="T69" fmla="*/ 0 h 505"/>
                <a:gd name="T70" fmla="*/ 0 w 122"/>
                <a:gd name="T71" fmla="*/ 0 h 505"/>
                <a:gd name="T72" fmla="*/ 0 w 122"/>
                <a:gd name="T73" fmla="*/ 0 h 505"/>
                <a:gd name="T74" fmla="*/ 0 w 122"/>
                <a:gd name="T75" fmla="*/ 0 h 50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2"/>
                <a:gd name="T115" fmla="*/ 0 h 505"/>
                <a:gd name="T116" fmla="*/ 122 w 122"/>
                <a:gd name="T117" fmla="*/ 505 h 50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2" h="505">
                  <a:moveTo>
                    <a:pt x="40" y="505"/>
                  </a:moveTo>
                  <a:lnTo>
                    <a:pt x="44" y="505"/>
                  </a:lnTo>
                  <a:lnTo>
                    <a:pt x="47" y="503"/>
                  </a:lnTo>
                  <a:lnTo>
                    <a:pt x="51" y="502"/>
                  </a:lnTo>
                  <a:lnTo>
                    <a:pt x="54" y="500"/>
                  </a:lnTo>
                  <a:lnTo>
                    <a:pt x="56" y="496"/>
                  </a:lnTo>
                  <a:lnTo>
                    <a:pt x="59" y="492"/>
                  </a:lnTo>
                  <a:lnTo>
                    <a:pt x="60" y="490"/>
                  </a:lnTo>
                  <a:lnTo>
                    <a:pt x="63" y="486"/>
                  </a:lnTo>
                  <a:lnTo>
                    <a:pt x="70" y="480"/>
                  </a:lnTo>
                  <a:lnTo>
                    <a:pt x="79" y="476"/>
                  </a:lnTo>
                  <a:lnTo>
                    <a:pt x="88" y="468"/>
                  </a:lnTo>
                  <a:lnTo>
                    <a:pt x="94" y="457"/>
                  </a:lnTo>
                  <a:lnTo>
                    <a:pt x="93" y="444"/>
                  </a:lnTo>
                  <a:lnTo>
                    <a:pt x="86" y="433"/>
                  </a:lnTo>
                  <a:lnTo>
                    <a:pt x="77" y="422"/>
                  </a:lnTo>
                  <a:lnTo>
                    <a:pt x="68" y="412"/>
                  </a:lnTo>
                  <a:lnTo>
                    <a:pt x="64" y="410"/>
                  </a:lnTo>
                  <a:lnTo>
                    <a:pt x="61" y="410"/>
                  </a:lnTo>
                  <a:lnTo>
                    <a:pt x="57" y="410"/>
                  </a:lnTo>
                  <a:lnTo>
                    <a:pt x="54" y="407"/>
                  </a:lnTo>
                  <a:lnTo>
                    <a:pt x="54" y="401"/>
                  </a:lnTo>
                  <a:lnTo>
                    <a:pt x="57" y="397"/>
                  </a:lnTo>
                  <a:lnTo>
                    <a:pt x="62" y="394"/>
                  </a:lnTo>
                  <a:lnTo>
                    <a:pt x="66" y="391"/>
                  </a:lnTo>
                  <a:lnTo>
                    <a:pt x="94" y="392"/>
                  </a:lnTo>
                  <a:lnTo>
                    <a:pt x="98" y="391"/>
                  </a:lnTo>
                  <a:lnTo>
                    <a:pt x="100" y="386"/>
                  </a:lnTo>
                  <a:lnTo>
                    <a:pt x="102" y="380"/>
                  </a:lnTo>
                  <a:lnTo>
                    <a:pt x="100" y="374"/>
                  </a:lnTo>
                  <a:lnTo>
                    <a:pt x="97" y="367"/>
                  </a:lnTo>
                  <a:lnTo>
                    <a:pt x="93" y="362"/>
                  </a:lnTo>
                  <a:lnTo>
                    <a:pt x="88" y="357"/>
                  </a:lnTo>
                  <a:lnTo>
                    <a:pt x="87" y="351"/>
                  </a:lnTo>
                  <a:lnTo>
                    <a:pt x="90" y="344"/>
                  </a:lnTo>
                  <a:lnTo>
                    <a:pt x="97" y="340"/>
                  </a:lnTo>
                  <a:lnTo>
                    <a:pt x="105" y="338"/>
                  </a:lnTo>
                  <a:lnTo>
                    <a:pt x="112" y="333"/>
                  </a:lnTo>
                  <a:lnTo>
                    <a:pt x="119" y="292"/>
                  </a:lnTo>
                  <a:lnTo>
                    <a:pt x="122" y="250"/>
                  </a:lnTo>
                  <a:lnTo>
                    <a:pt x="122" y="209"/>
                  </a:lnTo>
                  <a:lnTo>
                    <a:pt x="120" y="167"/>
                  </a:lnTo>
                  <a:lnTo>
                    <a:pt x="116" y="126"/>
                  </a:lnTo>
                  <a:lnTo>
                    <a:pt x="111" y="83"/>
                  </a:lnTo>
                  <a:lnTo>
                    <a:pt x="105" y="42"/>
                  </a:lnTo>
                  <a:lnTo>
                    <a:pt x="100" y="0"/>
                  </a:lnTo>
                  <a:lnTo>
                    <a:pt x="99" y="70"/>
                  </a:lnTo>
                  <a:lnTo>
                    <a:pt x="103" y="141"/>
                  </a:lnTo>
                  <a:lnTo>
                    <a:pt x="104" y="215"/>
                  </a:lnTo>
                  <a:lnTo>
                    <a:pt x="96" y="286"/>
                  </a:lnTo>
                  <a:lnTo>
                    <a:pt x="3" y="316"/>
                  </a:lnTo>
                  <a:lnTo>
                    <a:pt x="1" y="326"/>
                  </a:lnTo>
                  <a:lnTo>
                    <a:pt x="0" y="337"/>
                  </a:lnTo>
                  <a:lnTo>
                    <a:pt x="2" y="346"/>
                  </a:lnTo>
                  <a:lnTo>
                    <a:pt x="7" y="356"/>
                  </a:lnTo>
                  <a:lnTo>
                    <a:pt x="12" y="360"/>
                  </a:lnTo>
                  <a:lnTo>
                    <a:pt x="19" y="365"/>
                  </a:lnTo>
                  <a:lnTo>
                    <a:pt x="25" y="371"/>
                  </a:lnTo>
                  <a:lnTo>
                    <a:pt x="28" y="379"/>
                  </a:lnTo>
                  <a:lnTo>
                    <a:pt x="28" y="394"/>
                  </a:lnTo>
                  <a:lnTo>
                    <a:pt x="29" y="407"/>
                  </a:lnTo>
                  <a:lnTo>
                    <a:pt x="35" y="419"/>
                  </a:lnTo>
                  <a:lnTo>
                    <a:pt x="44" y="431"/>
                  </a:lnTo>
                  <a:lnTo>
                    <a:pt x="46" y="432"/>
                  </a:lnTo>
                  <a:lnTo>
                    <a:pt x="48" y="432"/>
                  </a:lnTo>
                  <a:lnTo>
                    <a:pt x="51" y="433"/>
                  </a:lnTo>
                  <a:lnTo>
                    <a:pt x="54" y="435"/>
                  </a:lnTo>
                  <a:lnTo>
                    <a:pt x="52" y="448"/>
                  </a:lnTo>
                  <a:lnTo>
                    <a:pt x="45" y="457"/>
                  </a:lnTo>
                  <a:lnTo>
                    <a:pt x="36" y="467"/>
                  </a:lnTo>
                  <a:lnTo>
                    <a:pt x="28" y="477"/>
                  </a:lnTo>
                  <a:lnTo>
                    <a:pt x="36" y="503"/>
                  </a:lnTo>
                  <a:lnTo>
                    <a:pt x="37" y="503"/>
                  </a:lnTo>
                  <a:lnTo>
                    <a:pt x="38" y="503"/>
                  </a:lnTo>
                  <a:lnTo>
                    <a:pt x="40" y="50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8" name="Freeform 44"/>
            <p:cNvSpPr>
              <a:spLocks/>
            </p:cNvSpPr>
            <p:nvPr/>
          </p:nvSpPr>
          <p:spPr bwMode="auto">
            <a:xfrm>
              <a:off x="2783" y="1099"/>
              <a:ext cx="68" cy="34"/>
            </a:xfrm>
            <a:custGeom>
              <a:avLst/>
              <a:gdLst>
                <a:gd name="T0" fmla="*/ 0 w 204"/>
                <a:gd name="T1" fmla="*/ 0 h 102"/>
                <a:gd name="T2" fmla="*/ 0 w 204"/>
                <a:gd name="T3" fmla="*/ 0 h 102"/>
                <a:gd name="T4" fmla="*/ 0 w 204"/>
                <a:gd name="T5" fmla="*/ 0 h 102"/>
                <a:gd name="T6" fmla="*/ 0 w 204"/>
                <a:gd name="T7" fmla="*/ 0 h 102"/>
                <a:gd name="T8" fmla="*/ 0 w 204"/>
                <a:gd name="T9" fmla="*/ 0 h 102"/>
                <a:gd name="T10" fmla="*/ 0 w 204"/>
                <a:gd name="T11" fmla="*/ 0 h 102"/>
                <a:gd name="T12" fmla="*/ 0 w 204"/>
                <a:gd name="T13" fmla="*/ 0 h 102"/>
                <a:gd name="T14" fmla="*/ 0 w 204"/>
                <a:gd name="T15" fmla="*/ 0 h 102"/>
                <a:gd name="T16" fmla="*/ 0 w 204"/>
                <a:gd name="T17" fmla="*/ 0 h 102"/>
                <a:gd name="T18" fmla="*/ 0 w 204"/>
                <a:gd name="T19" fmla="*/ 0 h 102"/>
                <a:gd name="T20" fmla="*/ 0 w 204"/>
                <a:gd name="T21" fmla="*/ 0 h 102"/>
                <a:gd name="T22" fmla="*/ 0 w 204"/>
                <a:gd name="T23" fmla="*/ 0 h 102"/>
                <a:gd name="T24" fmla="*/ 0 w 204"/>
                <a:gd name="T25" fmla="*/ 0 h 102"/>
                <a:gd name="T26" fmla="*/ 0 w 204"/>
                <a:gd name="T27" fmla="*/ 0 h 102"/>
                <a:gd name="T28" fmla="*/ 0 w 204"/>
                <a:gd name="T29" fmla="*/ 0 h 102"/>
                <a:gd name="T30" fmla="*/ 0 w 204"/>
                <a:gd name="T31" fmla="*/ 0 h 102"/>
                <a:gd name="T32" fmla="*/ 0 w 204"/>
                <a:gd name="T33" fmla="*/ 0 h 102"/>
                <a:gd name="T34" fmla="*/ 0 w 204"/>
                <a:gd name="T35" fmla="*/ 0 h 102"/>
                <a:gd name="T36" fmla="*/ 0 w 204"/>
                <a:gd name="T37" fmla="*/ 0 h 102"/>
                <a:gd name="T38" fmla="*/ 0 w 204"/>
                <a:gd name="T39" fmla="*/ 0 h 102"/>
                <a:gd name="T40" fmla="*/ 0 w 204"/>
                <a:gd name="T41" fmla="*/ 0 h 102"/>
                <a:gd name="T42" fmla="*/ 0 w 204"/>
                <a:gd name="T43" fmla="*/ 0 h 102"/>
                <a:gd name="T44" fmla="*/ 0 w 204"/>
                <a:gd name="T45" fmla="*/ 0 h 102"/>
                <a:gd name="T46" fmla="*/ 0 w 204"/>
                <a:gd name="T47" fmla="*/ 0 h 102"/>
                <a:gd name="T48" fmla="*/ 0 w 204"/>
                <a:gd name="T49" fmla="*/ 0 h 102"/>
                <a:gd name="T50" fmla="*/ 0 w 204"/>
                <a:gd name="T51" fmla="*/ 0 h 102"/>
                <a:gd name="T52" fmla="*/ 0 w 204"/>
                <a:gd name="T53" fmla="*/ 0 h 102"/>
                <a:gd name="T54" fmla="*/ 0 w 204"/>
                <a:gd name="T55" fmla="*/ 0 h 102"/>
                <a:gd name="T56" fmla="*/ 0 w 204"/>
                <a:gd name="T57" fmla="*/ 0 h 102"/>
                <a:gd name="T58" fmla="*/ 0 w 204"/>
                <a:gd name="T59" fmla="*/ 0 h 102"/>
                <a:gd name="T60" fmla="*/ 0 w 204"/>
                <a:gd name="T61" fmla="*/ 0 h 102"/>
                <a:gd name="T62" fmla="*/ 0 w 204"/>
                <a:gd name="T63" fmla="*/ 0 h 102"/>
                <a:gd name="T64" fmla="*/ 0 w 204"/>
                <a:gd name="T65" fmla="*/ 0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102"/>
                <a:gd name="T101" fmla="*/ 204 w 204"/>
                <a:gd name="T102" fmla="*/ 102 h 1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102">
                  <a:moveTo>
                    <a:pt x="143" y="102"/>
                  </a:moveTo>
                  <a:lnTo>
                    <a:pt x="199" y="79"/>
                  </a:lnTo>
                  <a:lnTo>
                    <a:pt x="201" y="76"/>
                  </a:lnTo>
                  <a:lnTo>
                    <a:pt x="202" y="75"/>
                  </a:lnTo>
                  <a:lnTo>
                    <a:pt x="203" y="73"/>
                  </a:lnTo>
                  <a:lnTo>
                    <a:pt x="204" y="69"/>
                  </a:lnTo>
                  <a:lnTo>
                    <a:pt x="195" y="55"/>
                  </a:lnTo>
                  <a:lnTo>
                    <a:pt x="183" y="45"/>
                  </a:lnTo>
                  <a:lnTo>
                    <a:pt x="168" y="38"/>
                  </a:lnTo>
                  <a:lnTo>
                    <a:pt x="152" y="33"/>
                  </a:lnTo>
                  <a:lnTo>
                    <a:pt x="136" y="29"/>
                  </a:lnTo>
                  <a:lnTo>
                    <a:pt x="119" y="27"/>
                  </a:lnTo>
                  <a:lnTo>
                    <a:pt x="102" y="22"/>
                  </a:lnTo>
                  <a:lnTo>
                    <a:pt x="88" y="16"/>
                  </a:lnTo>
                  <a:lnTo>
                    <a:pt x="78" y="15"/>
                  </a:lnTo>
                  <a:lnTo>
                    <a:pt x="71" y="12"/>
                  </a:lnTo>
                  <a:lnTo>
                    <a:pt x="63" y="10"/>
                  </a:lnTo>
                  <a:lnTo>
                    <a:pt x="55" y="6"/>
                  </a:lnTo>
                  <a:lnTo>
                    <a:pt x="47" y="4"/>
                  </a:lnTo>
                  <a:lnTo>
                    <a:pt x="40" y="3"/>
                  </a:lnTo>
                  <a:lnTo>
                    <a:pt x="32" y="0"/>
                  </a:lnTo>
                  <a:lnTo>
                    <a:pt x="25" y="0"/>
                  </a:lnTo>
                  <a:lnTo>
                    <a:pt x="40" y="14"/>
                  </a:lnTo>
                  <a:lnTo>
                    <a:pt x="56" y="23"/>
                  </a:lnTo>
                  <a:lnTo>
                    <a:pt x="75" y="30"/>
                  </a:lnTo>
                  <a:lnTo>
                    <a:pt x="94" y="37"/>
                  </a:lnTo>
                  <a:lnTo>
                    <a:pt x="115" y="43"/>
                  </a:lnTo>
                  <a:lnTo>
                    <a:pt x="135" y="49"/>
                  </a:lnTo>
                  <a:lnTo>
                    <a:pt x="154" y="56"/>
                  </a:lnTo>
                  <a:lnTo>
                    <a:pt x="172" y="65"/>
                  </a:lnTo>
                  <a:lnTo>
                    <a:pt x="172" y="68"/>
                  </a:lnTo>
                  <a:lnTo>
                    <a:pt x="172" y="69"/>
                  </a:lnTo>
                  <a:lnTo>
                    <a:pt x="171" y="72"/>
                  </a:lnTo>
                  <a:lnTo>
                    <a:pt x="169" y="74"/>
                  </a:lnTo>
                  <a:lnTo>
                    <a:pt x="161" y="80"/>
                  </a:lnTo>
                  <a:lnTo>
                    <a:pt x="152" y="82"/>
                  </a:lnTo>
                  <a:lnTo>
                    <a:pt x="142" y="81"/>
                  </a:lnTo>
                  <a:lnTo>
                    <a:pt x="132" y="79"/>
                  </a:lnTo>
                  <a:lnTo>
                    <a:pt x="121" y="75"/>
                  </a:lnTo>
                  <a:lnTo>
                    <a:pt x="111" y="72"/>
                  </a:lnTo>
                  <a:lnTo>
                    <a:pt x="101" y="69"/>
                  </a:lnTo>
                  <a:lnTo>
                    <a:pt x="91" y="68"/>
                  </a:lnTo>
                  <a:lnTo>
                    <a:pt x="80" y="63"/>
                  </a:lnTo>
                  <a:lnTo>
                    <a:pt x="68" y="57"/>
                  </a:lnTo>
                  <a:lnTo>
                    <a:pt x="57" y="51"/>
                  </a:lnTo>
                  <a:lnTo>
                    <a:pt x="47" y="45"/>
                  </a:lnTo>
                  <a:lnTo>
                    <a:pt x="35" y="40"/>
                  </a:lnTo>
                  <a:lnTo>
                    <a:pt x="24" y="35"/>
                  </a:lnTo>
                  <a:lnTo>
                    <a:pt x="13" y="32"/>
                  </a:lnTo>
                  <a:lnTo>
                    <a:pt x="0" y="29"/>
                  </a:lnTo>
                  <a:lnTo>
                    <a:pt x="9" y="38"/>
                  </a:lnTo>
                  <a:lnTo>
                    <a:pt x="20" y="46"/>
                  </a:lnTo>
                  <a:lnTo>
                    <a:pt x="31" y="55"/>
                  </a:lnTo>
                  <a:lnTo>
                    <a:pt x="43" y="62"/>
                  </a:lnTo>
                  <a:lnTo>
                    <a:pt x="56" y="69"/>
                  </a:lnTo>
                  <a:lnTo>
                    <a:pt x="69" y="76"/>
                  </a:lnTo>
                  <a:lnTo>
                    <a:pt x="84" y="82"/>
                  </a:lnTo>
                  <a:lnTo>
                    <a:pt x="100" y="88"/>
                  </a:lnTo>
                  <a:lnTo>
                    <a:pt x="107" y="88"/>
                  </a:lnTo>
                  <a:lnTo>
                    <a:pt x="112" y="90"/>
                  </a:lnTo>
                  <a:lnTo>
                    <a:pt x="118" y="91"/>
                  </a:lnTo>
                  <a:lnTo>
                    <a:pt x="123" y="93"/>
                  </a:lnTo>
                  <a:lnTo>
                    <a:pt x="127" y="96"/>
                  </a:lnTo>
                  <a:lnTo>
                    <a:pt x="133" y="98"/>
                  </a:lnTo>
                  <a:lnTo>
                    <a:pt x="137" y="100"/>
                  </a:lnTo>
                  <a:lnTo>
                    <a:pt x="143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2915" y="1069"/>
              <a:ext cx="12" cy="64"/>
            </a:xfrm>
            <a:custGeom>
              <a:avLst/>
              <a:gdLst>
                <a:gd name="T0" fmla="*/ 0 w 36"/>
                <a:gd name="T1" fmla="*/ 0 h 191"/>
                <a:gd name="T2" fmla="*/ 0 w 36"/>
                <a:gd name="T3" fmla="*/ 0 h 191"/>
                <a:gd name="T4" fmla="*/ 0 w 36"/>
                <a:gd name="T5" fmla="*/ 0 h 191"/>
                <a:gd name="T6" fmla="*/ 0 w 36"/>
                <a:gd name="T7" fmla="*/ 0 h 191"/>
                <a:gd name="T8" fmla="*/ 0 w 36"/>
                <a:gd name="T9" fmla="*/ 0 h 191"/>
                <a:gd name="T10" fmla="*/ 0 w 36"/>
                <a:gd name="T11" fmla="*/ 0 h 191"/>
                <a:gd name="T12" fmla="*/ 0 w 36"/>
                <a:gd name="T13" fmla="*/ 0 h 191"/>
                <a:gd name="T14" fmla="*/ 0 w 36"/>
                <a:gd name="T15" fmla="*/ 0 h 191"/>
                <a:gd name="T16" fmla="*/ 0 w 36"/>
                <a:gd name="T17" fmla="*/ 0 h 191"/>
                <a:gd name="T18" fmla="*/ 0 w 36"/>
                <a:gd name="T19" fmla="*/ 0 h 191"/>
                <a:gd name="T20" fmla="*/ 0 w 36"/>
                <a:gd name="T21" fmla="*/ 0 h 191"/>
                <a:gd name="T22" fmla="*/ 0 w 36"/>
                <a:gd name="T23" fmla="*/ 0 h 191"/>
                <a:gd name="T24" fmla="*/ 0 w 36"/>
                <a:gd name="T25" fmla="*/ 0 h 1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6"/>
                <a:gd name="T40" fmla="*/ 0 h 191"/>
                <a:gd name="T41" fmla="*/ 36 w 36"/>
                <a:gd name="T42" fmla="*/ 191 h 19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6" h="191">
                  <a:moveTo>
                    <a:pt x="10" y="188"/>
                  </a:moveTo>
                  <a:lnTo>
                    <a:pt x="14" y="185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29" y="2"/>
                  </a:lnTo>
                  <a:lnTo>
                    <a:pt x="0" y="173"/>
                  </a:lnTo>
                  <a:lnTo>
                    <a:pt x="6" y="188"/>
                  </a:lnTo>
                  <a:lnTo>
                    <a:pt x="7" y="191"/>
                  </a:lnTo>
                  <a:lnTo>
                    <a:pt x="8" y="189"/>
                  </a:lnTo>
                  <a:lnTo>
                    <a:pt x="10" y="1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0" name="Freeform 46"/>
            <p:cNvSpPr>
              <a:spLocks/>
            </p:cNvSpPr>
            <p:nvPr/>
          </p:nvSpPr>
          <p:spPr bwMode="auto">
            <a:xfrm>
              <a:off x="2940" y="1094"/>
              <a:ext cx="53" cy="20"/>
            </a:xfrm>
            <a:custGeom>
              <a:avLst/>
              <a:gdLst>
                <a:gd name="T0" fmla="*/ 0 w 158"/>
                <a:gd name="T1" fmla="*/ 0 h 61"/>
                <a:gd name="T2" fmla="*/ 0 w 158"/>
                <a:gd name="T3" fmla="*/ 0 h 61"/>
                <a:gd name="T4" fmla="*/ 0 w 158"/>
                <a:gd name="T5" fmla="*/ 0 h 61"/>
                <a:gd name="T6" fmla="*/ 0 w 158"/>
                <a:gd name="T7" fmla="*/ 0 h 61"/>
                <a:gd name="T8" fmla="*/ 0 w 158"/>
                <a:gd name="T9" fmla="*/ 0 h 61"/>
                <a:gd name="T10" fmla="*/ 0 w 158"/>
                <a:gd name="T11" fmla="*/ 0 h 61"/>
                <a:gd name="T12" fmla="*/ 0 w 158"/>
                <a:gd name="T13" fmla="*/ 0 h 61"/>
                <a:gd name="T14" fmla="*/ 0 w 158"/>
                <a:gd name="T15" fmla="*/ 0 h 61"/>
                <a:gd name="T16" fmla="*/ 0 w 158"/>
                <a:gd name="T17" fmla="*/ 0 h 61"/>
                <a:gd name="T18" fmla="*/ 0 w 158"/>
                <a:gd name="T19" fmla="*/ 0 h 61"/>
                <a:gd name="T20" fmla="*/ 0 w 158"/>
                <a:gd name="T21" fmla="*/ 0 h 61"/>
                <a:gd name="T22" fmla="*/ 0 w 158"/>
                <a:gd name="T23" fmla="*/ 0 h 61"/>
                <a:gd name="T24" fmla="*/ 0 w 158"/>
                <a:gd name="T25" fmla="*/ 0 h 61"/>
                <a:gd name="T26" fmla="*/ 0 w 158"/>
                <a:gd name="T27" fmla="*/ 0 h 61"/>
                <a:gd name="T28" fmla="*/ 0 w 158"/>
                <a:gd name="T29" fmla="*/ 0 h 61"/>
                <a:gd name="T30" fmla="*/ 0 w 158"/>
                <a:gd name="T31" fmla="*/ 0 h 61"/>
                <a:gd name="T32" fmla="*/ 0 w 158"/>
                <a:gd name="T33" fmla="*/ 0 h 61"/>
                <a:gd name="T34" fmla="*/ 0 w 158"/>
                <a:gd name="T35" fmla="*/ 0 h 61"/>
                <a:gd name="T36" fmla="*/ 0 w 158"/>
                <a:gd name="T37" fmla="*/ 0 h 61"/>
                <a:gd name="T38" fmla="*/ 0 w 158"/>
                <a:gd name="T39" fmla="*/ 0 h 61"/>
                <a:gd name="T40" fmla="*/ 0 w 158"/>
                <a:gd name="T41" fmla="*/ 0 h 61"/>
                <a:gd name="T42" fmla="*/ 0 w 158"/>
                <a:gd name="T43" fmla="*/ 0 h 61"/>
                <a:gd name="T44" fmla="*/ 0 w 158"/>
                <a:gd name="T45" fmla="*/ 0 h 61"/>
                <a:gd name="T46" fmla="*/ 0 w 158"/>
                <a:gd name="T47" fmla="*/ 0 h 61"/>
                <a:gd name="T48" fmla="*/ 0 w 158"/>
                <a:gd name="T49" fmla="*/ 0 h 61"/>
                <a:gd name="T50" fmla="*/ 0 w 158"/>
                <a:gd name="T51" fmla="*/ 0 h 61"/>
                <a:gd name="T52" fmla="*/ 0 w 158"/>
                <a:gd name="T53" fmla="*/ 0 h 61"/>
                <a:gd name="T54" fmla="*/ 0 w 158"/>
                <a:gd name="T55" fmla="*/ 0 h 61"/>
                <a:gd name="T56" fmla="*/ 0 w 158"/>
                <a:gd name="T57" fmla="*/ 0 h 61"/>
                <a:gd name="T58" fmla="*/ 0 w 158"/>
                <a:gd name="T59" fmla="*/ 0 h 61"/>
                <a:gd name="T60" fmla="*/ 0 w 158"/>
                <a:gd name="T61" fmla="*/ 0 h 61"/>
                <a:gd name="T62" fmla="*/ 0 w 158"/>
                <a:gd name="T63" fmla="*/ 0 h 61"/>
                <a:gd name="T64" fmla="*/ 0 w 158"/>
                <a:gd name="T65" fmla="*/ 0 h 61"/>
                <a:gd name="T66" fmla="*/ 0 w 158"/>
                <a:gd name="T67" fmla="*/ 0 h 61"/>
                <a:gd name="T68" fmla="*/ 0 w 158"/>
                <a:gd name="T69" fmla="*/ 0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8"/>
                <a:gd name="T106" fmla="*/ 0 h 61"/>
                <a:gd name="T107" fmla="*/ 158 w 158"/>
                <a:gd name="T108" fmla="*/ 61 h 6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8" h="61">
                  <a:moveTo>
                    <a:pt x="144" y="60"/>
                  </a:moveTo>
                  <a:lnTo>
                    <a:pt x="146" y="59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6" y="49"/>
                  </a:lnTo>
                  <a:lnTo>
                    <a:pt x="158" y="44"/>
                  </a:lnTo>
                  <a:lnTo>
                    <a:pt x="158" y="39"/>
                  </a:lnTo>
                  <a:lnTo>
                    <a:pt x="158" y="33"/>
                  </a:lnTo>
                  <a:lnTo>
                    <a:pt x="144" y="23"/>
                  </a:lnTo>
                  <a:lnTo>
                    <a:pt x="127" y="14"/>
                  </a:lnTo>
                  <a:lnTo>
                    <a:pt x="108" y="8"/>
                  </a:lnTo>
                  <a:lnTo>
                    <a:pt x="87" y="3"/>
                  </a:lnTo>
                  <a:lnTo>
                    <a:pt x="66" y="1"/>
                  </a:lnTo>
                  <a:lnTo>
                    <a:pt x="45" y="0"/>
                  </a:lnTo>
                  <a:lnTo>
                    <a:pt x="24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7"/>
                  </a:lnTo>
                  <a:lnTo>
                    <a:pt x="0" y="9"/>
                  </a:lnTo>
                  <a:lnTo>
                    <a:pt x="10" y="33"/>
                  </a:lnTo>
                  <a:lnTo>
                    <a:pt x="14" y="27"/>
                  </a:lnTo>
                  <a:lnTo>
                    <a:pt x="14" y="20"/>
                  </a:lnTo>
                  <a:lnTo>
                    <a:pt x="15" y="12"/>
                  </a:lnTo>
                  <a:lnTo>
                    <a:pt x="18" y="6"/>
                  </a:lnTo>
                  <a:lnTo>
                    <a:pt x="130" y="26"/>
                  </a:lnTo>
                  <a:lnTo>
                    <a:pt x="134" y="32"/>
                  </a:lnTo>
                  <a:lnTo>
                    <a:pt x="135" y="39"/>
                  </a:lnTo>
                  <a:lnTo>
                    <a:pt x="134" y="48"/>
                  </a:lnTo>
                  <a:lnTo>
                    <a:pt x="136" y="56"/>
                  </a:lnTo>
                  <a:lnTo>
                    <a:pt x="137" y="58"/>
                  </a:lnTo>
                  <a:lnTo>
                    <a:pt x="138" y="60"/>
                  </a:lnTo>
                  <a:lnTo>
                    <a:pt x="140" y="61"/>
                  </a:lnTo>
                  <a:lnTo>
                    <a:pt x="144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1" name="Freeform 47"/>
            <p:cNvSpPr>
              <a:spLocks/>
            </p:cNvSpPr>
            <p:nvPr/>
          </p:nvSpPr>
          <p:spPr bwMode="auto">
            <a:xfrm>
              <a:off x="2700" y="1097"/>
              <a:ext cx="32" cy="10"/>
            </a:xfrm>
            <a:custGeom>
              <a:avLst/>
              <a:gdLst>
                <a:gd name="T0" fmla="*/ 0 w 97"/>
                <a:gd name="T1" fmla="*/ 0 h 30"/>
                <a:gd name="T2" fmla="*/ 0 w 97"/>
                <a:gd name="T3" fmla="*/ 0 h 30"/>
                <a:gd name="T4" fmla="*/ 0 w 97"/>
                <a:gd name="T5" fmla="*/ 0 h 30"/>
                <a:gd name="T6" fmla="*/ 0 w 97"/>
                <a:gd name="T7" fmla="*/ 0 h 30"/>
                <a:gd name="T8" fmla="*/ 0 w 97"/>
                <a:gd name="T9" fmla="*/ 0 h 30"/>
                <a:gd name="T10" fmla="*/ 0 w 97"/>
                <a:gd name="T11" fmla="*/ 0 h 30"/>
                <a:gd name="T12" fmla="*/ 0 w 97"/>
                <a:gd name="T13" fmla="*/ 0 h 30"/>
                <a:gd name="T14" fmla="*/ 0 w 97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7"/>
                <a:gd name="T25" fmla="*/ 0 h 30"/>
                <a:gd name="T26" fmla="*/ 97 w 97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7" h="30">
                  <a:moveTo>
                    <a:pt x="21" y="30"/>
                  </a:moveTo>
                  <a:lnTo>
                    <a:pt x="97" y="24"/>
                  </a:lnTo>
                  <a:lnTo>
                    <a:pt x="0" y="0"/>
                  </a:lnTo>
                  <a:lnTo>
                    <a:pt x="6" y="21"/>
                  </a:lnTo>
                  <a:lnTo>
                    <a:pt x="8" y="24"/>
                  </a:lnTo>
                  <a:lnTo>
                    <a:pt x="12" y="27"/>
                  </a:lnTo>
                  <a:lnTo>
                    <a:pt x="15" y="29"/>
                  </a:lnTo>
                  <a:lnTo>
                    <a:pt x="21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2" name="Freeform 48"/>
            <p:cNvSpPr>
              <a:spLocks/>
            </p:cNvSpPr>
            <p:nvPr/>
          </p:nvSpPr>
          <p:spPr bwMode="auto">
            <a:xfrm>
              <a:off x="2623" y="990"/>
              <a:ext cx="261" cy="92"/>
            </a:xfrm>
            <a:custGeom>
              <a:avLst/>
              <a:gdLst>
                <a:gd name="T0" fmla="*/ 0 w 784"/>
                <a:gd name="T1" fmla="*/ 0 h 278"/>
                <a:gd name="T2" fmla="*/ 0 w 784"/>
                <a:gd name="T3" fmla="*/ 0 h 278"/>
                <a:gd name="T4" fmla="*/ 0 w 784"/>
                <a:gd name="T5" fmla="*/ 0 h 278"/>
                <a:gd name="T6" fmla="*/ 0 w 784"/>
                <a:gd name="T7" fmla="*/ 0 h 278"/>
                <a:gd name="T8" fmla="*/ 0 w 784"/>
                <a:gd name="T9" fmla="*/ 0 h 278"/>
                <a:gd name="T10" fmla="*/ 0 w 784"/>
                <a:gd name="T11" fmla="*/ 0 h 278"/>
                <a:gd name="T12" fmla="*/ 0 w 784"/>
                <a:gd name="T13" fmla="*/ 0 h 278"/>
                <a:gd name="T14" fmla="*/ 0 w 784"/>
                <a:gd name="T15" fmla="*/ 0 h 278"/>
                <a:gd name="T16" fmla="*/ 0 w 784"/>
                <a:gd name="T17" fmla="*/ 0 h 278"/>
                <a:gd name="T18" fmla="*/ 0 w 784"/>
                <a:gd name="T19" fmla="*/ 0 h 278"/>
                <a:gd name="T20" fmla="*/ 0 w 784"/>
                <a:gd name="T21" fmla="*/ 0 h 278"/>
                <a:gd name="T22" fmla="*/ 0 w 784"/>
                <a:gd name="T23" fmla="*/ 0 h 278"/>
                <a:gd name="T24" fmla="*/ 0 w 784"/>
                <a:gd name="T25" fmla="*/ 0 h 278"/>
                <a:gd name="T26" fmla="*/ 0 w 784"/>
                <a:gd name="T27" fmla="*/ 0 h 278"/>
                <a:gd name="T28" fmla="*/ 0 w 784"/>
                <a:gd name="T29" fmla="*/ 0 h 278"/>
                <a:gd name="T30" fmla="*/ 0 w 784"/>
                <a:gd name="T31" fmla="*/ 0 h 278"/>
                <a:gd name="T32" fmla="*/ 0 w 784"/>
                <a:gd name="T33" fmla="*/ 0 h 278"/>
                <a:gd name="T34" fmla="*/ 0 w 784"/>
                <a:gd name="T35" fmla="*/ 0 h 278"/>
                <a:gd name="T36" fmla="*/ 0 w 784"/>
                <a:gd name="T37" fmla="*/ 0 h 278"/>
                <a:gd name="T38" fmla="*/ 0 w 784"/>
                <a:gd name="T39" fmla="*/ 0 h 278"/>
                <a:gd name="T40" fmla="*/ 0 w 784"/>
                <a:gd name="T41" fmla="*/ 0 h 278"/>
                <a:gd name="T42" fmla="*/ 0 w 784"/>
                <a:gd name="T43" fmla="*/ 0 h 278"/>
                <a:gd name="T44" fmla="*/ 0 w 784"/>
                <a:gd name="T45" fmla="*/ 0 h 278"/>
                <a:gd name="T46" fmla="*/ 0 w 784"/>
                <a:gd name="T47" fmla="*/ 0 h 278"/>
                <a:gd name="T48" fmla="*/ 0 w 784"/>
                <a:gd name="T49" fmla="*/ 0 h 278"/>
                <a:gd name="T50" fmla="*/ 0 w 784"/>
                <a:gd name="T51" fmla="*/ 0 h 278"/>
                <a:gd name="T52" fmla="*/ 0 w 784"/>
                <a:gd name="T53" fmla="*/ 0 h 278"/>
                <a:gd name="T54" fmla="*/ 0 w 784"/>
                <a:gd name="T55" fmla="*/ 0 h 278"/>
                <a:gd name="T56" fmla="*/ 0 w 784"/>
                <a:gd name="T57" fmla="*/ 0 h 278"/>
                <a:gd name="T58" fmla="*/ 0 w 784"/>
                <a:gd name="T59" fmla="*/ 0 h 278"/>
                <a:gd name="T60" fmla="*/ 0 w 784"/>
                <a:gd name="T61" fmla="*/ 0 h 278"/>
                <a:gd name="T62" fmla="*/ 0 w 784"/>
                <a:gd name="T63" fmla="*/ 0 h 278"/>
                <a:gd name="T64" fmla="*/ 0 w 784"/>
                <a:gd name="T65" fmla="*/ 0 h 278"/>
                <a:gd name="T66" fmla="*/ 0 w 784"/>
                <a:gd name="T67" fmla="*/ 0 h 278"/>
                <a:gd name="T68" fmla="*/ 0 w 784"/>
                <a:gd name="T69" fmla="*/ 0 h 278"/>
                <a:gd name="T70" fmla="*/ 0 w 784"/>
                <a:gd name="T71" fmla="*/ 0 h 278"/>
                <a:gd name="T72" fmla="*/ 0 w 784"/>
                <a:gd name="T73" fmla="*/ 0 h 278"/>
                <a:gd name="T74" fmla="*/ 0 w 784"/>
                <a:gd name="T75" fmla="*/ 0 h 278"/>
                <a:gd name="T76" fmla="*/ 0 w 784"/>
                <a:gd name="T77" fmla="*/ 0 h 278"/>
                <a:gd name="T78" fmla="*/ 0 w 784"/>
                <a:gd name="T79" fmla="*/ 0 h 278"/>
                <a:gd name="T80" fmla="*/ 0 w 784"/>
                <a:gd name="T81" fmla="*/ 0 h 278"/>
                <a:gd name="T82" fmla="*/ 0 w 784"/>
                <a:gd name="T83" fmla="*/ 0 h 278"/>
                <a:gd name="T84" fmla="*/ 0 w 784"/>
                <a:gd name="T85" fmla="*/ 0 h 278"/>
                <a:gd name="T86" fmla="*/ 0 w 784"/>
                <a:gd name="T87" fmla="*/ 0 h 278"/>
                <a:gd name="T88" fmla="*/ 0 w 784"/>
                <a:gd name="T89" fmla="*/ 0 h 278"/>
                <a:gd name="T90" fmla="*/ 0 w 784"/>
                <a:gd name="T91" fmla="*/ 0 h 278"/>
                <a:gd name="T92" fmla="*/ 0 w 784"/>
                <a:gd name="T93" fmla="*/ 0 h 27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4"/>
                <a:gd name="T142" fmla="*/ 0 h 278"/>
                <a:gd name="T143" fmla="*/ 784 w 784"/>
                <a:gd name="T144" fmla="*/ 278 h 27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4" h="278">
                  <a:moveTo>
                    <a:pt x="324" y="278"/>
                  </a:moveTo>
                  <a:lnTo>
                    <a:pt x="353" y="278"/>
                  </a:lnTo>
                  <a:lnTo>
                    <a:pt x="381" y="278"/>
                  </a:lnTo>
                  <a:lnTo>
                    <a:pt x="410" y="276"/>
                  </a:lnTo>
                  <a:lnTo>
                    <a:pt x="440" y="275"/>
                  </a:lnTo>
                  <a:lnTo>
                    <a:pt x="470" y="273"/>
                  </a:lnTo>
                  <a:lnTo>
                    <a:pt x="500" y="269"/>
                  </a:lnTo>
                  <a:lnTo>
                    <a:pt x="530" y="266"/>
                  </a:lnTo>
                  <a:lnTo>
                    <a:pt x="560" y="260"/>
                  </a:lnTo>
                  <a:lnTo>
                    <a:pt x="590" y="254"/>
                  </a:lnTo>
                  <a:lnTo>
                    <a:pt x="618" y="246"/>
                  </a:lnTo>
                  <a:lnTo>
                    <a:pt x="648" y="237"/>
                  </a:lnTo>
                  <a:lnTo>
                    <a:pt x="675" y="226"/>
                  </a:lnTo>
                  <a:lnTo>
                    <a:pt x="702" y="214"/>
                  </a:lnTo>
                  <a:lnTo>
                    <a:pt x="729" y="199"/>
                  </a:lnTo>
                  <a:lnTo>
                    <a:pt x="754" y="184"/>
                  </a:lnTo>
                  <a:lnTo>
                    <a:pt x="778" y="165"/>
                  </a:lnTo>
                  <a:lnTo>
                    <a:pt x="784" y="145"/>
                  </a:lnTo>
                  <a:lnTo>
                    <a:pt x="784" y="124"/>
                  </a:lnTo>
                  <a:lnTo>
                    <a:pt x="780" y="104"/>
                  </a:lnTo>
                  <a:lnTo>
                    <a:pt x="773" y="85"/>
                  </a:lnTo>
                  <a:lnTo>
                    <a:pt x="767" y="64"/>
                  </a:lnTo>
                  <a:lnTo>
                    <a:pt x="761" y="44"/>
                  </a:lnTo>
                  <a:lnTo>
                    <a:pt x="758" y="23"/>
                  </a:lnTo>
                  <a:lnTo>
                    <a:pt x="759" y="3"/>
                  </a:lnTo>
                  <a:lnTo>
                    <a:pt x="732" y="92"/>
                  </a:lnTo>
                  <a:lnTo>
                    <a:pt x="733" y="94"/>
                  </a:lnTo>
                  <a:lnTo>
                    <a:pt x="735" y="97"/>
                  </a:lnTo>
                  <a:lnTo>
                    <a:pt x="736" y="99"/>
                  </a:lnTo>
                  <a:lnTo>
                    <a:pt x="738" y="102"/>
                  </a:lnTo>
                  <a:lnTo>
                    <a:pt x="744" y="129"/>
                  </a:lnTo>
                  <a:lnTo>
                    <a:pt x="718" y="149"/>
                  </a:lnTo>
                  <a:lnTo>
                    <a:pt x="690" y="165"/>
                  </a:lnTo>
                  <a:lnTo>
                    <a:pt x="661" y="180"/>
                  </a:lnTo>
                  <a:lnTo>
                    <a:pt x="632" y="192"/>
                  </a:lnTo>
                  <a:lnTo>
                    <a:pt x="601" y="203"/>
                  </a:lnTo>
                  <a:lnTo>
                    <a:pt x="570" y="211"/>
                  </a:lnTo>
                  <a:lnTo>
                    <a:pt x="538" y="219"/>
                  </a:lnTo>
                  <a:lnTo>
                    <a:pt x="506" y="223"/>
                  </a:lnTo>
                  <a:lnTo>
                    <a:pt x="474" y="228"/>
                  </a:lnTo>
                  <a:lnTo>
                    <a:pt x="440" y="231"/>
                  </a:lnTo>
                  <a:lnTo>
                    <a:pt x="407" y="233"/>
                  </a:lnTo>
                  <a:lnTo>
                    <a:pt x="374" y="234"/>
                  </a:lnTo>
                  <a:lnTo>
                    <a:pt x="341" y="235"/>
                  </a:lnTo>
                  <a:lnTo>
                    <a:pt x="309" y="235"/>
                  </a:lnTo>
                  <a:lnTo>
                    <a:pt x="276" y="235"/>
                  </a:lnTo>
                  <a:lnTo>
                    <a:pt x="244" y="235"/>
                  </a:lnTo>
                  <a:lnTo>
                    <a:pt x="230" y="232"/>
                  </a:lnTo>
                  <a:lnTo>
                    <a:pt x="216" y="228"/>
                  </a:lnTo>
                  <a:lnTo>
                    <a:pt x="201" y="225"/>
                  </a:lnTo>
                  <a:lnTo>
                    <a:pt x="186" y="222"/>
                  </a:lnTo>
                  <a:lnTo>
                    <a:pt x="173" y="220"/>
                  </a:lnTo>
                  <a:lnTo>
                    <a:pt x="158" y="216"/>
                  </a:lnTo>
                  <a:lnTo>
                    <a:pt x="143" y="214"/>
                  </a:lnTo>
                  <a:lnTo>
                    <a:pt x="129" y="210"/>
                  </a:lnTo>
                  <a:lnTo>
                    <a:pt x="115" y="206"/>
                  </a:lnTo>
                  <a:lnTo>
                    <a:pt x="102" y="202"/>
                  </a:lnTo>
                  <a:lnTo>
                    <a:pt x="89" y="197"/>
                  </a:lnTo>
                  <a:lnTo>
                    <a:pt x="77" y="190"/>
                  </a:lnTo>
                  <a:lnTo>
                    <a:pt x="64" y="182"/>
                  </a:lnTo>
                  <a:lnTo>
                    <a:pt x="53" y="174"/>
                  </a:lnTo>
                  <a:lnTo>
                    <a:pt x="43" y="164"/>
                  </a:lnTo>
                  <a:lnTo>
                    <a:pt x="34" y="152"/>
                  </a:lnTo>
                  <a:lnTo>
                    <a:pt x="26" y="115"/>
                  </a:lnTo>
                  <a:lnTo>
                    <a:pt x="18" y="80"/>
                  </a:lnTo>
                  <a:lnTo>
                    <a:pt x="12" y="45"/>
                  </a:lnTo>
                  <a:lnTo>
                    <a:pt x="12" y="9"/>
                  </a:lnTo>
                  <a:lnTo>
                    <a:pt x="11" y="5"/>
                  </a:lnTo>
                  <a:lnTo>
                    <a:pt x="9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5"/>
                  </a:lnTo>
                  <a:lnTo>
                    <a:pt x="1" y="51"/>
                  </a:lnTo>
                  <a:lnTo>
                    <a:pt x="3" y="76"/>
                  </a:lnTo>
                  <a:lnTo>
                    <a:pt x="8" y="102"/>
                  </a:lnTo>
                  <a:lnTo>
                    <a:pt x="12" y="127"/>
                  </a:lnTo>
                  <a:lnTo>
                    <a:pt x="20" y="151"/>
                  </a:lnTo>
                  <a:lnTo>
                    <a:pt x="29" y="173"/>
                  </a:lnTo>
                  <a:lnTo>
                    <a:pt x="42" y="193"/>
                  </a:lnTo>
                  <a:lnTo>
                    <a:pt x="56" y="203"/>
                  </a:lnTo>
                  <a:lnTo>
                    <a:pt x="73" y="211"/>
                  </a:lnTo>
                  <a:lnTo>
                    <a:pt x="89" y="220"/>
                  </a:lnTo>
                  <a:lnTo>
                    <a:pt x="106" y="227"/>
                  </a:lnTo>
                  <a:lnTo>
                    <a:pt x="124" y="234"/>
                  </a:lnTo>
                  <a:lnTo>
                    <a:pt x="142" y="240"/>
                  </a:lnTo>
                  <a:lnTo>
                    <a:pt x="160" y="245"/>
                  </a:lnTo>
                  <a:lnTo>
                    <a:pt x="178" y="250"/>
                  </a:lnTo>
                  <a:lnTo>
                    <a:pt x="197" y="255"/>
                  </a:lnTo>
                  <a:lnTo>
                    <a:pt x="216" y="258"/>
                  </a:lnTo>
                  <a:lnTo>
                    <a:pt x="234" y="263"/>
                  </a:lnTo>
                  <a:lnTo>
                    <a:pt x="253" y="266"/>
                  </a:lnTo>
                  <a:lnTo>
                    <a:pt x="271" y="269"/>
                  </a:lnTo>
                  <a:lnTo>
                    <a:pt x="289" y="272"/>
                  </a:lnTo>
                  <a:lnTo>
                    <a:pt x="307" y="275"/>
                  </a:lnTo>
                  <a:lnTo>
                    <a:pt x="324" y="2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3" name="Freeform 49"/>
            <p:cNvSpPr>
              <a:spLocks/>
            </p:cNvSpPr>
            <p:nvPr/>
          </p:nvSpPr>
          <p:spPr bwMode="auto">
            <a:xfrm>
              <a:off x="2924" y="967"/>
              <a:ext cx="94" cy="86"/>
            </a:xfrm>
            <a:custGeom>
              <a:avLst/>
              <a:gdLst>
                <a:gd name="T0" fmla="*/ 0 w 282"/>
                <a:gd name="T1" fmla="*/ 0 h 257"/>
                <a:gd name="T2" fmla="*/ 0 w 282"/>
                <a:gd name="T3" fmla="*/ 0 h 257"/>
                <a:gd name="T4" fmla="*/ 0 w 282"/>
                <a:gd name="T5" fmla="*/ 0 h 257"/>
                <a:gd name="T6" fmla="*/ 0 w 282"/>
                <a:gd name="T7" fmla="*/ 0 h 257"/>
                <a:gd name="T8" fmla="*/ 0 w 282"/>
                <a:gd name="T9" fmla="*/ 0 h 257"/>
                <a:gd name="T10" fmla="*/ 0 w 282"/>
                <a:gd name="T11" fmla="*/ 0 h 257"/>
                <a:gd name="T12" fmla="*/ 0 w 282"/>
                <a:gd name="T13" fmla="*/ 0 h 257"/>
                <a:gd name="T14" fmla="*/ 0 w 282"/>
                <a:gd name="T15" fmla="*/ 0 h 257"/>
                <a:gd name="T16" fmla="*/ 0 w 282"/>
                <a:gd name="T17" fmla="*/ 0 h 257"/>
                <a:gd name="T18" fmla="*/ 0 w 282"/>
                <a:gd name="T19" fmla="*/ 0 h 257"/>
                <a:gd name="T20" fmla="*/ 0 w 282"/>
                <a:gd name="T21" fmla="*/ 0 h 257"/>
                <a:gd name="T22" fmla="*/ 0 w 282"/>
                <a:gd name="T23" fmla="*/ 0 h 257"/>
                <a:gd name="T24" fmla="*/ 0 w 282"/>
                <a:gd name="T25" fmla="*/ 0 h 257"/>
                <a:gd name="T26" fmla="*/ 0 w 282"/>
                <a:gd name="T27" fmla="*/ 0 h 257"/>
                <a:gd name="T28" fmla="*/ 0 w 282"/>
                <a:gd name="T29" fmla="*/ 0 h 257"/>
                <a:gd name="T30" fmla="*/ 0 w 282"/>
                <a:gd name="T31" fmla="*/ 0 h 257"/>
                <a:gd name="T32" fmla="*/ 0 w 282"/>
                <a:gd name="T33" fmla="*/ 0 h 257"/>
                <a:gd name="T34" fmla="*/ 0 w 282"/>
                <a:gd name="T35" fmla="*/ 0 h 257"/>
                <a:gd name="T36" fmla="*/ 0 w 282"/>
                <a:gd name="T37" fmla="*/ 0 h 257"/>
                <a:gd name="T38" fmla="*/ 0 w 282"/>
                <a:gd name="T39" fmla="*/ 0 h 257"/>
                <a:gd name="T40" fmla="*/ 0 w 282"/>
                <a:gd name="T41" fmla="*/ 0 h 257"/>
                <a:gd name="T42" fmla="*/ 0 w 282"/>
                <a:gd name="T43" fmla="*/ 0 h 257"/>
                <a:gd name="T44" fmla="*/ 0 w 282"/>
                <a:gd name="T45" fmla="*/ 0 h 257"/>
                <a:gd name="T46" fmla="*/ 0 w 282"/>
                <a:gd name="T47" fmla="*/ 0 h 257"/>
                <a:gd name="T48" fmla="*/ 0 w 282"/>
                <a:gd name="T49" fmla="*/ 0 h 257"/>
                <a:gd name="T50" fmla="*/ 0 w 282"/>
                <a:gd name="T51" fmla="*/ 0 h 257"/>
                <a:gd name="T52" fmla="*/ 0 w 282"/>
                <a:gd name="T53" fmla="*/ 0 h 257"/>
                <a:gd name="T54" fmla="*/ 0 w 282"/>
                <a:gd name="T55" fmla="*/ 0 h 257"/>
                <a:gd name="T56" fmla="*/ 0 w 282"/>
                <a:gd name="T57" fmla="*/ 0 h 257"/>
                <a:gd name="T58" fmla="*/ 0 w 282"/>
                <a:gd name="T59" fmla="*/ 0 h 257"/>
                <a:gd name="T60" fmla="*/ 0 w 282"/>
                <a:gd name="T61" fmla="*/ 0 h 257"/>
                <a:gd name="T62" fmla="*/ 0 w 282"/>
                <a:gd name="T63" fmla="*/ 0 h 257"/>
                <a:gd name="T64" fmla="*/ 0 w 282"/>
                <a:gd name="T65" fmla="*/ 0 h 25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82"/>
                <a:gd name="T100" fmla="*/ 0 h 257"/>
                <a:gd name="T101" fmla="*/ 282 w 282"/>
                <a:gd name="T102" fmla="*/ 257 h 25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82" h="257">
                  <a:moveTo>
                    <a:pt x="252" y="257"/>
                  </a:moveTo>
                  <a:lnTo>
                    <a:pt x="254" y="257"/>
                  </a:lnTo>
                  <a:lnTo>
                    <a:pt x="257" y="257"/>
                  </a:lnTo>
                  <a:lnTo>
                    <a:pt x="261" y="257"/>
                  </a:lnTo>
                  <a:lnTo>
                    <a:pt x="264" y="257"/>
                  </a:lnTo>
                  <a:lnTo>
                    <a:pt x="282" y="66"/>
                  </a:lnTo>
                  <a:lnTo>
                    <a:pt x="280" y="60"/>
                  </a:lnTo>
                  <a:lnTo>
                    <a:pt x="275" y="55"/>
                  </a:lnTo>
                  <a:lnTo>
                    <a:pt x="271" y="50"/>
                  </a:lnTo>
                  <a:lnTo>
                    <a:pt x="264" y="47"/>
                  </a:lnTo>
                  <a:lnTo>
                    <a:pt x="257" y="44"/>
                  </a:lnTo>
                  <a:lnTo>
                    <a:pt x="250" y="42"/>
                  </a:lnTo>
                  <a:lnTo>
                    <a:pt x="245" y="41"/>
                  </a:lnTo>
                  <a:lnTo>
                    <a:pt x="238" y="38"/>
                  </a:lnTo>
                  <a:lnTo>
                    <a:pt x="221" y="36"/>
                  </a:lnTo>
                  <a:lnTo>
                    <a:pt x="203" y="32"/>
                  </a:lnTo>
                  <a:lnTo>
                    <a:pt x="186" y="27"/>
                  </a:lnTo>
                  <a:lnTo>
                    <a:pt x="168" y="23"/>
                  </a:lnTo>
                  <a:lnTo>
                    <a:pt x="150" y="18"/>
                  </a:lnTo>
                  <a:lnTo>
                    <a:pt x="132" y="14"/>
                  </a:lnTo>
                  <a:lnTo>
                    <a:pt x="115" y="12"/>
                  </a:lnTo>
                  <a:lnTo>
                    <a:pt x="97" y="12"/>
                  </a:lnTo>
                  <a:lnTo>
                    <a:pt x="254" y="62"/>
                  </a:lnTo>
                  <a:lnTo>
                    <a:pt x="254" y="64"/>
                  </a:lnTo>
                  <a:lnTo>
                    <a:pt x="255" y="66"/>
                  </a:lnTo>
                  <a:lnTo>
                    <a:pt x="255" y="68"/>
                  </a:lnTo>
                  <a:lnTo>
                    <a:pt x="255" y="71"/>
                  </a:lnTo>
                  <a:lnTo>
                    <a:pt x="256" y="67"/>
                  </a:lnTo>
                  <a:lnTo>
                    <a:pt x="257" y="65"/>
                  </a:lnTo>
                  <a:lnTo>
                    <a:pt x="259" y="65"/>
                  </a:lnTo>
                  <a:lnTo>
                    <a:pt x="263" y="66"/>
                  </a:lnTo>
                  <a:lnTo>
                    <a:pt x="265" y="73"/>
                  </a:lnTo>
                  <a:lnTo>
                    <a:pt x="264" y="79"/>
                  </a:lnTo>
                  <a:lnTo>
                    <a:pt x="262" y="86"/>
                  </a:lnTo>
                  <a:lnTo>
                    <a:pt x="258" y="94"/>
                  </a:lnTo>
                  <a:lnTo>
                    <a:pt x="256" y="95"/>
                  </a:lnTo>
                  <a:lnTo>
                    <a:pt x="253" y="95"/>
                  </a:lnTo>
                  <a:lnTo>
                    <a:pt x="250" y="95"/>
                  </a:lnTo>
                  <a:lnTo>
                    <a:pt x="247" y="95"/>
                  </a:lnTo>
                  <a:lnTo>
                    <a:pt x="233" y="229"/>
                  </a:lnTo>
                  <a:lnTo>
                    <a:pt x="216" y="228"/>
                  </a:lnTo>
                  <a:lnTo>
                    <a:pt x="198" y="226"/>
                  </a:lnTo>
                  <a:lnTo>
                    <a:pt x="180" y="225"/>
                  </a:lnTo>
                  <a:lnTo>
                    <a:pt x="161" y="223"/>
                  </a:lnTo>
                  <a:lnTo>
                    <a:pt x="142" y="220"/>
                  </a:lnTo>
                  <a:lnTo>
                    <a:pt x="123" y="218"/>
                  </a:lnTo>
                  <a:lnTo>
                    <a:pt x="103" y="216"/>
                  </a:lnTo>
                  <a:lnTo>
                    <a:pt x="84" y="213"/>
                  </a:lnTo>
                  <a:lnTo>
                    <a:pt x="75" y="212"/>
                  </a:lnTo>
                  <a:lnTo>
                    <a:pt x="65" y="211"/>
                  </a:lnTo>
                  <a:lnTo>
                    <a:pt x="56" y="210"/>
                  </a:lnTo>
                  <a:lnTo>
                    <a:pt x="47" y="208"/>
                  </a:lnTo>
                  <a:lnTo>
                    <a:pt x="39" y="206"/>
                  </a:lnTo>
                  <a:lnTo>
                    <a:pt x="31" y="203"/>
                  </a:lnTo>
                  <a:lnTo>
                    <a:pt x="23" y="201"/>
                  </a:lnTo>
                  <a:lnTo>
                    <a:pt x="16" y="196"/>
                  </a:lnTo>
                  <a:lnTo>
                    <a:pt x="15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5" y="55"/>
                  </a:lnTo>
                  <a:lnTo>
                    <a:pt x="0" y="109"/>
                  </a:lnTo>
                  <a:lnTo>
                    <a:pt x="3" y="162"/>
                  </a:lnTo>
                  <a:lnTo>
                    <a:pt x="15" y="211"/>
                  </a:lnTo>
                  <a:lnTo>
                    <a:pt x="252" y="2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4" name="Freeform 50"/>
            <p:cNvSpPr>
              <a:spLocks/>
            </p:cNvSpPr>
            <p:nvPr/>
          </p:nvSpPr>
          <p:spPr bwMode="auto">
            <a:xfrm>
              <a:off x="2953" y="996"/>
              <a:ext cx="39" cy="22"/>
            </a:xfrm>
            <a:custGeom>
              <a:avLst/>
              <a:gdLst>
                <a:gd name="T0" fmla="*/ 0 w 117"/>
                <a:gd name="T1" fmla="*/ 0 h 68"/>
                <a:gd name="T2" fmla="*/ 0 w 117"/>
                <a:gd name="T3" fmla="*/ 0 h 68"/>
                <a:gd name="T4" fmla="*/ 0 w 117"/>
                <a:gd name="T5" fmla="*/ 0 h 68"/>
                <a:gd name="T6" fmla="*/ 0 w 117"/>
                <a:gd name="T7" fmla="*/ 0 h 68"/>
                <a:gd name="T8" fmla="*/ 0 w 117"/>
                <a:gd name="T9" fmla="*/ 0 h 68"/>
                <a:gd name="T10" fmla="*/ 0 w 117"/>
                <a:gd name="T11" fmla="*/ 0 h 68"/>
                <a:gd name="T12" fmla="*/ 0 w 117"/>
                <a:gd name="T13" fmla="*/ 0 h 68"/>
                <a:gd name="T14" fmla="*/ 0 w 117"/>
                <a:gd name="T15" fmla="*/ 0 h 68"/>
                <a:gd name="T16" fmla="*/ 0 w 117"/>
                <a:gd name="T17" fmla="*/ 0 h 68"/>
                <a:gd name="T18" fmla="*/ 0 w 117"/>
                <a:gd name="T19" fmla="*/ 0 h 68"/>
                <a:gd name="T20" fmla="*/ 0 w 117"/>
                <a:gd name="T21" fmla="*/ 0 h 68"/>
                <a:gd name="T22" fmla="*/ 0 w 117"/>
                <a:gd name="T23" fmla="*/ 0 h 68"/>
                <a:gd name="T24" fmla="*/ 0 w 117"/>
                <a:gd name="T25" fmla="*/ 0 h 68"/>
                <a:gd name="T26" fmla="*/ 0 w 117"/>
                <a:gd name="T27" fmla="*/ 0 h 68"/>
                <a:gd name="T28" fmla="*/ 0 w 117"/>
                <a:gd name="T29" fmla="*/ 0 h 68"/>
                <a:gd name="T30" fmla="*/ 0 w 117"/>
                <a:gd name="T31" fmla="*/ 0 h 68"/>
                <a:gd name="T32" fmla="*/ 0 w 117"/>
                <a:gd name="T33" fmla="*/ 0 h 68"/>
                <a:gd name="T34" fmla="*/ 0 w 117"/>
                <a:gd name="T35" fmla="*/ 0 h 68"/>
                <a:gd name="T36" fmla="*/ 0 w 117"/>
                <a:gd name="T37" fmla="*/ 0 h 68"/>
                <a:gd name="T38" fmla="*/ 0 w 117"/>
                <a:gd name="T39" fmla="*/ 0 h 68"/>
                <a:gd name="T40" fmla="*/ 0 w 117"/>
                <a:gd name="T41" fmla="*/ 0 h 68"/>
                <a:gd name="T42" fmla="*/ 0 w 117"/>
                <a:gd name="T43" fmla="*/ 0 h 68"/>
                <a:gd name="T44" fmla="*/ 0 w 117"/>
                <a:gd name="T45" fmla="*/ 0 h 68"/>
                <a:gd name="T46" fmla="*/ 0 w 117"/>
                <a:gd name="T47" fmla="*/ 0 h 68"/>
                <a:gd name="T48" fmla="*/ 0 w 117"/>
                <a:gd name="T49" fmla="*/ 0 h 68"/>
                <a:gd name="T50" fmla="*/ 0 w 117"/>
                <a:gd name="T51" fmla="*/ 0 h 68"/>
                <a:gd name="T52" fmla="*/ 0 w 117"/>
                <a:gd name="T53" fmla="*/ 0 h 68"/>
                <a:gd name="T54" fmla="*/ 0 w 117"/>
                <a:gd name="T55" fmla="*/ 0 h 68"/>
                <a:gd name="T56" fmla="*/ 0 w 117"/>
                <a:gd name="T57" fmla="*/ 0 h 68"/>
                <a:gd name="T58" fmla="*/ 0 w 117"/>
                <a:gd name="T59" fmla="*/ 0 h 68"/>
                <a:gd name="T60" fmla="*/ 0 w 117"/>
                <a:gd name="T61" fmla="*/ 0 h 68"/>
                <a:gd name="T62" fmla="*/ 0 w 117"/>
                <a:gd name="T63" fmla="*/ 0 h 68"/>
                <a:gd name="T64" fmla="*/ 0 w 117"/>
                <a:gd name="T65" fmla="*/ 0 h 68"/>
                <a:gd name="T66" fmla="*/ 0 w 117"/>
                <a:gd name="T67" fmla="*/ 0 h 68"/>
                <a:gd name="T68" fmla="*/ 0 w 117"/>
                <a:gd name="T69" fmla="*/ 0 h 68"/>
                <a:gd name="T70" fmla="*/ 0 w 117"/>
                <a:gd name="T71" fmla="*/ 0 h 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7"/>
                <a:gd name="T109" fmla="*/ 0 h 68"/>
                <a:gd name="T110" fmla="*/ 117 w 117"/>
                <a:gd name="T111" fmla="*/ 68 h 6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7" h="68">
                  <a:moveTo>
                    <a:pt x="110" y="68"/>
                  </a:moveTo>
                  <a:lnTo>
                    <a:pt x="113" y="64"/>
                  </a:lnTo>
                  <a:lnTo>
                    <a:pt x="115" y="63"/>
                  </a:lnTo>
                  <a:lnTo>
                    <a:pt x="116" y="61"/>
                  </a:lnTo>
                  <a:lnTo>
                    <a:pt x="116" y="58"/>
                  </a:lnTo>
                  <a:lnTo>
                    <a:pt x="117" y="55"/>
                  </a:lnTo>
                  <a:lnTo>
                    <a:pt x="116" y="45"/>
                  </a:lnTo>
                  <a:lnTo>
                    <a:pt x="110" y="36"/>
                  </a:lnTo>
                  <a:lnTo>
                    <a:pt x="103" y="29"/>
                  </a:lnTo>
                  <a:lnTo>
                    <a:pt x="93" y="23"/>
                  </a:lnTo>
                  <a:lnTo>
                    <a:pt x="82" y="21"/>
                  </a:lnTo>
                  <a:lnTo>
                    <a:pt x="71" y="17"/>
                  </a:lnTo>
                  <a:lnTo>
                    <a:pt x="60" y="14"/>
                  </a:lnTo>
                  <a:lnTo>
                    <a:pt x="50" y="10"/>
                  </a:lnTo>
                  <a:lnTo>
                    <a:pt x="41" y="6"/>
                  </a:lnTo>
                  <a:lnTo>
                    <a:pt x="31" y="3"/>
                  </a:lnTo>
                  <a:lnTo>
                    <a:pt x="21" y="1"/>
                  </a:lnTo>
                  <a:lnTo>
                    <a:pt x="11" y="0"/>
                  </a:lnTo>
                  <a:lnTo>
                    <a:pt x="6" y="3"/>
                  </a:lnTo>
                  <a:lnTo>
                    <a:pt x="3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7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7"/>
                  </a:lnTo>
                  <a:lnTo>
                    <a:pt x="13" y="14"/>
                  </a:lnTo>
                  <a:lnTo>
                    <a:pt x="101" y="46"/>
                  </a:lnTo>
                  <a:lnTo>
                    <a:pt x="106" y="68"/>
                  </a:lnTo>
                  <a:lnTo>
                    <a:pt x="107" y="68"/>
                  </a:lnTo>
                  <a:lnTo>
                    <a:pt x="108" y="68"/>
                  </a:lnTo>
                  <a:lnTo>
                    <a:pt x="109" y="68"/>
                  </a:lnTo>
                  <a:lnTo>
                    <a:pt x="11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5" name="Freeform 51"/>
            <p:cNvSpPr>
              <a:spLocks/>
            </p:cNvSpPr>
            <p:nvPr/>
          </p:nvSpPr>
          <p:spPr bwMode="auto">
            <a:xfrm>
              <a:off x="3098" y="845"/>
              <a:ext cx="181" cy="166"/>
            </a:xfrm>
            <a:custGeom>
              <a:avLst/>
              <a:gdLst>
                <a:gd name="T0" fmla="*/ 0 w 544"/>
                <a:gd name="T1" fmla="*/ 0 h 496"/>
                <a:gd name="T2" fmla="*/ 0 w 544"/>
                <a:gd name="T3" fmla="*/ 0 h 496"/>
                <a:gd name="T4" fmla="*/ 0 w 544"/>
                <a:gd name="T5" fmla="*/ 0 h 496"/>
                <a:gd name="T6" fmla="*/ 0 w 544"/>
                <a:gd name="T7" fmla="*/ 0 h 496"/>
                <a:gd name="T8" fmla="*/ 0 w 544"/>
                <a:gd name="T9" fmla="*/ 0 h 496"/>
                <a:gd name="T10" fmla="*/ 0 w 544"/>
                <a:gd name="T11" fmla="*/ 0 h 496"/>
                <a:gd name="T12" fmla="*/ 0 w 544"/>
                <a:gd name="T13" fmla="*/ 0 h 496"/>
                <a:gd name="T14" fmla="*/ 0 w 544"/>
                <a:gd name="T15" fmla="*/ 0 h 496"/>
                <a:gd name="T16" fmla="*/ 0 w 544"/>
                <a:gd name="T17" fmla="*/ 0 h 496"/>
                <a:gd name="T18" fmla="*/ 0 w 544"/>
                <a:gd name="T19" fmla="*/ 0 h 496"/>
                <a:gd name="T20" fmla="*/ 0 w 544"/>
                <a:gd name="T21" fmla="*/ 0 h 496"/>
                <a:gd name="T22" fmla="*/ 0 w 544"/>
                <a:gd name="T23" fmla="*/ 0 h 496"/>
                <a:gd name="T24" fmla="*/ 0 w 544"/>
                <a:gd name="T25" fmla="*/ 0 h 496"/>
                <a:gd name="T26" fmla="*/ 0 w 544"/>
                <a:gd name="T27" fmla="*/ 0 h 496"/>
                <a:gd name="T28" fmla="*/ 0 w 544"/>
                <a:gd name="T29" fmla="*/ 0 h 496"/>
                <a:gd name="T30" fmla="*/ 0 w 544"/>
                <a:gd name="T31" fmla="*/ 0 h 496"/>
                <a:gd name="T32" fmla="*/ 0 w 544"/>
                <a:gd name="T33" fmla="*/ 0 h 496"/>
                <a:gd name="T34" fmla="*/ 0 w 544"/>
                <a:gd name="T35" fmla="*/ 0 h 496"/>
                <a:gd name="T36" fmla="*/ 0 w 544"/>
                <a:gd name="T37" fmla="*/ 0 h 496"/>
                <a:gd name="T38" fmla="*/ 0 w 544"/>
                <a:gd name="T39" fmla="*/ 0 h 496"/>
                <a:gd name="T40" fmla="*/ 0 w 544"/>
                <a:gd name="T41" fmla="*/ 0 h 496"/>
                <a:gd name="T42" fmla="*/ 0 w 544"/>
                <a:gd name="T43" fmla="*/ 0 h 496"/>
                <a:gd name="T44" fmla="*/ 0 w 544"/>
                <a:gd name="T45" fmla="*/ 0 h 496"/>
                <a:gd name="T46" fmla="*/ 0 w 544"/>
                <a:gd name="T47" fmla="*/ 0 h 496"/>
                <a:gd name="T48" fmla="*/ 0 w 544"/>
                <a:gd name="T49" fmla="*/ 0 h 496"/>
                <a:gd name="T50" fmla="*/ 0 w 544"/>
                <a:gd name="T51" fmla="*/ 0 h 496"/>
                <a:gd name="T52" fmla="*/ 0 w 544"/>
                <a:gd name="T53" fmla="*/ 0 h 496"/>
                <a:gd name="T54" fmla="*/ 0 w 544"/>
                <a:gd name="T55" fmla="*/ 0 h 496"/>
                <a:gd name="T56" fmla="*/ 0 w 544"/>
                <a:gd name="T57" fmla="*/ 0 h 496"/>
                <a:gd name="T58" fmla="*/ 0 w 544"/>
                <a:gd name="T59" fmla="*/ 0 h 496"/>
                <a:gd name="T60" fmla="*/ 0 w 544"/>
                <a:gd name="T61" fmla="*/ 0 h 496"/>
                <a:gd name="T62" fmla="*/ 0 w 544"/>
                <a:gd name="T63" fmla="*/ 0 h 496"/>
                <a:gd name="T64" fmla="*/ 0 w 544"/>
                <a:gd name="T65" fmla="*/ 0 h 496"/>
                <a:gd name="T66" fmla="*/ 0 w 544"/>
                <a:gd name="T67" fmla="*/ 0 h 496"/>
                <a:gd name="T68" fmla="*/ 0 w 544"/>
                <a:gd name="T69" fmla="*/ 0 h 496"/>
                <a:gd name="T70" fmla="*/ 0 w 544"/>
                <a:gd name="T71" fmla="*/ 0 h 496"/>
                <a:gd name="T72" fmla="*/ 0 w 544"/>
                <a:gd name="T73" fmla="*/ 0 h 496"/>
                <a:gd name="T74" fmla="*/ 0 w 544"/>
                <a:gd name="T75" fmla="*/ 0 h 496"/>
                <a:gd name="T76" fmla="*/ 0 w 544"/>
                <a:gd name="T77" fmla="*/ 0 h 496"/>
                <a:gd name="T78" fmla="*/ 0 w 544"/>
                <a:gd name="T79" fmla="*/ 0 h 496"/>
                <a:gd name="T80" fmla="*/ 0 w 544"/>
                <a:gd name="T81" fmla="*/ 0 h 49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44"/>
                <a:gd name="T124" fmla="*/ 0 h 496"/>
                <a:gd name="T125" fmla="*/ 544 w 544"/>
                <a:gd name="T126" fmla="*/ 496 h 49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44" h="496">
                  <a:moveTo>
                    <a:pt x="445" y="496"/>
                  </a:moveTo>
                  <a:lnTo>
                    <a:pt x="506" y="454"/>
                  </a:lnTo>
                  <a:lnTo>
                    <a:pt x="521" y="389"/>
                  </a:lnTo>
                  <a:lnTo>
                    <a:pt x="528" y="319"/>
                  </a:lnTo>
                  <a:lnTo>
                    <a:pt x="530" y="245"/>
                  </a:lnTo>
                  <a:lnTo>
                    <a:pt x="536" y="174"/>
                  </a:lnTo>
                  <a:lnTo>
                    <a:pt x="535" y="168"/>
                  </a:lnTo>
                  <a:lnTo>
                    <a:pt x="530" y="163"/>
                  </a:lnTo>
                  <a:lnTo>
                    <a:pt x="524" y="158"/>
                  </a:lnTo>
                  <a:lnTo>
                    <a:pt x="519" y="154"/>
                  </a:lnTo>
                  <a:lnTo>
                    <a:pt x="544" y="77"/>
                  </a:lnTo>
                  <a:lnTo>
                    <a:pt x="537" y="71"/>
                  </a:lnTo>
                  <a:lnTo>
                    <a:pt x="530" y="68"/>
                  </a:lnTo>
                  <a:lnTo>
                    <a:pt x="521" y="65"/>
                  </a:lnTo>
                  <a:lnTo>
                    <a:pt x="512" y="65"/>
                  </a:lnTo>
                  <a:lnTo>
                    <a:pt x="503" y="66"/>
                  </a:lnTo>
                  <a:lnTo>
                    <a:pt x="494" y="68"/>
                  </a:lnTo>
                  <a:lnTo>
                    <a:pt x="485" y="69"/>
                  </a:lnTo>
                  <a:lnTo>
                    <a:pt x="476" y="71"/>
                  </a:lnTo>
                  <a:lnTo>
                    <a:pt x="475" y="68"/>
                  </a:lnTo>
                  <a:lnTo>
                    <a:pt x="474" y="68"/>
                  </a:lnTo>
                  <a:lnTo>
                    <a:pt x="472" y="66"/>
                  </a:lnTo>
                  <a:lnTo>
                    <a:pt x="474" y="63"/>
                  </a:lnTo>
                  <a:lnTo>
                    <a:pt x="527" y="7"/>
                  </a:lnTo>
                  <a:lnTo>
                    <a:pt x="527" y="5"/>
                  </a:lnTo>
                  <a:lnTo>
                    <a:pt x="527" y="2"/>
                  </a:lnTo>
                  <a:lnTo>
                    <a:pt x="526" y="1"/>
                  </a:lnTo>
                  <a:lnTo>
                    <a:pt x="523" y="0"/>
                  </a:lnTo>
                  <a:lnTo>
                    <a:pt x="488" y="15"/>
                  </a:lnTo>
                  <a:lnTo>
                    <a:pt x="454" y="30"/>
                  </a:lnTo>
                  <a:lnTo>
                    <a:pt x="420" y="48"/>
                  </a:lnTo>
                  <a:lnTo>
                    <a:pt x="388" y="66"/>
                  </a:lnTo>
                  <a:lnTo>
                    <a:pt x="355" y="86"/>
                  </a:lnTo>
                  <a:lnTo>
                    <a:pt x="322" y="106"/>
                  </a:lnTo>
                  <a:lnTo>
                    <a:pt x="290" y="127"/>
                  </a:lnTo>
                  <a:lnTo>
                    <a:pt x="259" y="148"/>
                  </a:lnTo>
                  <a:lnTo>
                    <a:pt x="227" y="170"/>
                  </a:lnTo>
                  <a:lnTo>
                    <a:pt x="195" y="192"/>
                  </a:lnTo>
                  <a:lnTo>
                    <a:pt x="163" y="214"/>
                  </a:lnTo>
                  <a:lnTo>
                    <a:pt x="131" y="235"/>
                  </a:lnTo>
                  <a:lnTo>
                    <a:pt x="99" y="256"/>
                  </a:lnTo>
                  <a:lnTo>
                    <a:pt x="66" y="276"/>
                  </a:lnTo>
                  <a:lnTo>
                    <a:pt x="34" y="296"/>
                  </a:lnTo>
                  <a:lnTo>
                    <a:pt x="0" y="315"/>
                  </a:lnTo>
                  <a:lnTo>
                    <a:pt x="436" y="64"/>
                  </a:lnTo>
                  <a:lnTo>
                    <a:pt x="437" y="68"/>
                  </a:lnTo>
                  <a:lnTo>
                    <a:pt x="439" y="68"/>
                  </a:lnTo>
                  <a:lnTo>
                    <a:pt x="440" y="69"/>
                  </a:lnTo>
                  <a:lnTo>
                    <a:pt x="437" y="72"/>
                  </a:lnTo>
                  <a:lnTo>
                    <a:pt x="398" y="118"/>
                  </a:lnTo>
                  <a:lnTo>
                    <a:pt x="398" y="122"/>
                  </a:lnTo>
                  <a:lnTo>
                    <a:pt x="399" y="126"/>
                  </a:lnTo>
                  <a:lnTo>
                    <a:pt x="400" y="129"/>
                  </a:lnTo>
                  <a:lnTo>
                    <a:pt x="402" y="133"/>
                  </a:lnTo>
                  <a:lnTo>
                    <a:pt x="415" y="136"/>
                  </a:lnTo>
                  <a:lnTo>
                    <a:pt x="427" y="135"/>
                  </a:lnTo>
                  <a:lnTo>
                    <a:pt x="439" y="130"/>
                  </a:lnTo>
                  <a:lnTo>
                    <a:pt x="450" y="123"/>
                  </a:lnTo>
                  <a:lnTo>
                    <a:pt x="461" y="116"/>
                  </a:lnTo>
                  <a:lnTo>
                    <a:pt x="474" y="107"/>
                  </a:lnTo>
                  <a:lnTo>
                    <a:pt x="485" y="101"/>
                  </a:lnTo>
                  <a:lnTo>
                    <a:pt x="497" y="97"/>
                  </a:lnTo>
                  <a:lnTo>
                    <a:pt x="496" y="107"/>
                  </a:lnTo>
                  <a:lnTo>
                    <a:pt x="492" y="117"/>
                  </a:lnTo>
                  <a:lnTo>
                    <a:pt x="485" y="127"/>
                  </a:lnTo>
                  <a:lnTo>
                    <a:pt x="476" y="134"/>
                  </a:lnTo>
                  <a:lnTo>
                    <a:pt x="493" y="168"/>
                  </a:lnTo>
                  <a:lnTo>
                    <a:pt x="494" y="168"/>
                  </a:lnTo>
                  <a:lnTo>
                    <a:pt x="496" y="169"/>
                  </a:lnTo>
                  <a:lnTo>
                    <a:pt x="500" y="169"/>
                  </a:lnTo>
                  <a:lnTo>
                    <a:pt x="502" y="170"/>
                  </a:lnTo>
                  <a:lnTo>
                    <a:pt x="503" y="237"/>
                  </a:lnTo>
                  <a:lnTo>
                    <a:pt x="502" y="304"/>
                  </a:lnTo>
                  <a:lnTo>
                    <a:pt x="495" y="373"/>
                  </a:lnTo>
                  <a:lnTo>
                    <a:pt x="484" y="442"/>
                  </a:lnTo>
                  <a:lnTo>
                    <a:pt x="480" y="449"/>
                  </a:lnTo>
                  <a:lnTo>
                    <a:pt x="476" y="457"/>
                  </a:lnTo>
                  <a:lnTo>
                    <a:pt x="470" y="466"/>
                  </a:lnTo>
                  <a:lnTo>
                    <a:pt x="465" y="474"/>
                  </a:lnTo>
                  <a:lnTo>
                    <a:pt x="459" y="481"/>
                  </a:lnTo>
                  <a:lnTo>
                    <a:pt x="453" y="489"/>
                  </a:lnTo>
                  <a:lnTo>
                    <a:pt x="449" y="493"/>
                  </a:lnTo>
                  <a:lnTo>
                    <a:pt x="445" y="4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2599" y="821"/>
              <a:ext cx="247" cy="184"/>
            </a:xfrm>
            <a:custGeom>
              <a:avLst/>
              <a:gdLst>
                <a:gd name="T0" fmla="*/ 0 w 742"/>
                <a:gd name="T1" fmla="*/ 0 h 551"/>
                <a:gd name="T2" fmla="*/ 0 w 742"/>
                <a:gd name="T3" fmla="*/ 0 h 551"/>
                <a:gd name="T4" fmla="*/ 0 w 742"/>
                <a:gd name="T5" fmla="*/ 0 h 551"/>
                <a:gd name="T6" fmla="*/ 0 w 742"/>
                <a:gd name="T7" fmla="*/ 0 h 551"/>
                <a:gd name="T8" fmla="*/ 0 w 742"/>
                <a:gd name="T9" fmla="*/ 0 h 551"/>
                <a:gd name="T10" fmla="*/ 0 w 742"/>
                <a:gd name="T11" fmla="*/ 0 h 551"/>
                <a:gd name="T12" fmla="*/ 0 w 742"/>
                <a:gd name="T13" fmla="*/ 0 h 551"/>
                <a:gd name="T14" fmla="*/ 0 w 742"/>
                <a:gd name="T15" fmla="*/ 0 h 551"/>
                <a:gd name="T16" fmla="*/ 0 w 742"/>
                <a:gd name="T17" fmla="*/ 0 h 551"/>
                <a:gd name="T18" fmla="*/ 0 w 742"/>
                <a:gd name="T19" fmla="*/ 0 h 551"/>
                <a:gd name="T20" fmla="*/ 0 w 742"/>
                <a:gd name="T21" fmla="*/ 0 h 551"/>
                <a:gd name="T22" fmla="*/ 0 w 742"/>
                <a:gd name="T23" fmla="*/ 0 h 551"/>
                <a:gd name="T24" fmla="*/ 0 w 742"/>
                <a:gd name="T25" fmla="*/ 0 h 551"/>
                <a:gd name="T26" fmla="*/ 0 w 742"/>
                <a:gd name="T27" fmla="*/ 0 h 551"/>
                <a:gd name="T28" fmla="*/ 0 w 742"/>
                <a:gd name="T29" fmla="*/ 0 h 551"/>
                <a:gd name="T30" fmla="*/ 0 w 742"/>
                <a:gd name="T31" fmla="*/ 0 h 551"/>
                <a:gd name="T32" fmla="*/ 0 w 742"/>
                <a:gd name="T33" fmla="*/ 0 h 551"/>
                <a:gd name="T34" fmla="*/ 0 w 742"/>
                <a:gd name="T35" fmla="*/ 0 h 551"/>
                <a:gd name="T36" fmla="*/ 0 w 742"/>
                <a:gd name="T37" fmla="*/ 0 h 551"/>
                <a:gd name="T38" fmla="*/ 0 w 742"/>
                <a:gd name="T39" fmla="*/ 0 h 551"/>
                <a:gd name="T40" fmla="*/ 0 w 742"/>
                <a:gd name="T41" fmla="*/ 0 h 551"/>
                <a:gd name="T42" fmla="*/ 0 w 742"/>
                <a:gd name="T43" fmla="*/ 0 h 551"/>
                <a:gd name="T44" fmla="*/ 0 w 742"/>
                <a:gd name="T45" fmla="*/ 0 h 551"/>
                <a:gd name="T46" fmla="*/ 0 w 742"/>
                <a:gd name="T47" fmla="*/ 0 h 551"/>
                <a:gd name="T48" fmla="*/ 0 w 742"/>
                <a:gd name="T49" fmla="*/ 0 h 551"/>
                <a:gd name="T50" fmla="*/ 0 w 742"/>
                <a:gd name="T51" fmla="*/ 0 h 551"/>
                <a:gd name="T52" fmla="*/ 0 w 742"/>
                <a:gd name="T53" fmla="*/ 0 h 551"/>
                <a:gd name="T54" fmla="*/ 0 w 742"/>
                <a:gd name="T55" fmla="*/ 0 h 551"/>
                <a:gd name="T56" fmla="*/ 0 w 742"/>
                <a:gd name="T57" fmla="*/ 0 h 551"/>
                <a:gd name="T58" fmla="*/ 0 w 742"/>
                <a:gd name="T59" fmla="*/ 0 h 551"/>
                <a:gd name="T60" fmla="*/ 0 w 742"/>
                <a:gd name="T61" fmla="*/ 0 h 551"/>
                <a:gd name="T62" fmla="*/ 0 w 742"/>
                <a:gd name="T63" fmla="*/ 0 h 551"/>
                <a:gd name="T64" fmla="*/ 0 w 742"/>
                <a:gd name="T65" fmla="*/ 0 h 551"/>
                <a:gd name="T66" fmla="*/ 0 w 742"/>
                <a:gd name="T67" fmla="*/ 0 h 551"/>
                <a:gd name="T68" fmla="*/ 0 w 742"/>
                <a:gd name="T69" fmla="*/ 0 h 551"/>
                <a:gd name="T70" fmla="*/ 0 w 742"/>
                <a:gd name="T71" fmla="*/ 0 h 551"/>
                <a:gd name="T72" fmla="*/ 0 w 742"/>
                <a:gd name="T73" fmla="*/ 0 h 551"/>
                <a:gd name="T74" fmla="*/ 0 w 742"/>
                <a:gd name="T75" fmla="*/ 0 h 551"/>
                <a:gd name="T76" fmla="*/ 0 w 742"/>
                <a:gd name="T77" fmla="*/ 0 h 551"/>
                <a:gd name="T78" fmla="*/ 0 w 742"/>
                <a:gd name="T79" fmla="*/ 0 h 551"/>
                <a:gd name="T80" fmla="*/ 0 w 742"/>
                <a:gd name="T81" fmla="*/ 0 h 551"/>
                <a:gd name="T82" fmla="*/ 0 w 742"/>
                <a:gd name="T83" fmla="*/ 0 h 551"/>
                <a:gd name="T84" fmla="*/ 0 w 742"/>
                <a:gd name="T85" fmla="*/ 0 h 551"/>
                <a:gd name="T86" fmla="*/ 0 w 742"/>
                <a:gd name="T87" fmla="*/ 0 h 551"/>
                <a:gd name="T88" fmla="*/ 0 w 742"/>
                <a:gd name="T89" fmla="*/ 0 h 55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42"/>
                <a:gd name="T136" fmla="*/ 0 h 551"/>
                <a:gd name="T137" fmla="*/ 742 w 742"/>
                <a:gd name="T138" fmla="*/ 551 h 55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42" h="551">
                  <a:moveTo>
                    <a:pt x="461" y="551"/>
                  </a:moveTo>
                  <a:lnTo>
                    <a:pt x="721" y="515"/>
                  </a:lnTo>
                  <a:lnTo>
                    <a:pt x="728" y="511"/>
                  </a:lnTo>
                  <a:lnTo>
                    <a:pt x="733" y="505"/>
                  </a:lnTo>
                  <a:lnTo>
                    <a:pt x="739" y="499"/>
                  </a:lnTo>
                  <a:lnTo>
                    <a:pt x="742" y="491"/>
                  </a:lnTo>
                  <a:lnTo>
                    <a:pt x="740" y="474"/>
                  </a:lnTo>
                  <a:lnTo>
                    <a:pt x="738" y="456"/>
                  </a:lnTo>
                  <a:lnTo>
                    <a:pt x="736" y="438"/>
                  </a:lnTo>
                  <a:lnTo>
                    <a:pt x="731" y="418"/>
                  </a:lnTo>
                  <a:lnTo>
                    <a:pt x="727" y="401"/>
                  </a:lnTo>
                  <a:lnTo>
                    <a:pt x="720" y="386"/>
                  </a:lnTo>
                  <a:lnTo>
                    <a:pt x="711" y="371"/>
                  </a:lnTo>
                  <a:lnTo>
                    <a:pt x="699" y="360"/>
                  </a:lnTo>
                  <a:lnTo>
                    <a:pt x="684" y="359"/>
                  </a:lnTo>
                  <a:lnTo>
                    <a:pt x="667" y="360"/>
                  </a:lnTo>
                  <a:lnTo>
                    <a:pt x="651" y="362"/>
                  </a:lnTo>
                  <a:lnTo>
                    <a:pt x="634" y="365"/>
                  </a:lnTo>
                  <a:lnTo>
                    <a:pt x="617" y="368"/>
                  </a:lnTo>
                  <a:lnTo>
                    <a:pt x="599" y="371"/>
                  </a:lnTo>
                  <a:lnTo>
                    <a:pt x="582" y="375"/>
                  </a:lnTo>
                  <a:lnTo>
                    <a:pt x="565" y="378"/>
                  </a:lnTo>
                  <a:lnTo>
                    <a:pt x="548" y="381"/>
                  </a:lnTo>
                  <a:lnTo>
                    <a:pt x="531" y="382"/>
                  </a:lnTo>
                  <a:lnTo>
                    <a:pt x="514" y="382"/>
                  </a:lnTo>
                  <a:lnTo>
                    <a:pt x="498" y="382"/>
                  </a:lnTo>
                  <a:lnTo>
                    <a:pt x="481" y="378"/>
                  </a:lnTo>
                  <a:lnTo>
                    <a:pt x="465" y="374"/>
                  </a:lnTo>
                  <a:lnTo>
                    <a:pt x="450" y="366"/>
                  </a:lnTo>
                  <a:lnTo>
                    <a:pt x="435" y="357"/>
                  </a:lnTo>
                  <a:lnTo>
                    <a:pt x="434" y="353"/>
                  </a:lnTo>
                  <a:lnTo>
                    <a:pt x="433" y="350"/>
                  </a:lnTo>
                  <a:lnTo>
                    <a:pt x="431" y="348"/>
                  </a:lnTo>
                  <a:lnTo>
                    <a:pt x="431" y="347"/>
                  </a:lnTo>
                  <a:lnTo>
                    <a:pt x="437" y="310"/>
                  </a:lnTo>
                  <a:lnTo>
                    <a:pt x="442" y="270"/>
                  </a:lnTo>
                  <a:lnTo>
                    <a:pt x="443" y="230"/>
                  </a:lnTo>
                  <a:lnTo>
                    <a:pt x="442" y="191"/>
                  </a:lnTo>
                  <a:lnTo>
                    <a:pt x="434" y="153"/>
                  </a:lnTo>
                  <a:lnTo>
                    <a:pt x="421" y="118"/>
                  </a:lnTo>
                  <a:lnTo>
                    <a:pt x="402" y="85"/>
                  </a:lnTo>
                  <a:lnTo>
                    <a:pt x="374" y="58"/>
                  </a:lnTo>
                  <a:lnTo>
                    <a:pt x="357" y="47"/>
                  </a:lnTo>
                  <a:lnTo>
                    <a:pt x="340" y="37"/>
                  </a:lnTo>
                  <a:lnTo>
                    <a:pt x="323" y="29"/>
                  </a:lnTo>
                  <a:lnTo>
                    <a:pt x="304" y="21"/>
                  </a:lnTo>
                  <a:lnTo>
                    <a:pt x="286" y="15"/>
                  </a:lnTo>
                  <a:lnTo>
                    <a:pt x="266" y="9"/>
                  </a:lnTo>
                  <a:lnTo>
                    <a:pt x="247" y="6"/>
                  </a:lnTo>
                  <a:lnTo>
                    <a:pt x="228" y="2"/>
                  </a:lnTo>
                  <a:lnTo>
                    <a:pt x="207" y="1"/>
                  </a:lnTo>
                  <a:lnTo>
                    <a:pt x="187" y="0"/>
                  </a:lnTo>
                  <a:lnTo>
                    <a:pt x="168" y="1"/>
                  </a:lnTo>
                  <a:lnTo>
                    <a:pt x="148" y="2"/>
                  </a:lnTo>
                  <a:lnTo>
                    <a:pt x="128" y="4"/>
                  </a:lnTo>
                  <a:lnTo>
                    <a:pt x="109" y="9"/>
                  </a:lnTo>
                  <a:lnTo>
                    <a:pt x="90" y="14"/>
                  </a:lnTo>
                  <a:lnTo>
                    <a:pt x="71" y="20"/>
                  </a:lnTo>
                  <a:lnTo>
                    <a:pt x="57" y="29"/>
                  </a:lnTo>
                  <a:lnTo>
                    <a:pt x="45" y="39"/>
                  </a:lnTo>
                  <a:lnTo>
                    <a:pt x="33" y="52"/>
                  </a:lnTo>
                  <a:lnTo>
                    <a:pt x="23" y="66"/>
                  </a:lnTo>
                  <a:lnTo>
                    <a:pt x="15" y="80"/>
                  </a:lnTo>
                  <a:lnTo>
                    <a:pt x="8" y="96"/>
                  </a:lnTo>
                  <a:lnTo>
                    <a:pt x="4" y="113"/>
                  </a:lnTo>
                  <a:lnTo>
                    <a:pt x="0" y="130"/>
                  </a:lnTo>
                  <a:lnTo>
                    <a:pt x="8" y="111"/>
                  </a:lnTo>
                  <a:lnTo>
                    <a:pt x="19" y="93"/>
                  </a:lnTo>
                  <a:lnTo>
                    <a:pt x="30" y="76"/>
                  </a:lnTo>
                  <a:lnTo>
                    <a:pt x="43" y="59"/>
                  </a:lnTo>
                  <a:lnTo>
                    <a:pt x="59" y="45"/>
                  </a:lnTo>
                  <a:lnTo>
                    <a:pt x="76" y="33"/>
                  </a:lnTo>
                  <a:lnTo>
                    <a:pt x="97" y="25"/>
                  </a:lnTo>
                  <a:lnTo>
                    <a:pt x="118" y="20"/>
                  </a:lnTo>
                  <a:lnTo>
                    <a:pt x="140" y="19"/>
                  </a:lnTo>
                  <a:lnTo>
                    <a:pt x="160" y="18"/>
                  </a:lnTo>
                  <a:lnTo>
                    <a:pt x="180" y="19"/>
                  </a:lnTo>
                  <a:lnTo>
                    <a:pt x="200" y="20"/>
                  </a:lnTo>
                  <a:lnTo>
                    <a:pt x="220" y="23"/>
                  </a:lnTo>
                  <a:lnTo>
                    <a:pt x="239" y="26"/>
                  </a:lnTo>
                  <a:lnTo>
                    <a:pt x="258" y="30"/>
                  </a:lnTo>
                  <a:lnTo>
                    <a:pt x="279" y="35"/>
                  </a:lnTo>
                  <a:lnTo>
                    <a:pt x="299" y="42"/>
                  </a:lnTo>
                  <a:lnTo>
                    <a:pt x="318" y="49"/>
                  </a:lnTo>
                  <a:lnTo>
                    <a:pt x="338" y="59"/>
                  </a:lnTo>
                  <a:lnTo>
                    <a:pt x="354" y="70"/>
                  </a:lnTo>
                  <a:lnTo>
                    <a:pt x="371" y="82"/>
                  </a:lnTo>
                  <a:lnTo>
                    <a:pt x="387" y="96"/>
                  </a:lnTo>
                  <a:lnTo>
                    <a:pt x="401" y="112"/>
                  </a:lnTo>
                  <a:lnTo>
                    <a:pt x="413" y="130"/>
                  </a:lnTo>
                  <a:lnTo>
                    <a:pt x="422" y="160"/>
                  </a:lnTo>
                  <a:lnTo>
                    <a:pt x="425" y="190"/>
                  </a:lnTo>
                  <a:lnTo>
                    <a:pt x="425" y="220"/>
                  </a:lnTo>
                  <a:lnTo>
                    <a:pt x="421" y="249"/>
                  </a:lnTo>
                  <a:lnTo>
                    <a:pt x="417" y="278"/>
                  </a:lnTo>
                  <a:lnTo>
                    <a:pt x="413" y="309"/>
                  </a:lnTo>
                  <a:lnTo>
                    <a:pt x="411" y="337"/>
                  </a:lnTo>
                  <a:lnTo>
                    <a:pt x="413" y="366"/>
                  </a:lnTo>
                  <a:lnTo>
                    <a:pt x="418" y="374"/>
                  </a:lnTo>
                  <a:lnTo>
                    <a:pt x="423" y="380"/>
                  </a:lnTo>
                  <a:lnTo>
                    <a:pt x="429" y="386"/>
                  </a:lnTo>
                  <a:lnTo>
                    <a:pt x="436" y="392"/>
                  </a:lnTo>
                  <a:lnTo>
                    <a:pt x="443" y="397"/>
                  </a:lnTo>
                  <a:lnTo>
                    <a:pt x="451" y="400"/>
                  </a:lnTo>
                  <a:lnTo>
                    <a:pt x="457" y="404"/>
                  </a:lnTo>
                  <a:lnTo>
                    <a:pt x="465" y="407"/>
                  </a:lnTo>
                  <a:lnTo>
                    <a:pt x="479" y="411"/>
                  </a:lnTo>
                  <a:lnTo>
                    <a:pt x="492" y="412"/>
                  </a:lnTo>
                  <a:lnTo>
                    <a:pt x="505" y="413"/>
                  </a:lnTo>
                  <a:lnTo>
                    <a:pt x="517" y="412"/>
                  </a:lnTo>
                  <a:lnTo>
                    <a:pt x="530" y="411"/>
                  </a:lnTo>
                  <a:lnTo>
                    <a:pt x="543" y="409"/>
                  </a:lnTo>
                  <a:lnTo>
                    <a:pt x="555" y="406"/>
                  </a:lnTo>
                  <a:lnTo>
                    <a:pt x="567" y="403"/>
                  </a:lnTo>
                  <a:lnTo>
                    <a:pt x="580" y="400"/>
                  </a:lnTo>
                  <a:lnTo>
                    <a:pt x="592" y="397"/>
                  </a:lnTo>
                  <a:lnTo>
                    <a:pt x="603" y="393"/>
                  </a:lnTo>
                  <a:lnTo>
                    <a:pt x="616" y="391"/>
                  </a:lnTo>
                  <a:lnTo>
                    <a:pt x="628" y="389"/>
                  </a:lnTo>
                  <a:lnTo>
                    <a:pt x="640" y="388"/>
                  </a:lnTo>
                  <a:lnTo>
                    <a:pt x="652" y="388"/>
                  </a:lnTo>
                  <a:lnTo>
                    <a:pt x="664" y="389"/>
                  </a:lnTo>
                  <a:lnTo>
                    <a:pt x="670" y="388"/>
                  </a:lnTo>
                  <a:lnTo>
                    <a:pt x="676" y="387"/>
                  </a:lnTo>
                  <a:lnTo>
                    <a:pt x="680" y="386"/>
                  </a:lnTo>
                  <a:lnTo>
                    <a:pt x="685" y="386"/>
                  </a:lnTo>
                  <a:lnTo>
                    <a:pt x="689" y="386"/>
                  </a:lnTo>
                  <a:lnTo>
                    <a:pt x="694" y="385"/>
                  </a:lnTo>
                  <a:lnTo>
                    <a:pt x="699" y="385"/>
                  </a:lnTo>
                  <a:lnTo>
                    <a:pt x="704" y="385"/>
                  </a:lnTo>
                  <a:lnTo>
                    <a:pt x="712" y="389"/>
                  </a:lnTo>
                  <a:lnTo>
                    <a:pt x="715" y="399"/>
                  </a:lnTo>
                  <a:lnTo>
                    <a:pt x="718" y="410"/>
                  </a:lnTo>
                  <a:lnTo>
                    <a:pt x="721" y="421"/>
                  </a:lnTo>
                  <a:lnTo>
                    <a:pt x="689" y="496"/>
                  </a:lnTo>
                  <a:lnTo>
                    <a:pt x="439" y="546"/>
                  </a:lnTo>
                  <a:lnTo>
                    <a:pt x="461" y="5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2595" y="884"/>
              <a:ext cx="98" cy="106"/>
            </a:xfrm>
            <a:custGeom>
              <a:avLst/>
              <a:gdLst>
                <a:gd name="T0" fmla="*/ 0 w 293"/>
                <a:gd name="T1" fmla="*/ 0 h 317"/>
                <a:gd name="T2" fmla="*/ 0 w 293"/>
                <a:gd name="T3" fmla="*/ 0 h 317"/>
                <a:gd name="T4" fmla="*/ 0 w 293"/>
                <a:gd name="T5" fmla="*/ 0 h 317"/>
                <a:gd name="T6" fmla="*/ 0 w 293"/>
                <a:gd name="T7" fmla="*/ 0 h 317"/>
                <a:gd name="T8" fmla="*/ 0 w 293"/>
                <a:gd name="T9" fmla="*/ 0 h 317"/>
                <a:gd name="T10" fmla="*/ 0 w 293"/>
                <a:gd name="T11" fmla="*/ 0 h 317"/>
                <a:gd name="T12" fmla="*/ 0 w 293"/>
                <a:gd name="T13" fmla="*/ 0 h 317"/>
                <a:gd name="T14" fmla="*/ 0 w 293"/>
                <a:gd name="T15" fmla="*/ 0 h 317"/>
                <a:gd name="T16" fmla="*/ 0 w 293"/>
                <a:gd name="T17" fmla="*/ 0 h 317"/>
                <a:gd name="T18" fmla="*/ 0 w 293"/>
                <a:gd name="T19" fmla="*/ 0 h 317"/>
                <a:gd name="T20" fmla="*/ 0 w 293"/>
                <a:gd name="T21" fmla="*/ 0 h 317"/>
                <a:gd name="T22" fmla="*/ 0 w 293"/>
                <a:gd name="T23" fmla="*/ 0 h 317"/>
                <a:gd name="T24" fmla="*/ 0 w 293"/>
                <a:gd name="T25" fmla="*/ 0 h 317"/>
                <a:gd name="T26" fmla="*/ 0 w 293"/>
                <a:gd name="T27" fmla="*/ 0 h 317"/>
                <a:gd name="T28" fmla="*/ 0 w 293"/>
                <a:gd name="T29" fmla="*/ 0 h 317"/>
                <a:gd name="T30" fmla="*/ 0 w 293"/>
                <a:gd name="T31" fmla="*/ 0 h 317"/>
                <a:gd name="T32" fmla="*/ 0 w 293"/>
                <a:gd name="T33" fmla="*/ 0 h 317"/>
                <a:gd name="T34" fmla="*/ 0 w 293"/>
                <a:gd name="T35" fmla="*/ 0 h 317"/>
                <a:gd name="T36" fmla="*/ 0 w 293"/>
                <a:gd name="T37" fmla="*/ 0 h 317"/>
                <a:gd name="T38" fmla="*/ 0 w 293"/>
                <a:gd name="T39" fmla="*/ 0 h 317"/>
                <a:gd name="T40" fmla="*/ 0 w 293"/>
                <a:gd name="T41" fmla="*/ 0 h 317"/>
                <a:gd name="T42" fmla="*/ 0 w 293"/>
                <a:gd name="T43" fmla="*/ 0 h 317"/>
                <a:gd name="T44" fmla="*/ 0 w 293"/>
                <a:gd name="T45" fmla="*/ 0 h 317"/>
                <a:gd name="T46" fmla="*/ 0 w 293"/>
                <a:gd name="T47" fmla="*/ 0 h 317"/>
                <a:gd name="T48" fmla="*/ 0 w 293"/>
                <a:gd name="T49" fmla="*/ 0 h 317"/>
                <a:gd name="T50" fmla="*/ 0 w 293"/>
                <a:gd name="T51" fmla="*/ 0 h 317"/>
                <a:gd name="T52" fmla="*/ 0 w 293"/>
                <a:gd name="T53" fmla="*/ 0 h 317"/>
                <a:gd name="T54" fmla="*/ 0 w 293"/>
                <a:gd name="T55" fmla="*/ 0 h 317"/>
                <a:gd name="T56" fmla="*/ 0 w 293"/>
                <a:gd name="T57" fmla="*/ 0 h 317"/>
                <a:gd name="T58" fmla="*/ 0 w 293"/>
                <a:gd name="T59" fmla="*/ 0 h 317"/>
                <a:gd name="T60" fmla="*/ 0 w 293"/>
                <a:gd name="T61" fmla="*/ 0 h 317"/>
                <a:gd name="T62" fmla="*/ 0 w 293"/>
                <a:gd name="T63" fmla="*/ 0 h 317"/>
                <a:gd name="T64" fmla="*/ 0 w 293"/>
                <a:gd name="T65" fmla="*/ 0 h 317"/>
                <a:gd name="T66" fmla="*/ 0 w 293"/>
                <a:gd name="T67" fmla="*/ 0 h 317"/>
                <a:gd name="T68" fmla="*/ 0 w 293"/>
                <a:gd name="T69" fmla="*/ 0 h 317"/>
                <a:gd name="T70" fmla="*/ 0 w 293"/>
                <a:gd name="T71" fmla="*/ 0 h 317"/>
                <a:gd name="T72" fmla="*/ 0 w 293"/>
                <a:gd name="T73" fmla="*/ 0 h 317"/>
                <a:gd name="T74" fmla="*/ 0 w 293"/>
                <a:gd name="T75" fmla="*/ 0 h 317"/>
                <a:gd name="T76" fmla="*/ 0 w 293"/>
                <a:gd name="T77" fmla="*/ 0 h 317"/>
                <a:gd name="T78" fmla="*/ 0 w 293"/>
                <a:gd name="T79" fmla="*/ 0 h 317"/>
                <a:gd name="T80" fmla="*/ 0 w 293"/>
                <a:gd name="T81" fmla="*/ 0 h 317"/>
                <a:gd name="T82" fmla="*/ 0 w 293"/>
                <a:gd name="T83" fmla="*/ 0 h 317"/>
                <a:gd name="T84" fmla="*/ 0 w 293"/>
                <a:gd name="T85" fmla="*/ 0 h 317"/>
                <a:gd name="T86" fmla="*/ 0 w 293"/>
                <a:gd name="T87" fmla="*/ 0 h 317"/>
                <a:gd name="T88" fmla="*/ 0 w 293"/>
                <a:gd name="T89" fmla="*/ 0 h 317"/>
                <a:gd name="T90" fmla="*/ 0 w 293"/>
                <a:gd name="T91" fmla="*/ 0 h 317"/>
                <a:gd name="T92" fmla="*/ 0 w 293"/>
                <a:gd name="T93" fmla="*/ 0 h 317"/>
                <a:gd name="T94" fmla="*/ 0 w 293"/>
                <a:gd name="T95" fmla="*/ 0 h 317"/>
                <a:gd name="T96" fmla="*/ 0 w 293"/>
                <a:gd name="T97" fmla="*/ 0 h 317"/>
                <a:gd name="T98" fmla="*/ 0 w 293"/>
                <a:gd name="T99" fmla="*/ 0 h 3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93"/>
                <a:gd name="T151" fmla="*/ 0 h 317"/>
                <a:gd name="T152" fmla="*/ 293 w 293"/>
                <a:gd name="T153" fmla="*/ 317 h 31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93" h="317">
                  <a:moveTo>
                    <a:pt x="190" y="316"/>
                  </a:moveTo>
                  <a:lnTo>
                    <a:pt x="205" y="317"/>
                  </a:lnTo>
                  <a:lnTo>
                    <a:pt x="220" y="317"/>
                  </a:lnTo>
                  <a:lnTo>
                    <a:pt x="234" y="314"/>
                  </a:lnTo>
                  <a:lnTo>
                    <a:pt x="247" y="309"/>
                  </a:lnTo>
                  <a:lnTo>
                    <a:pt x="260" y="301"/>
                  </a:lnTo>
                  <a:lnTo>
                    <a:pt x="272" y="294"/>
                  </a:lnTo>
                  <a:lnTo>
                    <a:pt x="283" y="285"/>
                  </a:lnTo>
                  <a:lnTo>
                    <a:pt x="293" y="275"/>
                  </a:lnTo>
                  <a:lnTo>
                    <a:pt x="246" y="270"/>
                  </a:lnTo>
                  <a:lnTo>
                    <a:pt x="244" y="271"/>
                  </a:lnTo>
                  <a:lnTo>
                    <a:pt x="242" y="274"/>
                  </a:lnTo>
                  <a:lnTo>
                    <a:pt x="240" y="276"/>
                  </a:lnTo>
                  <a:lnTo>
                    <a:pt x="238" y="279"/>
                  </a:lnTo>
                  <a:lnTo>
                    <a:pt x="213" y="280"/>
                  </a:lnTo>
                  <a:lnTo>
                    <a:pt x="189" y="279"/>
                  </a:lnTo>
                  <a:lnTo>
                    <a:pt x="166" y="273"/>
                  </a:lnTo>
                  <a:lnTo>
                    <a:pt x="144" y="265"/>
                  </a:lnTo>
                  <a:lnTo>
                    <a:pt x="123" y="254"/>
                  </a:lnTo>
                  <a:lnTo>
                    <a:pt x="104" y="240"/>
                  </a:lnTo>
                  <a:lnTo>
                    <a:pt x="86" y="224"/>
                  </a:lnTo>
                  <a:lnTo>
                    <a:pt x="69" y="206"/>
                  </a:lnTo>
                  <a:lnTo>
                    <a:pt x="56" y="186"/>
                  </a:lnTo>
                  <a:lnTo>
                    <a:pt x="43" y="163"/>
                  </a:lnTo>
                  <a:lnTo>
                    <a:pt x="33" y="139"/>
                  </a:lnTo>
                  <a:lnTo>
                    <a:pt x="24" y="113"/>
                  </a:lnTo>
                  <a:lnTo>
                    <a:pt x="18" y="88"/>
                  </a:lnTo>
                  <a:lnTo>
                    <a:pt x="14" y="60"/>
                  </a:lnTo>
                  <a:lnTo>
                    <a:pt x="11" y="34"/>
                  </a:lnTo>
                  <a:lnTo>
                    <a:pt x="13" y="7"/>
                  </a:lnTo>
                  <a:lnTo>
                    <a:pt x="11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4" y="2"/>
                  </a:lnTo>
                  <a:lnTo>
                    <a:pt x="0" y="30"/>
                  </a:lnTo>
                  <a:lnTo>
                    <a:pt x="1" y="59"/>
                  </a:lnTo>
                  <a:lnTo>
                    <a:pt x="5" y="89"/>
                  </a:lnTo>
                  <a:lnTo>
                    <a:pt x="11" y="118"/>
                  </a:lnTo>
                  <a:lnTo>
                    <a:pt x="21" y="146"/>
                  </a:lnTo>
                  <a:lnTo>
                    <a:pt x="31" y="172"/>
                  </a:lnTo>
                  <a:lnTo>
                    <a:pt x="43" y="198"/>
                  </a:lnTo>
                  <a:lnTo>
                    <a:pt x="57" y="219"/>
                  </a:lnTo>
                  <a:lnTo>
                    <a:pt x="74" y="238"/>
                  </a:lnTo>
                  <a:lnTo>
                    <a:pt x="88" y="253"/>
                  </a:lnTo>
                  <a:lnTo>
                    <a:pt x="103" y="268"/>
                  </a:lnTo>
                  <a:lnTo>
                    <a:pt x="119" y="281"/>
                  </a:lnTo>
                  <a:lnTo>
                    <a:pt x="134" y="293"/>
                  </a:lnTo>
                  <a:lnTo>
                    <a:pt x="151" y="303"/>
                  </a:lnTo>
                  <a:lnTo>
                    <a:pt x="169" y="310"/>
                  </a:lnTo>
                  <a:lnTo>
                    <a:pt x="190" y="3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3027" y="744"/>
              <a:ext cx="293" cy="222"/>
            </a:xfrm>
            <a:custGeom>
              <a:avLst/>
              <a:gdLst>
                <a:gd name="T0" fmla="*/ 0 w 878"/>
                <a:gd name="T1" fmla="*/ 0 h 666"/>
                <a:gd name="T2" fmla="*/ 0 w 878"/>
                <a:gd name="T3" fmla="*/ 0 h 666"/>
                <a:gd name="T4" fmla="*/ 0 w 878"/>
                <a:gd name="T5" fmla="*/ 0 h 666"/>
                <a:gd name="T6" fmla="*/ 0 w 878"/>
                <a:gd name="T7" fmla="*/ 0 h 666"/>
                <a:gd name="T8" fmla="*/ 0 w 878"/>
                <a:gd name="T9" fmla="*/ 0 h 666"/>
                <a:gd name="T10" fmla="*/ 0 w 878"/>
                <a:gd name="T11" fmla="*/ 0 h 666"/>
                <a:gd name="T12" fmla="*/ 0 w 878"/>
                <a:gd name="T13" fmla="*/ 0 h 666"/>
                <a:gd name="T14" fmla="*/ 0 w 878"/>
                <a:gd name="T15" fmla="*/ 0 h 666"/>
                <a:gd name="T16" fmla="*/ 0 w 878"/>
                <a:gd name="T17" fmla="*/ 0 h 666"/>
                <a:gd name="T18" fmla="*/ 0 w 878"/>
                <a:gd name="T19" fmla="*/ 0 h 666"/>
                <a:gd name="T20" fmla="*/ 0 w 878"/>
                <a:gd name="T21" fmla="*/ 0 h 666"/>
                <a:gd name="T22" fmla="*/ 0 w 878"/>
                <a:gd name="T23" fmla="*/ 0 h 666"/>
                <a:gd name="T24" fmla="*/ 0 w 878"/>
                <a:gd name="T25" fmla="*/ 0 h 666"/>
                <a:gd name="T26" fmla="*/ 0 w 878"/>
                <a:gd name="T27" fmla="*/ 0 h 666"/>
                <a:gd name="T28" fmla="*/ 0 w 878"/>
                <a:gd name="T29" fmla="*/ 0 h 666"/>
                <a:gd name="T30" fmla="*/ 0 w 878"/>
                <a:gd name="T31" fmla="*/ 0 h 666"/>
                <a:gd name="T32" fmla="*/ 0 w 878"/>
                <a:gd name="T33" fmla="*/ 0 h 666"/>
                <a:gd name="T34" fmla="*/ 0 w 878"/>
                <a:gd name="T35" fmla="*/ 0 h 666"/>
                <a:gd name="T36" fmla="*/ 0 w 878"/>
                <a:gd name="T37" fmla="*/ 0 h 666"/>
                <a:gd name="T38" fmla="*/ 0 w 878"/>
                <a:gd name="T39" fmla="*/ 0 h 666"/>
                <a:gd name="T40" fmla="*/ 0 w 878"/>
                <a:gd name="T41" fmla="*/ 0 h 666"/>
                <a:gd name="T42" fmla="*/ 0 w 878"/>
                <a:gd name="T43" fmla="*/ 0 h 666"/>
                <a:gd name="T44" fmla="*/ 0 w 878"/>
                <a:gd name="T45" fmla="*/ 0 h 666"/>
                <a:gd name="T46" fmla="*/ 0 w 878"/>
                <a:gd name="T47" fmla="*/ 0 h 666"/>
                <a:gd name="T48" fmla="*/ 0 w 878"/>
                <a:gd name="T49" fmla="*/ 0 h 666"/>
                <a:gd name="T50" fmla="*/ 0 w 878"/>
                <a:gd name="T51" fmla="*/ 0 h 666"/>
                <a:gd name="T52" fmla="*/ 0 w 878"/>
                <a:gd name="T53" fmla="*/ 0 h 666"/>
                <a:gd name="T54" fmla="*/ 0 w 878"/>
                <a:gd name="T55" fmla="*/ 0 h 666"/>
                <a:gd name="T56" fmla="*/ 0 w 878"/>
                <a:gd name="T57" fmla="*/ 0 h 666"/>
                <a:gd name="T58" fmla="*/ 0 w 878"/>
                <a:gd name="T59" fmla="*/ 0 h 666"/>
                <a:gd name="T60" fmla="*/ 0 w 878"/>
                <a:gd name="T61" fmla="*/ 0 h 666"/>
                <a:gd name="T62" fmla="*/ 0 w 878"/>
                <a:gd name="T63" fmla="*/ 0 h 666"/>
                <a:gd name="T64" fmla="*/ 0 w 878"/>
                <a:gd name="T65" fmla="*/ 0 h 666"/>
                <a:gd name="T66" fmla="*/ 0 w 878"/>
                <a:gd name="T67" fmla="*/ 0 h 666"/>
                <a:gd name="T68" fmla="*/ 0 w 878"/>
                <a:gd name="T69" fmla="*/ 0 h 666"/>
                <a:gd name="T70" fmla="*/ 0 w 878"/>
                <a:gd name="T71" fmla="*/ 0 h 666"/>
                <a:gd name="T72" fmla="*/ 0 w 878"/>
                <a:gd name="T73" fmla="*/ 0 h 666"/>
                <a:gd name="T74" fmla="*/ 0 w 878"/>
                <a:gd name="T75" fmla="*/ 0 h 666"/>
                <a:gd name="T76" fmla="*/ 0 w 878"/>
                <a:gd name="T77" fmla="*/ 0 h 666"/>
                <a:gd name="T78" fmla="*/ 0 w 878"/>
                <a:gd name="T79" fmla="*/ 0 h 666"/>
                <a:gd name="T80" fmla="*/ 0 w 878"/>
                <a:gd name="T81" fmla="*/ 0 h 666"/>
                <a:gd name="T82" fmla="*/ 0 w 878"/>
                <a:gd name="T83" fmla="*/ 0 h 666"/>
                <a:gd name="T84" fmla="*/ 0 w 878"/>
                <a:gd name="T85" fmla="*/ 0 h 666"/>
                <a:gd name="T86" fmla="*/ 0 w 878"/>
                <a:gd name="T87" fmla="*/ 0 h 666"/>
                <a:gd name="T88" fmla="*/ 0 w 878"/>
                <a:gd name="T89" fmla="*/ 0 h 666"/>
                <a:gd name="T90" fmla="*/ 0 w 878"/>
                <a:gd name="T91" fmla="*/ 0 h 666"/>
                <a:gd name="T92" fmla="*/ 0 w 878"/>
                <a:gd name="T93" fmla="*/ 0 h 666"/>
                <a:gd name="T94" fmla="*/ 0 w 878"/>
                <a:gd name="T95" fmla="*/ 0 h 6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78"/>
                <a:gd name="T145" fmla="*/ 0 h 666"/>
                <a:gd name="T146" fmla="*/ 878 w 878"/>
                <a:gd name="T147" fmla="*/ 666 h 66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78" h="666">
                  <a:moveTo>
                    <a:pt x="23" y="666"/>
                  </a:moveTo>
                  <a:lnTo>
                    <a:pt x="49" y="650"/>
                  </a:lnTo>
                  <a:lnTo>
                    <a:pt x="74" y="636"/>
                  </a:lnTo>
                  <a:lnTo>
                    <a:pt x="100" y="620"/>
                  </a:lnTo>
                  <a:lnTo>
                    <a:pt x="126" y="606"/>
                  </a:lnTo>
                  <a:lnTo>
                    <a:pt x="151" y="590"/>
                  </a:lnTo>
                  <a:lnTo>
                    <a:pt x="177" y="574"/>
                  </a:lnTo>
                  <a:lnTo>
                    <a:pt x="203" y="559"/>
                  </a:lnTo>
                  <a:lnTo>
                    <a:pt x="228" y="544"/>
                  </a:lnTo>
                  <a:lnTo>
                    <a:pt x="254" y="529"/>
                  </a:lnTo>
                  <a:lnTo>
                    <a:pt x="279" y="513"/>
                  </a:lnTo>
                  <a:lnTo>
                    <a:pt x="305" y="497"/>
                  </a:lnTo>
                  <a:lnTo>
                    <a:pt x="329" y="483"/>
                  </a:lnTo>
                  <a:lnTo>
                    <a:pt x="355" y="467"/>
                  </a:lnTo>
                  <a:lnTo>
                    <a:pt x="380" y="451"/>
                  </a:lnTo>
                  <a:lnTo>
                    <a:pt x="406" y="436"/>
                  </a:lnTo>
                  <a:lnTo>
                    <a:pt x="431" y="420"/>
                  </a:lnTo>
                  <a:lnTo>
                    <a:pt x="457" y="406"/>
                  </a:lnTo>
                  <a:lnTo>
                    <a:pt x="482" y="390"/>
                  </a:lnTo>
                  <a:lnTo>
                    <a:pt x="508" y="374"/>
                  </a:lnTo>
                  <a:lnTo>
                    <a:pt x="534" y="359"/>
                  </a:lnTo>
                  <a:lnTo>
                    <a:pt x="559" y="343"/>
                  </a:lnTo>
                  <a:lnTo>
                    <a:pt x="585" y="327"/>
                  </a:lnTo>
                  <a:lnTo>
                    <a:pt x="610" y="313"/>
                  </a:lnTo>
                  <a:lnTo>
                    <a:pt x="636" y="297"/>
                  </a:lnTo>
                  <a:lnTo>
                    <a:pt x="662" y="281"/>
                  </a:lnTo>
                  <a:lnTo>
                    <a:pt x="688" y="266"/>
                  </a:lnTo>
                  <a:lnTo>
                    <a:pt x="713" y="251"/>
                  </a:lnTo>
                  <a:lnTo>
                    <a:pt x="739" y="235"/>
                  </a:lnTo>
                  <a:lnTo>
                    <a:pt x="765" y="220"/>
                  </a:lnTo>
                  <a:lnTo>
                    <a:pt x="791" y="204"/>
                  </a:lnTo>
                  <a:lnTo>
                    <a:pt x="817" y="190"/>
                  </a:lnTo>
                  <a:lnTo>
                    <a:pt x="843" y="174"/>
                  </a:lnTo>
                  <a:lnTo>
                    <a:pt x="852" y="164"/>
                  </a:lnTo>
                  <a:lnTo>
                    <a:pt x="860" y="155"/>
                  </a:lnTo>
                  <a:lnTo>
                    <a:pt x="864" y="143"/>
                  </a:lnTo>
                  <a:lnTo>
                    <a:pt x="869" y="129"/>
                  </a:lnTo>
                  <a:lnTo>
                    <a:pt x="871" y="116"/>
                  </a:lnTo>
                  <a:lnTo>
                    <a:pt x="873" y="102"/>
                  </a:lnTo>
                  <a:lnTo>
                    <a:pt x="876" y="88"/>
                  </a:lnTo>
                  <a:lnTo>
                    <a:pt x="878" y="75"/>
                  </a:lnTo>
                  <a:lnTo>
                    <a:pt x="857" y="62"/>
                  </a:lnTo>
                  <a:lnTo>
                    <a:pt x="834" y="50"/>
                  </a:lnTo>
                  <a:lnTo>
                    <a:pt x="810" y="40"/>
                  </a:lnTo>
                  <a:lnTo>
                    <a:pt x="785" y="33"/>
                  </a:lnTo>
                  <a:lnTo>
                    <a:pt x="760" y="26"/>
                  </a:lnTo>
                  <a:lnTo>
                    <a:pt x="734" y="21"/>
                  </a:lnTo>
                  <a:lnTo>
                    <a:pt x="708" y="17"/>
                  </a:lnTo>
                  <a:lnTo>
                    <a:pt x="681" y="13"/>
                  </a:lnTo>
                  <a:lnTo>
                    <a:pt x="654" y="12"/>
                  </a:lnTo>
                  <a:lnTo>
                    <a:pt x="628" y="10"/>
                  </a:lnTo>
                  <a:lnTo>
                    <a:pt x="601" y="9"/>
                  </a:lnTo>
                  <a:lnTo>
                    <a:pt x="574" y="7"/>
                  </a:lnTo>
                  <a:lnTo>
                    <a:pt x="547" y="6"/>
                  </a:lnTo>
                  <a:lnTo>
                    <a:pt x="521" y="5"/>
                  </a:lnTo>
                  <a:lnTo>
                    <a:pt x="495" y="3"/>
                  </a:lnTo>
                  <a:lnTo>
                    <a:pt x="470" y="0"/>
                  </a:lnTo>
                  <a:lnTo>
                    <a:pt x="478" y="3"/>
                  </a:lnTo>
                  <a:lnTo>
                    <a:pt x="486" y="5"/>
                  </a:lnTo>
                  <a:lnTo>
                    <a:pt x="495" y="6"/>
                  </a:lnTo>
                  <a:lnTo>
                    <a:pt x="504" y="7"/>
                  </a:lnTo>
                  <a:lnTo>
                    <a:pt x="513" y="9"/>
                  </a:lnTo>
                  <a:lnTo>
                    <a:pt x="522" y="11"/>
                  </a:lnTo>
                  <a:lnTo>
                    <a:pt x="531" y="12"/>
                  </a:lnTo>
                  <a:lnTo>
                    <a:pt x="540" y="15"/>
                  </a:lnTo>
                  <a:lnTo>
                    <a:pt x="560" y="16"/>
                  </a:lnTo>
                  <a:lnTo>
                    <a:pt x="579" y="18"/>
                  </a:lnTo>
                  <a:lnTo>
                    <a:pt x="600" y="19"/>
                  </a:lnTo>
                  <a:lnTo>
                    <a:pt x="620" y="22"/>
                  </a:lnTo>
                  <a:lnTo>
                    <a:pt x="639" y="24"/>
                  </a:lnTo>
                  <a:lnTo>
                    <a:pt x="660" y="28"/>
                  </a:lnTo>
                  <a:lnTo>
                    <a:pt x="680" y="30"/>
                  </a:lnTo>
                  <a:lnTo>
                    <a:pt x="699" y="34"/>
                  </a:lnTo>
                  <a:lnTo>
                    <a:pt x="720" y="38"/>
                  </a:lnTo>
                  <a:lnTo>
                    <a:pt x="739" y="41"/>
                  </a:lnTo>
                  <a:lnTo>
                    <a:pt x="758" y="45"/>
                  </a:lnTo>
                  <a:lnTo>
                    <a:pt x="778" y="50"/>
                  </a:lnTo>
                  <a:lnTo>
                    <a:pt x="798" y="54"/>
                  </a:lnTo>
                  <a:lnTo>
                    <a:pt x="817" y="59"/>
                  </a:lnTo>
                  <a:lnTo>
                    <a:pt x="835" y="64"/>
                  </a:lnTo>
                  <a:lnTo>
                    <a:pt x="854" y="70"/>
                  </a:lnTo>
                  <a:lnTo>
                    <a:pt x="799" y="126"/>
                  </a:lnTo>
                  <a:lnTo>
                    <a:pt x="798" y="126"/>
                  </a:lnTo>
                  <a:lnTo>
                    <a:pt x="795" y="126"/>
                  </a:lnTo>
                  <a:lnTo>
                    <a:pt x="792" y="126"/>
                  </a:lnTo>
                  <a:lnTo>
                    <a:pt x="790" y="126"/>
                  </a:lnTo>
                  <a:lnTo>
                    <a:pt x="762" y="145"/>
                  </a:lnTo>
                  <a:lnTo>
                    <a:pt x="733" y="164"/>
                  </a:lnTo>
                  <a:lnTo>
                    <a:pt x="704" y="182"/>
                  </a:lnTo>
                  <a:lnTo>
                    <a:pt x="676" y="200"/>
                  </a:lnTo>
                  <a:lnTo>
                    <a:pt x="645" y="217"/>
                  </a:lnTo>
                  <a:lnTo>
                    <a:pt x="616" y="235"/>
                  </a:lnTo>
                  <a:lnTo>
                    <a:pt x="585" y="251"/>
                  </a:lnTo>
                  <a:lnTo>
                    <a:pt x="556" y="268"/>
                  </a:lnTo>
                  <a:lnTo>
                    <a:pt x="525" y="285"/>
                  </a:lnTo>
                  <a:lnTo>
                    <a:pt x="495" y="301"/>
                  </a:lnTo>
                  <a:lnTo>
                    <a:pt x="464" y="318"/>
                  </a:lnTo>
                  <a:lnTo>
                    <a:pt x="434" y="333"/>
                  </a:lnTo>
                  <a:lnTo>
                    <a:pt x="403" y="350"/>
                  </a:lnTo>
                  <a:lnTo>
                    <a:pt x="374" y="368"/>
                  </a:lnTo>
                  <a:lnTo>
                    <a:pt x="343" y="385"/>
                  </a:lnTo>
                  <a:lnTo>
                    <a:pt x="314" y="403"/>
                  </a:lnTo>
                  <a:lnTo>
                    <a:pt x="289" y="414"/>
                  </a:lnTo>
                  <a:lnTo>
                    <a:pt x="266" y="425"/>
                  </a:lnTo>
                  <a:lnTo>
                    <a:pt x="245" y="437"/>
                  </a:lnTo>
                  <a:lnTo>
                    <a:pt x="223" y="450"/>
                  </a:lnTo>
                  <a:lnTo>
                    <a:pt x="202" y="462"/>
                  </a:lnTo>
                  <a:lnTo>
                    <a:pt x="181" y="474"/>
                  </a:lnTo>
                  <a:lnTo>
                    <a:pt x="159" y="485"/>
                  </a:lnTo>
                  <a:lnTo>
                    <a:pt x="136" y="495"/>
                  </a:lnTo>
                  <a:lnTo>
                    <a:pt x="102" y="515"/>
                  </a:lnTo>
                  <a:lnTo>
                    <a:pt x="0" y="588"/>
                  </a:lnTo>
                  <a:lnTo>
                    <a:pt x="24" y="574"/>
                  </a:lnTo>
                  <a:lnTo>
                    <a:pt x="49" y="560"/>
                  </a:lnTo>
                  <a:lnTo>
                    <a:pt x="73" y="547"/>
                  </a:lnTo>
                  <a:lnTo>
                    <a:pt x="98" y="532"/>
                  </a:lnTo>
                  <a:lnTo>
                    <a:pt x="122" y="519"/>
                  </a:lnTo>
                  <a:lnTo>
                    <a:pt x="147" y="506"/>
                  </a:lnTo>
                  <a:lnTo>
                    <a:pt x="173" y="492"/>
                  </a:lnTo>
                  <a:lnTo>
                    <a:pt x="198" y="479"/>
                  </a:lnTo>
                  <a:lnTo>
                    <a:pt x="224" y="466"/>
                  </a:lnTo>
                  <a:lnTo>
                    <a:pt x="250" y="453"/>
                  </a:lnTo>
                  <a:lnTo>
                    <a:pt x="276" y="439"/>
                  </a:lnTo>
                  <a:lnTo>
                    <a:pt x="302" y="425"/>
                  </a:lnTo>
                  <a:lnTo>
                    <a:pt x="328" y="412"/>
                  </a:lnTo>
                  <a:lnTo>
                    <a:pt x="354" y="398"/>
                  </a:lnTo>
                  <a:lnTo>
                    <a:pt x="381" y="385"/>
                  </a:lnTo>
                  <a:lnTo>
                    <a:pt x="407" y="372"/>
                  </a:lnTo>
                  <a:lnTo>
                    <a:pt x="434" y="357"/>
                  </a:lnTo>
                  <a:lnTo>
                    <a:pt x="460" y="344"/>
                  </a:lnTo>
                  <a:lnTo>
                    <a:pt x="486" y="331"/>
                  </a:lnTo>
                  <a:lnTo>
                    <a:pt x="513" y="316"/>
                  </a:lnTo>
                  <a:lnTo>
                    <a:pt x="539" y="303"/>
                  </a:lnTo>
                  <a:lnTo>
                    <a:pt x="565" y="289"/>
                  </a:lnTo>
                  <a:lnTo>
                    <a:pt x="590" y="274"/>
                  </a:lnTo>
                  <a:lnTo>
                    <a:pt x="616" y="260"/>
                  </a:lnTo>
                  <a:lnTo>
                    <a:pt x="642" y="245"/>
                  </a:lnTo>
                  <a:lnTo>
                    <a:pt x="666" y="231"/>
                  </a:lnTo>
                  <a:lnTo>
                    <a:pt x="691" y="216"/>
                  </a:lnTo>
                  <a:lnTo>
                    <a:pt x="716" y="200"/>
                  </a:lnTo>
                  <a:lnTo>
                    <a:pt x="741" y="186"/>
                  </a:lnTo>
                  <a:lnTo>
                    <a:pt x="766" y="170"/>
                  </a:lnTo>
                  <a:lnTo>
                    <a:pt x="790" y="155"/>
                  </a:lnTo>
                  <a:lnTo>
                    <a:pt x="814" y="139"/>
                  </a:lnTo>
                  <a:lnTo>
                    <a:pt x="816" y="134"/>
                  </a:lnTo>
                  <a:lnTo>
                    <a:pt x="817" y="130"/>
                  </a:lnTo>
                  <a:lnTo>
                    <a:pt x="819" y="128"/>
                  </a:lnTo>
                  <a:lnTo>
                    <a:pt x="820" y="126"/>
                  </a:lnTo>
                  <a:lnTo>
                    <a:pt x="825" y="123"/>
                  </a:lnTo>
                  <a:lnTo>
                    <a:pt x="829" y="120"/>
                  </a:lnTo>
                  <a:lnTo>
                    <a:pt x="834" y="117"/>
                  </a:lnTo>
                  <a:lnTo>
                    <a:pt x="838" y="114"/>
                  </a:lnTo>
                  <a:lnTo>
                    <a:pt x="843" y="111"/>
                  </a:lnTo>
                  <a:lnTo>
                    <a:pt x="849" y="108"/>
                  </a:lnTo>
                  <a:lnTo>
                    <a:pt x="854" y="105"/>
                  </a:lnTo>
                  <a:lnTo>
                    <a:pt x="860" y="104"/>
                  </a:lnTo>
                  <a:lnTo>
                    <a:pt x="846" y="153"/>
                  </a:lnTo>
                  <a:lnTo>
                    <a:pt x="821" y="169"/>
                  </a:lnTo>
                  <a:lnTo>
                    <a:pt x="797" y="186"/>
                  </a:lnTo>
                  <a:lnTo>
                    <a:pt x="772" y="202"/>
                  </a:lnTo>
                  <a:lnTo>
                    <a:pt x="747" y="217"/>
                  </a:lnTo>
                  <a:lnTo>
                    <a:pt x="722" y="233"/>
                  </a:lnTo>
                  <a:lnTo>
                    <a:pt x="697" y="249"/>
                  </a:lnTo>
                  <a:lnTo>
                    <a:pt x="671" y="264"/>
                  </a:lnTo>
                  <a:lnTo>
                    <a:pt x="646" y="280"/>
                  </a:lnTo>
                  <a:lnTo>
                    <a:pt x="620" y="296"/>
                  </a:lnTo>
                  <a:lnTo>
                    <a:pt x="594" y="311"/>
                  </a:lnTo>
                  <a:lnTo>
                    <a:pt x="569" y="327"/>
                  </a:lnTo>
                  <a:lnTo>
                    <a:pt x="543" y="343"/>
                  </a:lnTo>
                  <a:lnTo>
                    <a:pt x="517" y="359"/>
                  </a:lnTo>
                  <a:lnTo>
                    <a:pt x="491" y="373"/>
                  </a:lnTo>
                  <a:lnTo>
                    <a:pt x="465" y="389"/>
                  </a:lnTo>
                  <a:lnTo>
                    <a:pt x="440" y="404"/>
                  </a:lnTo>
                  <a:lnTo>
                    <a:pt x="414" y="420"/>
                  </a:lnTo>
                  <a:lnTo>
                    <a:pt x="387" y="435"/>
                  </a:lnTo>
                  <a:lnTo>
                    <a:pt x="361" y="450"/>
                  </a:lnTo>
                  <a:lnTo>
                    <a:pt x="335" y="466"/>
                  </a:lnTo>
                  <a:lnTo>
                    <a:pt x="309" y="480"/>
                  </a:lnTo>
                  <a:lnTo>
                    <a:pt x="283" y="496"/>
                  </a:lnTo>
                  <a:lnTo>
                    <a:pt x="257" y="511"/>
                  </a:lnTo>
                  <a:lnTo>
                    <a:pt x="231" y="526"/>
                  </a:lnTo>
                  <a:lnTo>
                    <a:pt x="205" y="542"/>
                  </a:lnTo>
                  <a:lnTo>
                    <a:pt x="179" y="556"/>
                  </a:lnTo>
                  <a:lnTo>
                    <a:pt x="153" y="572"/>
                  </a:lnTo>
                  <a:lnTo>
                    <a:pt x="127" y="587"/>
                  </a:lnTo>
                  <a:lnTo>
                    <a:pt x="101" y="602"/>
                  </a:lnTo>
                  <a:lnTo>
                    <a:pt x="75" y="617"/>
                  </a:lnTo>
                  <a:lnTo>
                    <a:pt x="49" y="632"/>
                  </a:lnTo>
                  <a:lnTo>
                    <a:pt x="23" y="647"/>
                  </a:lnTo>
                  <a:lnTo>
                    <a:pt x="16" y="620"/>
                  </a:lnTo>
                  <a:lnTo>
                    <a:pt x="16" y="661"/>
                  </a:lnTo>
                  <a:lnTo>
                    <a:pt x="18" y="664"/>
                  </a:lnTo>
                  <a:lnTo>
                    <a:pt x="20" y="665"/>
                  </a:lnTo>
                  <a:lnTo>
                    <a:pt x="22" y="665"/>
                  </a:lnTo>
                  <a:lnTo>
                    <a:pt x="23" y="6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>
              <a:off x="2798" y="884"/>
              <a:ext cx="229" cy="73"/>
            </a:xfrm>
            <a:custGeom>
              <a:avLst/>
              <a:gdLst>
                <a:gd name="T0" fmla="*/ 0 w 686"/>
                <a:gd name="T1" fmla="*/ 0 h 219"/>
                <a:gd name="T2" fmla="*/ 0 w 686"/>
                <a:gd name="T3" fmla="*/ 0 h 219"/>
                <a:gd name="T4" fmla="*/ 0 w 686"/>
                <a:gd name="T5" fmla="*/ 0 h 219"/>
                <a:gd name="T6" fmla="*/ 0 w 686"/>
                <a:gd name="T7" fmla="*/ 0 h 219"/>
                <a:gd name="T8" fmla="*/ 0 w 686"/>
                <a:gd name="T9" fmla="*/ 0 h 219"/>
                <a:gd name="T10" fmla="*/ 0 w 686"/>
                <a:gd name="T11" fmla="*/ 0 h 219"/>
                <a:gd name="T12" fmla="*/ 0 w 686"/>
                <a:gd name="T13" fmla="*/ 0 h 219"/>
                <a:gd name="T14" fmla="*/ 0 w 686"/>
                <a:gd name="T15" fmla="*/ 0 h 219"/>
                <a:gd name="T16" fmla="*/ 0 w 686"/>
                <a:gd name="T17" fmla="*/ 0 h 219"/>
                <a:gd name="T18" fmla="*/ 0 w 686"/>
                <a:gd name="T19" fmla="*/ 0 h 219"/>
                <a:gd name="T20" fmla="*/ 0 w 686"/>
                <a:gd name="T21" fmla="*/ 0 h 219"/>
                <a:gd name="T22" fmla="*/ 0 w 686"/>
                <a:gd name="T23" fmla="*/ 0 h 219"/>
                <a:gd name="T24" fmla="*/ 0 w 686"/>
                <a:gd name="T25" fmla="*/ 0 h 219"/>
                <a:gd name="T26" fmla="*/ 0 w 686"/>
                <a:gd name="T27" fmla="*/ 0 h 219"/>
                <a:gd name="T28" fmla="*/ 0 w 686"/>
                <a:gd name="T29" fmla="*/ 0 h 219"/>
                <a:gd name="T30" fmla="*/ 0 w 686"/>
                <a:gd name="T31" fmla="*/ 0 h 219"/>
                <a:gd name="T32" fmla="*/ 0 w 686"/>
                <a:gd name="T33" fmla="*/ 0 h 219"/>
                <a:gd name="T34" fmla="*/ 0 w 686"/>
                <a:gd name="T35" fmla="*/ 0 h 219"/>
                <a:gd name="T36" fmla="*/ 0 w 686"/>
                <a:gd name="T37" fmla="*/ 0 h 219"/>
                <a:gd name="T38" fmla="*/ 0 w 686"/>
                <a:gd name="T39" fmla="*/ 0 h 219"/>
                <a:gd name="T40" fmla="*/ 0 w 686"/>
                <a:gd name="T41" fmla="*/ 0 h 219"/>
                <a:gd name="T42" fmla="*/ 0 w 686"/>
                <a:gd name="T43" fmla="*/ 0 h 219"/>
                <a:gd name="T44" fmla="*/ 0 w 686"/>
                <a:gd name="T45" fmla="*/ 0 h 219"/>
                <a:gd name="T46" fmla="*/ 0 w 686"/>
                <a:gd name="T47" fmla="*/ 0 h 219"/>
                <a:gd name="T48" fmla="*/ 0 w 686"/>
                <a:gd name="T49" fmla="*/ 0 h 219"/>
                <a:gd name="T50" fmla="*/ 0 w 686"/>
                <a:gd name="T51" fmla="*/ 0 h 219"/>
                <a:gd name="T52" fmla="*/ 0 w 686"/>
                <a:gd name="T53" fmla="*/ 0 h 219"/>
                <a:gd name="T54" fmla="*/ 0 w 686"/>
                <a:gd name="T55" fmla="*/ 0 h 219"/>
                <a:gd name="T56" fmla="*/ 0 w 686"/>
                <a:gd name="T57" fmla="*/ 0 h 219"/>
                <a:gd name="T58" fmla="*/ 0 w 686"/>
                <a:gd name="T59" fmla="*/ 0 h 219"/>
                <a:gd name="T60" fmla="*/ 0 w 686"/>
                <a:gd name="T61" fmla="*/ 0 h 219"/>
                <a:gd name="T62" fmla="*/ 0 w 686"/>
                <a:gd name="T63" fmla="*/ 0 h 219"/>
                <a:gd name="T64" fmla="*/ 0 w 686"/>
                <a:gd name="T65" fmla="*/ 0 h 219"/>
                <a:gd name="T66" fmla="*/ 0 w 686"/>
                <a:gd name="T67" fmla="*/ 0 h 219"/>
                <a:gd name="T68" fmla="*/ 0 w 686"/>
                <a:gd name="T69" fmla="*/ 0 h 219"/>
                <a:gd name="T70" fmla="*/ 0 w 686"/>
                <a:gd name="T71" fmla="*/ 0 h 219"/>
                <a:gd name="T72" fmla="*/ 0 w 686"/>
                <a:gd name="T73" fmla="*/ 0 h 219"/>
                <a:gd name="T74" fmla="*/ 0 w 686"/>
                <a:gd name="T75" fmla="*/ 0 h 219"/>
                <a:gd name="T76" fmla="*/ 0 w 686"/>
                <a:gd name="T77" fmla="*/ 0 h 219"/>
                <a:gd name="T78" fmla="*/ 0 w 686"/>
                <a:gd name="T79" fmla="*/ 0 h 219"/>
                <a:gd name="T80" fmla="*/ 0 w 686"/>
                <a:gd name="T81" fmla="*/ 0 h 2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6"/>
                <a:gd name="T124" fmla="*/ 0 h 219"/>
                <a:gd name="T125" fmla="*/ 686 w 686"/>
                <a:gd name="T126" fmla="*/ 219 h 2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6" h="219">
                  <a:moveTo>
                    <a:pt x="677" y="219"/>
                  </a:moveTo>
                  <a:lnTo>
                    <a:pt x="678" y="219"/>
                  </a:lnTo>
                  <a:lnTo>
                    <a:pt x="680" y="219"/>
                  </a:lnTo>
                  <a:lnTo>
                    <a:pt x="683" y="219"/>
                  </a:lnTo>
                  <a:lnTo>
                    <a:pt x="685" y="219"/>
                  </a:lnTo>
                  <a:lnTo>
                    <a:pt x="686" y="217"/>
                  </a:lnTo>
                  <a:lnTo>
                    <a:pt x="686" y="215"/>
                  </a:lnTo>
                  <a:lnTo>
                    <a:pt x="686" y="212"/>
                  </a:lnTo>
                  <a:lnTo>
                    <a:pt x="684" y="210"/>
                  </a:lnTo>
                  <a:lnTo>
                    <a:pt x="643" y="192"/>
                  </a:lnTo>
                  <a:lnTo>
                    <a:pt x="602" y="176"/>
                  </a:lnTo>
                  <a:lnTo>
                    <a:pt x="562" y="160"/>
                  </a:lnTo>
                  <a:lnTo>
                    <a:pt x="520" y="146"/>
                  </a:lnTo>
                  <a:lnTo>
                    <a:pt x="478" y="131"/>
                  </a:lnTo>
                  <a:lnTo>
                    <a:pt x="435" y="118"/>
                  </a:lnTo>
                  <a:lnTo>
                    <a:pt x="392" y="106"/>
                  </a:lnTo>
                  <a:lnTo>
                    <a:pt x="349" y="94"/>
                  </a:lnTo>
                  <a:lnTo>
                    <a:pt x="305" y="82"/>
                  </a:lnTo>
                  <a:lnTo>
                    <a:pt x="262" y="70"/>
                  </a:lnTo>
                  <a:lnTo>
                    <a:pt x="218" y="59"/>
                  </a:lnTo>
                  <a:lnTo>
                    <a:pt x="175" y="47"/>
                  </a:lnTo>
                  <a:lnTo>
                    <a:pt x="131" y="36"/>
                  </a:lnTo>
                  <a:lnTo>
                    <a:pt x="87" y="24"/>
                  </a:lnTo>
                  <a:lnTo>
                    <a:pt x="44" y="12"/>
                  </a:lnTo>
                  <a:lnTo>
                    <a:pt x="0" y="0"/>
                  </a:lnTo>
                  <a:lnTo>
                    <a:pt x="41" y="16"/>
                  </a:lnTo>
                  <a:lnTo>
                    <a:pt x="83" y="30"/>
                  </a:lnTo>
                  <a:lnTo>
                    <a:pt x="125" y="43"/>
                  </a:lnTo>
                  <a:lnTo>
                    <a:pt x="168" y="57"/>
                  </a:lnTo>
                  <a:lnTo>
                    <a:pt x="211" y="69"/>
                  </a:lnTo>
                  <a:lnTo>
                    <a:pt x="254" y="81"/>
                  </a:lnTo>
                  <a:lnTo>
                    <a:pt x="297" y="93"/>
                  </a:lnTo>
                  <a:lnTo>
                    <a:pt x="340" y="105"/>
                  </a:lnTo>
                  <a:lnTo>
                    <a:pt x="383" y="117"/>
                  </a:lnTo>
                  <a:lnTo>
                    <a:pt x="426" y="130"/>
                  </a:lnTo>
                  <a:lnTo>
                    <a:pt x="469" y="142"/>
                  </a:lnTo>
                  <a:lnTo>
                    <a:pt x="511" y="155"/>
                  </a:lnTo>
                  <a:lnTo>
                    <a:pt x="554" y="170"/>
                  </a:lnTo>
                  <a:lnTo>
                    <a:pt x="594" y="186"/>
                  </a:lnTo>
                  <a:lnTo>
                    <a:pt x="636" y="201"/>
                  </a:lnTo>
                  <a:lnTo>
                    <a:pt x="677" y="2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2771" y="820"/>
              <a:ext cx="249" cy="113"/>
            </a:xfrm>
            <a:custGeom>
              <a:avLst/>
              <a:gdLst>
                <a:gd name="T0" fmla="*/ 0 w 748"/>
                <a:gd name="T1" fmla="*/ 0 h 341"/>
                <a:gd name="T2" fmla="*/ 0 w 748"/>
                <a:gd name="T3" fmla="*/ 0 h 341"/>
                <a:gd name="T4" fmla="*/ 0 w 748"/>
                <a:gd name="T5" fmla="*/ 0 h 341"/>
                <a:gd name="T6" fmla="*/ 0 w 748"/>
                <a:gd name="T7" fmla="*/ 0 h 341"/>
                <a:gd name="T8" fmla="*/ 0 w 748"/>
                <a:gd name="T9" fmla="*/ 0 h 341"/>
                <a:gd name="T10" fmla="*/ 0 w 748"/>
                <a:gd name="T11" fmla="*/ 0 h 341"/>
                <a:gd name="T12" fmla="*/ 0 w 748"/>
                <a:gd name="T13" fmla="*/ 0 h 341"/>
                <a:gd name="T14" fmla="*/ 0 w 748"/>
                <a:gd name="T15" fmla="*/ 0 h 341"/>
                <a:gd name="T16" fmla="*/ 0 w 748"/>
                <a:gd name="T17" fmla="*/ 0 h 341"/>
                <a:gd name="T18" fmla="*/ 0 w 748"/>
                <a:gd name="T19" fmla="*/ 0 h 341"/>
                <a:gd name="T20" fmla="*/ 0 w 748"/>
                <a:gd name="T21" fmla="*/ 0 h 341"/>
                <a:gd name="T22" fmla="*/ 0 w 748"/>
                <a:gd name="T23" fmla="*/ 0 h 341"/>
                <a:gd name="T24" fmla="*/ 0 w 748"/>
                <a:gd name="T25" fmla="*/ 0 h 341"/>
                <a:gd name="T26" fmla="*/ 0 w 748"/>
                <a:gd name="T27" fmla="*/ 0 h 341"/>
                <a:gd name="T28" fmla="*/ 0 w 748"/>
                <a:gd name="T29" fmla="*/ 0 h 341"/>
                <a:gd name="T30" fmla="*/ 0 w 748"/>
                <a:gd name="T31" fmla="*/ 0 h 341"/>
                <a:gd name="T32" fmla="*/ 0 w 748"/>
                <a:gd name="T33" fmla="*/ 0 h 341"/>
                <a:gd name="T34" fmla="*/ 0 w 748"/>
                <a:gd name="T35" fmla="*/ 0 h 341"/>
                <a:gd name="T36" fmla="*/ 0 w 748"/>
                <a:gd name="T37" fmla="*/ 0 h 341"/>
                <a:gd name="T38" fmla="*/ 0 w 748"/>
                <a:gd name="T39" fmla="*/ 0 h 341"/>
                <a:gd name="T40" fmla="*/ 0 w 748"/>
                <a:gd name="T41" fmla="*/ 0 h 341"/>
                <a:gd name="T42" fmla="*/ 0 w 748"/>
                <a:gd name="T43" fmla="*/ 0 h 341"/>
                <a:gd name="T44" fmla="*/ 0 w 748"/>
                <a:gd name="T45" fmla="*/ 0 h 341"/>
                <a:gd name="T46" fmla="*/ 0 w 748"/>
                <a:gd name="T47" fmla="*/ 0 h 341"/>
                <a:gd name="T48" fmla="*/ 0 w 748"/>
                <a:gd name="T49" fmla="*/ 0 h 341"/>
                <a:gd name="T50" fmla="*/ 0 w 748"/>
                <a:gd name="T51" fmla="*/ 0 h 341"/>
                <a:gd name="T52" fmla="*/ 0 w 748"/>
                <a:gd name="T53" fmla="*/ 0 h 341"/>
                <a:gd name="T54" fmla="*/ 0 w 748"/>
                <a:gd name="T55" fmla="*/ 0 h 341"/>
                <a:gd name="T56" fmla="*/ 0 w 748"/>
                <a:gd name="T57" fmla="*/ 0 h 341"/>
                <a:gd name="T58" fmla="*/ 0 w 748"/>
                <a:gd name="T59" fmla="*/ 0 h 341"/>
                <a:gd name="T60" fmla="*/ 0 w 748"/>
                <a:gd name="T61" fmla="*/ 0 h 341"/>
                <a:gd name="T62" fmla="*/ 0 w 748"/>
                <a:gd name="T63" fmla="*/ 0 h 341"/>
                <a:gd name="T64" fmla="*/ 0 w 748"/>
                <a:gd name="T65" fmla="*/ 0 h 341"/>
                <a:gd name="T66" fmla="*/ 0 w 748"/>
                <a:gd name="T67" fmla="*/ 0 h 341"/>
                <a:gd name="T68" fmla="*/ 0 w 748"/>
                <a:gd name="T69" fmla="*/ 0 h 341"/>
                <a:gd name="T70" fmla="*/ 0 w 748"/>
                <a:gd name="T71" fmla="*/ 0 h 341"/>
                <a:gd name="T72" fmla="*/ 0 w 748"/>
                <a:gd name="T73" fmla="*/ 0 h 341"/>
                <a:gd name="T74" fmla="*/ 0 w 748"/>
                <a:gd name="T75" fmla="*/ 0 h 341"/>
                <a:gd name="T76" fmla="*/ 0 w 748"/>
                <a:gd name="T77" fmla="*/ 0 h 341"/>
                <a:gd name="T78" fmla="*/ 0 w 748"/>
                <a:gd name="T79" fmla="*/ 0 h 341"/>
                <a:gd name="T80" fmla="*/ 0 w 748"/>
                <a:gd name="T81" fmla="*/ 0 h 341"/>
                <a:gd name="T82" fmla="*/ 0 w 748"/>
                <a:gd name="T83" fmla="*/ 0 h 341"/>
                <a:gd name="T84" fmla="*/ 0 w 748"/>
                <a:gd name="T85" fmla="*/ 0 h 341"/>
                <a:gd name="T86" fmla="*/ 0 w 748"/>
                <a:gd name="T87" fmla="*/ 0 h 341"/>
                <a:gd name="T88" fmla="*/ 0 w 748"/>
                <a:gd name="T89" fmla="*/ 0 h 341"/>
                <a:gd name="T90" fmla="*/ 0 w 748"/>
                <a:gd name="T91" fmla="*/ 0 h 341"/>
                <a:gd name="T92" fmla="*/ 0 w 748"/>
                <a:gd name="T93" fmla="*/ 0 h 341"/>
                <a:gd name="T94" fmla="*/ 0 w 748"/>
                <a:gd name="T95" fmla="*/ 0 h 341"/>
                <a:gd name="T96" fmla="*/ 0 w 748"/>
                <a:gd name="T97" fmla="*/ 0 h 341"/>
                <a:gd name="T98" fmla="*/ 0 w 748"/>
                <a:gd name="T99" fmla="*/ 0 h 3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48"/>
                <a:gd name="T151" fmla="*/ 0 h 341"/>
                <a:gd name="T152" fmla="*/ 748 w 748"/>
                <a:gd name="T153" fmla="*/ 341 h 3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48" h="341">
                  <a:moveTo>
                    <a:pt x="24" y="341"/>
                  </a:moveTo>
                  <a:lnTo>
                    <a:pt x="25" y="339"/>
                  </a:lnTo>
                  <a:lnTo>
                    <a:pt x="24" y="315"/>
                  </a:lnTo>
                  <a:lnTo>
                    <a:pt x="21" y="291"/>
                  </a:lnTo>
                  <a:lnTo>
                    <a:pt x="17" y="265"/>
                  </a:lnTo>
                  <a:lnTo>
                    <a:pt x="15" y="240"/>
                  </a:lnTo>
                  <a:lnTo>
                    <a:pt x="15" y="215"/>
                  </a:lnTo>
                  <a:lnTo>
                    <a:pt x="17" y="192"/>
                  </a:lnTo>
                  <a:lnTo>
                    <a:pt x="24" y="169"/>
                  </a:lnTo>
                  <a:lnTo>
                    <a:pt x="36" y="149"/>
                  </a:lnTo>
                  <a:lnTo>
                    <a:pt x="748" y="341"/>
                  </a:lnTo>
                  <a:lnTo>
                    <a:pt x="706" y="327"/>
                  </a:lnTo>
                  <a:lnTo>
                    <a:pt x="663" y="312"/>
                  </a:lnTo>
                  <a:lnTo>
                    <a:pt x="620" y="298"/>
                  </a:lnTo>
                  <a:lnTo>
                    <a:pt x="577" y="286"/>
                  </a:lnTo>
                  <a:lnTo>
                    <a:pt x="533" y="272"/>
                  </a:lnTo>
                  <a:lnTo>
                    <a:pt x="489" y="260"/>
                  </a:lnTo>
                  <a:lnTo>
                    <a:pt x="445" y="248"/>
                  </a:lnTo>
                  <a:lnTo>
                    <a:pt x="401" y="236"/>
                  </a:lnTo>
                  <a:lnTo>
                    <a:pt x="355" y="224"/>
                  </a:lnTo>
                  <a:lnTo>
                    <a:pt x="311" y="213"/>
                  </a:lnTo>
                  <a:lnTo>
                    <a:pt x="266" y="201"/>
                  </a:lnTo>
                  <a:lnTo>
                    <a:pt x="222" y="189"/>
                  </a:lnTo>
                  <a:lnTo>
                    <a:pt x="178" y="177"/>
                  </a:lnTo>
                  <a:lnTo>
                    <a:pt x="134" y="165"/>
                  </a:lnTo>
                  <a:lnTo>
                    <a:pt x="90" y="153"/>
                  </a:lnTo>
                  <a:lnTo>
                    <a:pt x="47" y="140"/>
                  </a:lnTo>
                  <a:lnTo>
                    <a:pt x="52" y="125"/>
                  </a:lnTo>
                  <a:lnTo>
                    <a:pt x="58" y="112"/>
                  </a:lnTo>
                  <a:lnTo>
                    <a:pt x="66" y="99"/>
                  </a:lnTo>
                  <a:lnTo>
                    <a:pt x="74" y="84"/>
                  </a:lnTo>
                  <a:lnTo>
                    <a:pt x="81" y="69"/>
                  </a:lnTo>
                  <a:lnTo>
                    <a:pt x="86" y="54"/>
                  </a:lnTo>
                  <a:lnTo>
                    <a:pt x="91" y="37"/>
                  </a:lnTo>
                  <a:lnTo>
                    <a:pt x="93" y="19"/>
                  </a:lnTo>
                  <a:lnTo>
                    <a:pt x="94" y="14"/>
                  </a:lnTo>
                  <a:lnTo>
                    <a:pt x="98" y="12"/>
                  </a:lnTo>
                  <a:lnTo>
                    <a:pt x="102" y="13"/>
                  </a:lnTo>
                  <a:lnTo>
                    <a:pt x="105" y="17"/>
                  </a:lnTo>
                  <a:lnTo>
                    <a:pt x="119" y="28"/>
                  </a:lnTo>
                  <a:lnTo>
                    <a:pt x="135" y="40"/>
                  </a:lnTo>
                  <a:lnTo>
                    <a:pt x="151" y="50"/>
                  </a:lnTo>
                  <a:lnTo>
                    <a:pt x="168" y="60"/>
                  </a:lnTo>
                  <a:lnTo>
                    <a:pt x="185" y="71"/>
                  </a:lnTo>
                  <a:lnTo>
                    <a:pt x="203" y="79"/>
                  </a:lnTo>
                  <a:lnTo>
                    <a:pt x="222" y="88"/>
                  </a:lnTo>
                  <a:lnTo>
                    <a:pt x="241" y="95"/>
                  </a:lnTo>
                  <a:lnTo>
                    <a:pt x="260" y="102"/>
                  </a:lnTo>
                  <a:lnTo>
                    <a:pt x="281" y="107"/>
                  </a:lnTo>
                  <a:lnTo>
                    <a:pt x="301" y="111"/>
                  </a:lnTo>
                  <a:lnTo>
                    <a:pt x="320" y="112"/>
                  </a:lnTo>
                  <a:lnTo>
                    <a:pt x="341" y="112"/>
                  </a:lnTo>
                  <a:lnTo>
                    <a:pt x="361" y="111"/>
                  </a:lnTo>
                  <a:lnTo>
                    <a:pt x="381" y="107"/>
                  </a:lnTo>
                  <a:lnTo>
                    <a:pt x="401" y="101"/>
                  </a:lnTo>
                  <a:lnTo>
                    <a:pt x="412" y="96"/>
                  </a:lnTo>
                  <a:lnTo>
                    <a:pt x="422" y="92"/>
                  </a:lnTo>
                  <a:lnTo>
                    <a:pt x="431" y="85"/>
                  </a:lnTo>
                  <a:lnTo>
                    <a:pt x="440" y="79"/>
                  </a:lnTo>
                  <a:lnTo>
                    <a:pt x="448" y="73"/>
                  </a:lnTo>
                  <a:lnTo>
                    <a:pt x="456" y="65"/>
                  </a:lnTo>
                  <a:lnTo>
                    <a:pt x="463" y="58"/>
                  </a:lnTo>
                  <a:lnTo>
                    <a:pt x="470" y="48"/>
                  </a:lnTo>
                  <a:lnTo>
                    <a:pt x="470" y="46"/>
                  </a:lnTo>
                  <a:lnTo>
                    <a:pt x="470" y="42"/>
                  </a:lnTo>
                  <a:lnTo>
                    <a:pt x="470" y="38"/>
                  </a:lnTo>
                  <a:lnTo>
                    <a:pt x="468" y="35"/>
                  </a:lnTo>
                  <a:lnTo>
                    <a:pt x="454" y="47"/>
                  </a:lnTo>
                  <a:lnTo>
                    <a:pt x="439" y="57"/>
                  </a:lnTo>
                  <a:lnTo>
                    <a:pt x="423" y="65"/>
                  </a:lnTo>
                  <a:lnTo>
                    <a:pt x="406" y="72"/>
                  </a:lnTo>
                  <a:lnTo>
                    <a:pt x="389" y="78"/>
                  </a:lnTo>
                  <a:lnTo>
                    <a:pt x="372" y="82"/>
                  </a:lnTo>
                  <a:lnTo>
                    <a:pt x="354" y="84"/>
                  </a:lnTo>
                  <a:lnTo>
                    <a:pt x="336" y="87"/>
                  </a:lnTo>
                  <a:lnTo>
                    <a:pt x="318" y="87"/>
                  </a:lnTo>
                  <a:lnTo>
                    <a:pt x="300" y="87"/>
                  </a:lnTo>
                  <a:lnTo>
                    <a:pt x="282" y="84"/>
                  </a:lnTo>
                  <a:lnTo>
                    <a:pt x="264" y="82"/>
                  </a:lnTo>
                  <a:lnTo>
                    <a:pt x="246" y="78"/>
                  </a:lnTo>
                  <a:lnTo>
                    <a:pt x="228" y="73"/>
                  </a:lnTo>
                  <a:lnTo>
                    <a:pt x="209" y="67"/>
                  </a:lnTo>
                  <a:lnTo>
                    <a:pt x="193" y="61"/>
                  </a:lnTo>
                  <a:lnTo>
                    <a:pt x="179" y="54"/>
                  </a:lnTo>
                  <a:lnTo>
                    <a:pt x="168" y="46"/>
                  </a:lnTo>
                  <a:lnTo>
                    <a:pt x="155" y="37"/>
                  </a:lnTo>
                  <a:lnTo>
                    <a:pt x="144" y="30"/>
                  </a:lnTo>
                  <a:lnTo>
                    <a:pt x="133" y="22"/>
                  </a:lnTo>
                  <a:lnTo>
                    <a:pt x="121" y="14"/>
                  </a:lnTo>
                  <a:lnTo>
                    <a:pt x="109" y="7"/>
                  </a:lnTo>
                  <a:lnTo>
                    <a:pt x="96" y="0"/>
                  </a:lnTo>
                  <a:lnTo>
                    <a:pt x="93" y="1"/>
                  </a:lnTo>
                  <a:lnTo>
                    <a:pt x="93" y="3"/>
                  </a:lnTo>
                  <a:lnTo>
                    <a:pt x="94" y="7"/>
                  </a:lnTo>
                  <a:lnTo>
                    <a:pt x="94" y="11"/>
                  </a:lnTo>
                  <a:lnTo>
                    <a:pt x="18" y="126"/>
                  </a:lnTo>
                  <a:lnTo>
                    <a:pt x="6" y="175"/>
                  </a:lnTo>
                  <a:lnTo>
                    <a:pt x="0" y="229"/>
                  </a:lnTo>
                  <a:lnTo>
                    <a:pt x="4" y="287"/>
                  </a:lnTo>
                  <a:lnTo>
                    <a:pt x="18" y="341"/>
                  </a:lnTo>
                  <a:lnTo>
                    <a:pt x="24" y="3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1" name="Freeform 57"/>
            <p:cNvSpPr>
              <a:spLocks/>
            </p:cNvSpPr>
            <p:nvPr/>
          </p:nvSpPr>
          <p:spPr bwMode="auto">
            <a:xfrm>
              <a:off x="3098" y="761"/>
              <a:ext cx="184" cy="131"/>
            </a:xfrm>
            <a:custGeom>
              <a:avLst/>
              <a:gdLst>
                <a:gd name="T0" fmla="*/ 0 w 554"/>
                <a:gd name="T1" fmla="*/ 0 h 392"/>
                <a:gd name="T2" fmla="*/ 0 w 554"/>
                <a:gd name="T3" fmla="*/ 0 h 392"/>
                <a:gd name="T4" fmla="*/ 0 w 554"/>
                <a:gd name="T5" fmla="*/ 0 h 392"/>
                <a:gd name="T6" fmla="*/ 0 w 554"/>
                <a:gd name="T7" fmla="*/ 0 h 392"/>
                <a:gd name="T8" fmla="*/ 0 w 554"/>
                <a:gd name="T9" fmla="*/ 0 h 392"/>
                <a:gd name="T10" fmla="*/ 0 w 554"/>
                <a:gd name="T11" fmla="*/ 0 h 392"/>
                <a:gd name="T12" fmla="*/ 0 w 554"/>
                <a:gd name="T13" fmla="*/ 0 h 392"/>
                <a:gd name="T14" fmla="*/ 0 w 554"/>
                <a:gd name="T15" fmla="*/ 0 h 392"/>
                <a:gd name="T16" fmla="*/ 0 w 554"/>
                <a:gd name="T17" fmla="*/ 0 h 392"/>
                <a:gd name="T18" fmla="*/ 0 w 554"/>
                <a:gd name="T19" fmla="*/ 0 h 392"/>
                <a:gd name="T20" fmla="*/ 0 w 554"/>
                <a:gd name="T21" fmla="*/ 0 h 392"/>
                <a:gd name="T22" fmla="*/ 0 w 554"/>
                <a:gd name="T23" fmla="*/ 0 h 392"/>
                <a:gd name="T24" fmla="*/ 0 w 554"/>
                <a:gd name="T25" fmla="*/ 0 h 392"/>
                <a:gd name="T26" fmla="*/ 0 w 554"/>
                <a:gd name="T27" fmla="*/ 0 h 392"/>
                <a:gd name="T28" fmla="*/ 0 w 554"/>
                <a:gd name="T29" fmla="*/ 0 h 392"/>
                <a:gd name="T30" fmla="*/ 0 w 554"/>
                <a:gd name="T31" fmla="*/ 0 h 392"/>
                <a:gd name="T32" fmla="*/ 0 w 554"/>
                <a:gd name="T33" fmla="*/ 0 h 392"/>
                <a:gd name="T34" fmla="*/ 0 w 554"/>
                <a:gd name="T35" fmla="*/ 0 h 392"/>
                <a:gd name="T36" fmla="*/ 0 w 554"/>
                <a:gd name="T37" fmla="*/ 0 h 392"/>
                <a:gd name="T38" fmla="*/ 0 w 554"/>
                <a:gd name="T39" fmla="*/ 0 h 392"/>
                <a:gd name="T40" fmla="*/ 0 w 554"/>
                <a:gd name="T41" fmla="*/ 0 h 392"/>
                <a:gd name="T42" fmla="*/ 0 w 554"/>
                <a:gd name="T43" fmla="*/ 0 h 392"/>
                <a:gd name="T44" fmla="*/ 0 w 554"/>
                <a:gd name="T45" fmla="*/ 0 h 392"/>
                <a:gd name="T46" fmla="*/ 0 w 554"/>
                <a:gd name="T47" fmla="*/ 0 h 392"/>
                <a:gd name="T48" fmla="*/ 0 w 554"/>
                <a:gd name="T49" fmla="*/ 0 h 392"/>
                <a:gd name="T50" fmla="*/ 0 w 554"/>
                <a:gd name="T51" fmla="*/ 0 h 392"/>
                <a:gd name="T52" fmla="*/ 0 w 554"/>
                <a:gd name="T53" fmla="*/ 0 h 392"/>
                <a:gd name="T54" fmla="*/ 0 w 554"/>
                <a:gd name="T55" fmla="*/ 0 h 392"/>
                <a:gd name="T56" fmla="*/ 0 w 554"/>
                <a:gd name="T57" fmla="*/ 0 h 392"/>
                <a:gd name="T58" fmla="*/ 0 w 554"/>
                <a:gd name="T59" fmla="*/ 0 h 392"/>
                <a:gd name="T60" fmla="*/ 0 w 554"/>
                <a:gd name="T61" fmla="*/ 0 h 392"/>
                <a:gd name="T62" fmla="*/ 0 w 554"/>
                <a:gd name="T63" fmla="*/ 0 h 392"/>
                <a:gd name="T64" fmla="*/ 0 w 554"/>
                <a:gd name="T65" fmla="*/ 0 h 392"/>
                <a:gd name="T66" fmla="*/ 0 w 554"/>
                <a:gd name="T67" fmla="*/ 0 h 392"/>
                <a:gd name="T68" fmla="*/ 0 w 554"/>
                <a:gd name="T69" fmla="*/ 0 h 392"/>
                <a:gd name="T70" fmla="*/ 0 w 554"/>
                <a:gd name="T71" fmla="*/ 0 h 392"/>
                <a:gd name="T72" fmla="*/ 0 w 554"/>
                <a:gd name="T73" fmla="*/ 0 h 392"/>
                <a:gd name="T74" fmla="*/ 0 w 554"/>
                <a:gd name="T75" fmla="*/ 0 h 392"/>
                <a:gd name="T76" fmla="*/ 0 w 554"/>
                <a:gd name="T77" fmla="*/ 0 h 392"/>
                <a:gd name="T78" fmla="*/ 0 w 554"/>
                <a:gd name="T79" fmla="*/ 0 h 392"/>
                <a:gd name="T80" fmla="*/ 0 w 554"/>
                <a:gd name="T81" fmla="*/ 0 h 392"/>
                <a:gd name="T82" fmla="*/ 0 w 554"/>
                <a:gd name="T83" fmla="*/ 0 h 392"/>
                <a:gd name="T84" fmla="*/ 0 w 554"/>
                <a:gd name="T85" fmla="*/ 0 h 392"/>
                <a:gd name="T86" fmla="*/ 0 w 554"/>
                <a:gd name="T87" fmla="*/ 0 h 392"/>
                <a:gd name="T88" fmla="*/ 0 w 554"/>
                <a:gd name="T89" fmla="*/ 0 h 392"/>
                <a:gd name="T90" fmla="*/ 0 w 554"/>
                <a:gd name="T91" fmla="*/ 0 h 392"/>
                <a:gd name="T92" fmla="*/ 0 w 554"/>
                <a:gd name="T93" fmla="*/ 0 h 392"/>
                <a:gd name="T94" fmla="*/ 0 w 554"/>
                <a:gd name="T95" fmla="*/ 0 h 392"/>
                <a:gd name="T96" fmla="*/ 0 w 554"/>
                <a:gd name="T97" fmla="*/ 0 h 392"/>
                <a:gd name="T98" fmla="*/ 0 w 554"/>
                <a:gd name="T99" fmla="*/ 0 h 392"/>
                <a:gd name="T100" fmla="*/ 0 w 554"/>
                <a:gd name="T101" fmla="*/ 0 h 392"/>
                <a:gd name="T102" fmla="*/ 0 w 554"/>
                <a:gd name="T103" fmla="*/ 0 h 3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4"/>
                <a:gd name="T157" fmla="*/ 0 h 392"/>
                <a:gd name="T158" fmla="*/ 554 w 554"/>
                <a:gd name="T159" fmla="*/ 392 h 3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4" h="392">
                  <a:moveTo>
                    <a:pt x="0" y="392"/>
                  </a:moveTo>
                  <a:lnTo>
                    <a:pt x="3" y="389"/>
                  </a:lnTo>
                  <a:lnTo>
                    <a:pt x="8" y="386"/>
                  </a:lnTo>
                  <a:lnTo>
                    <a:pt x="13" y="382"/>
                  </a:lnTo>
                  <a:lnTo>
                    <a:pt x="21" y="381"/>
                  </a:lnTo>
                  <a:lnTo>
                    <a:pt x="37" y="370"/>
                  </a:lnTo>
                  <a:lnTo>
                    <a:pt x="53" y="360"/>
                  </a:lnTo>
                  <a:lnTo>
                    <a:pt x="70" y="351"/>
                  </a:lnTo>
                  <a:lnTo>
                    <a:pt x="86" y="342"/>
                  </a:lnTo>
                  <a:lnTo>
                    <a:pt x="103" y="333"/>
                  </a:lnTo>
                  <a:lnTo>
                    <a:pt x="118" y="324"/>
                  </a:lnTo>
                  <a:lnTo>
                    <a:pt x="135" y="315"/>
                  </a:lnTo>
                  <a:lnTo>
                    <a:pt x="151" y="305"/>
                  </a:lnTo>
                  <a:lnTo>
                    <a:pt x="167" y="295"/>
                  </a:lnTo>
                  <a:lnTo>
                    <a:pt x="183" y="286"/>
                  </a:lnTo>
                  <a:lnTo>
                    <a:pt x="199" y="275"/>
                  </a:lnTo>
                  <a:lnTo>
                    <a:pt x="213" y="264"/>
                  </a:lnTo>
                  <a:lnTo>
                    <a:pt x="228" y="252"/>
                  </a:lnTo>
                  <a:lnTo>
                    <a:pt x="242" y="239"/>
                  </a:lnTo>
                  <a:lnTo>
                    <a:pt x="255" y="224"/>
                  </a:lnTo>
                  <a:lnTo>
                    <a:pt x="268" y="210"/>
                  </a:lnTo>
                  <a:lnTo>
                    <a:pt x="268" y="206"/>
                  </a:lnTo>
                  <a:lnTo>
                    <a:pt x="267" y="202"/>
                  </a:lnTo>
                  <a:lnTo>
                    <a:pt x="264" y="199"/>
                  </a:lnTo>
                  <a:lnTo>
                    <a:pt x="264" y="195"/>
                  </a:lnTo>
                  <a:lnTo>
                    <a:pt x="323" y="194"/>
                  </a:lnTo>
                  <a:lnTo>
                    <a:pt x="325" y="193"/>
                  </a:lnTo>
                  <a:lnTo>
                    <a:pt x="328" y="189"/>
                  </a:lnTo>
                  <a:lnTo>
                    <a:pt x="329" y="185"/>
                  </a:lnTo>
                  <a:lnTo>
                    <a:pt x="329" y="182"/>
                  </a:lnTo>
                  <a:lnTo>
                    <a:pt x="340" y="171"/>
                  </a:lnTo>
                  <a:lnTo>
                    <a:pt x="351" y="160"/>
                  </a:lnTo>
                  <a:lnTo>
                    <a:pt x="365" y="152"/>
                  </a:lnTo>
                  <a:lnTo>
                    <a:pt x="379" y="143"/>
                  </a:lnTo>
                  <a:lnTo>
                    <a:pt x="393" y="135"/>
                  </a:lnTo>
                  <a:lnTo>
                    <a:pt x="408" y="128"/>
                  </a:lnTo>
                  <a:lnTo>
                    <a:pt x="424" y="122"/>
                  </a:lnTo>
                  <a:lnTo>
                    <a:pt x="440" y="114"/>
                  </a:lnTo>
                  <a:lnTo>
                    <a:pt x="454" y="108"/>
                  </a:lnTo>
                  <a:lnTo>
                    <a:pt x="470" y="101"/>
                  </a:lnTo>
                  <a:lnTo>
                    <a:pt x="486" y="94"/>
                  </a:lnTo>
                  <a:lnTo>
                    <a:pt x="501" y="87"/>
                  </a:lnTo>
                  <a:lnTo>
                    <a:pt x="515" y="78"/>
                  </a:lnTo>
                  <a:lnTo>
                    <a:pt x="529" y="70"/>
                  </a:lnTo>
                  <a:lnTo>
                    <a:pt x="541" y="59"/>
                  </a:lnTo>
                  <a:lnTo>
                    <a:pt x="554" y="48"/>
                  </a:lnTo>
                  <a:lnTo>
                    <a:pt x="549" y="30"/>
                  </a:lnTo>
                  <a:lnTo>
                    <a:pt x="530" y="21"/>
                  </a:lnTo>
                  <a:lnTo>
                    <a:pt x="510" y="15"/>
                  </a:lnTo>
                  <a:lnTo>
                    <a:pt x="487" y="12"/>
                  </a:lnTo>
                  <a:lnTo>
                    <a:pt x="466" y="8"/>
                  </a:lnTo>
                  <a:lnTo>
                    <a:pt x="443" y="6"/>
                  </a:lnTo>
                  <a:lnTo>
                    <a:pt x="420" y="4"/>
                  </a:lnTo>
                  <a:lnTo>
                    <a:pt x="399" y="2"/>
                  </a:lnTo>
                  <a:lnTo>
                    <a:pt x="377" y="0"/>
                  </a:lnTo>
                  <a:lnTo>
                    <a:pt x="519" y="31"/>
                  </a:lnTo>
                  <a:lnTo>
                    <a:pt x="511" y="41"/>
                  </a:lnTo>
                  <a:lnTo>
                    <a:pt x="501" y="50"/>
                  </a:lnTo>
                  <a:lnTo>
                    <a:pt x="491" y="59"/>
                  </a:lnTo>
                  <a:lnTo>
                    <a:pt x="479" y="67"/>
                  </a:lnTo>
                  <a:lnTo>
                    <a:pt x="467" y="74"/>
                  </a:lnTo>
                  <a:lnTo>
                    <a:pt x="453" y="82"/>
                  </a:lnTo>
                  <a:lnTo>
                    <a:pt x="441" y="89"/>
                  </a:lnTo>
                  <a:lnTo>
                    <a:pt x="426" y="95"/>
                  </a:lnTo>
                  <a:lnTo>
                    <a:pt x="413" y="102"/>
                  </a:lnTo>
                  <a:lnTo>
                    <a:pt x="398" y="108"/>
                  </a:lnTo>
                  <a:lnTo>
                    <a:pt x="384" y="114"/>
                  </a:lnTo>
                  <a:lnTo>
                    <a:pt x="370" y="122"/>
                  </a:lnTo>
                  <a:lnTo>
                    <a:pt x="356" y="128"/>
                  </a:lnTo>
                  <a:lnTo>
                    <a:pt x="342" y="135"/>
                  </a:lnTo>
                  <a:lnTo>
                    <a:pt x="329" y="142"/>
                  </a:lnTo>
                  <a:lnTo>
                    <a:pt x="316" y="150"/>
                  </a:lnTo>
                  <a:lnTo>
                    <a:pt x="313" y="169"/>
                  </a:lnTo>
                  <a:lnTo>
                    <a:pt x="311" y="171"/>
                  </a:lnTo>
                  <a:lnTo>
                    <a:pt x="307" y="173"/>
                  </a:lnTo>
                  <a:lnTo>
                    <a:pt x="303" y="176"/>
                  </a:lnTo>
                  <a:lnTo>
                    <a:pt x="298" y="177"/>
                  </a:lnTo>
                  <a:lnTo>
                    <a:pt x="294" y="176"/>
                  </a:lnTo>
                  <a:lnTo>
                    <a:pt x="289" y="175"/>
                  </a:lnTo>
                  <a:lnTo>
                    <a:pt x="285" y="173"/>
                  </a:lnTo>
                  <a:lnTo>
                    <a:pt x="281" y="173"/>
                  </a:lnTo>
                  <a:lnTo>
                    <a:pt x="277" y="173"/>
                  </a:lnTo>
                  <a:lnTo>
                    <a:pt x="272" y="173"/>
                  </a:lnTo>
                  <a:lnTo>
                    <a:pt x="268" y="175"/>
                  </a:lnTo>
                  <a:lnTo>
                    <a:pt x="263" y="176"/>
                  </a:lnTo>
                  <a:lnTo>
                    <a:pt x="260" y="182"/>
                  </a:lnTo>
                  <a:lnTo>
                    <a:pt x="259" y="188"/>
                  </a:lnTo>
                  <a:lnTo>
                    <a:pt x="259" y="196"/>
                  </a:lnTo>
                  <a:lnTo>
                    <a:pt x="259" y="205"/>
                  </a:lnTo>
                  <a:lnTo>
                    <a:pt x="244" y="220"/>
                  </a:lnTo>
                  <a:lnTo>
                    <a:pt x="229" y="235"/>
                  </a:lnTo>
                  <a:lnTo>
                    <a:pt x="215" y="248"/>
                  </a:lnTo>
                  <a:lnTo>
                    <a:pt x="198" y="261"/>
                  </a:lnTo>
                  <a:lnTo>
                    <a:pt x="182" y="275"/>
                  </a:lnTo>
                  <a:lnTo>
                    <a:pt x="165" y="286"/>
                  </a:lnTo>
                  <a:lnTo>
                    <a:pt x="148" y="298"/>
                  </a:lnTo>
                  <a:lnTo>
                    <a:pt x="131" y="309"/>
                  </a:lnTo>
                  <a:lnTo>
                    <a:pt x="113" y="319"/>
                  </a:lnTo>
                  <a:lnTo>
                    <a:pt x="96" y="330"/>
                  </a:lnTo>
                  <a:lnTo>
                    <a:pt x="79" y="340"/>
                  </a:lnTo>
                  <a:lnTo>
                    <a:pt x="62" y="351"/>
                  </a:lnTo>
                  <a:lnTo>
                    <a:pt x="46" y="360"/>
                  </a:lnTo>
                  <a:lnTo>
                    <a:pt x="30" y="371"/>
                  </a:lnTo>
                  <a:lnTo>
                    <a:pt x="14" y="381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>
              <a:off x="2877" y="799"/>
              <a:ext cx="96" cy="86"/>
            </a:xfrm>
            <a:custGeom>
              <a:avLst/>
              <a:gdLst>
                <a:gd name="T0" fmla="*/ 0 w 288"/>
                <a:gd name="T1" fmla="*/ 0 h 256"/>
                <a:gd name="T2" fmla="*/ 0 w 288"/>
                <a:gd name="T3" fmla="*/ 0 h 256"/>
                <a:gd name="T4" fmla="*/ 0 w 288"/>
                <a:gd name="T5" fmla="*/ 0 h 256"/>
                <a:gd name="T6" fmla="*/ 0 w 288"/>
                <a:gd name="T7" fmla="*/ 0 h 256"/>
                <a:gd name="T8" fmla="*/ 0 w 288"/>
                <a:gd name="T9" fmla="*/ 0 h 256"/>
                <a:gd name="T10" fmla="*/ 0 w 288"/>
                <a:gd name="T11" fmla="*/ 0 h 256"/>
                <a:gd name="T12" fmla="*/ 0 w 288"/>
                <a:gd name="T13" fmla="*/ 0 h 256"/>
                <a:gd name="T14" fmla="*/ 0 w 288"/>
                <a:gd name="T15" fmla="*/ 0 h 256"/>
                <a:gd name="T16" fmla="*/ 0 w 288"/>
                <a:gd name="T17" fmla="*/ 0 h 256"/>
                <a:gd name="T18" fmla="*/ 0 w 288"/>
                <a:gd name="T19" fmla="*/ 0 h 256"/>
                <a:gd name="T20" fmla="*/ 0 w 288"/>
                <a:gd name="T21" fmla="*/ 0 h 256"/>
                <a:gd name="T22" fmla="*/ 0 w 288"/>
                <a:gd name="T23" fmla="*/ 0 h 256"/>
                <a:gd name="T24" fmla="*/ 0 w 288"/>
                <a:gd name="T25" fmla="*/ 0 h 256"/>
                <a:gd name="T26" fmla="*/ 0 w 288"/>
                <a:gd name="T27" fmla="*/ 0 h 256"/>
                <a:gd name="T28" fmla="*/ 0 w 288"/>
                <a:gd name="T29" fmla="*/ 0 h 256"/>
                <a:gd name="T30" fmla="*/ 0 w 288"/>
                <a:gd name="T31" fmla="*/ 0 h 256"/>
                <a:gd name="T32" fmla="*/ 0 w 288"/>
                <a:gd name="T33" fmla="*/ 0 h 256"/>
                <a:gd name="T34" fmla="*/ 0 w 288"/>
                <a:gd name="T35" fmla="*/ 0 h 256"/>
                <a:gd name="T36" fmla="*/ 0 w 288"/>
                <a:gd name="T37" fmla="*/ 0 h 256"/>
                <a:gd name="T38" fmla="*/ 0 w 288"/>
                <a:gd name="T39" fmla="*/ 0 h 2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88"/>
                <a:gd name="T61" fmla="*/ 0 h 256"/>
                <a:gd name="T62" fmla="*/ 288 w 288"/>
                <a:gd name="T63" fmla="*/ 256 h 2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88" h="256">
                  <a:moveTo>
                    <a:pt x="113" y="256"/>
                  </a:moveTo>
                  <a:lnTo>
                    <a:pt x="174" y="247"/>
                  </a:lnTo>
                  <a:lnTo>
                    <a:pt x="193" y="219"/>
                  </a:lnTo>
                  <a:lnTo>
                    <a:pt x="213" y="191"/>
                  </a:lnTo>
                  <a:lnTo>
                    <a:pt x="233" y="165"/>
                  </a:lnTo>
                  <a:lnTo>
                    <a:pt x="251" y="136"/>
                  </a:lnTo>
                  <a:lnTo>
                    <a:pt x="267" y="105"/>
                  </a:lnTo>
                  <a:lnTo>
                    <a:pt x="279" y="74"/>
                  </a:lnTo>
                  <a:lnTo>
                    <a:pt x="287" y="39"/>
                  </a:lnTo>
                  <a:lnTo>
                    <a:pt x="288" y="0"/>
                  </a:lnTo>
                  <a:lnTo>
                    <a:pt x="278" y="34"/>
                  </a:lnTo>
                  <a:lnTo>
                    <a:pt x="267" y="67"/>
                  </a:lnTo>
                  <a:lnTo>
                    <a:pt x="252" y="96"/>
                  </a:lnTo>
                  <a:lnTo>
                    <a:pt x="236" y="125"/>
                  </a:lnTo>
                  <a:lnTo>
                    <a:pt x="218" y="151"/>
                  </a:lnTo>
                  <a:lnTo>
                    <a:pt x="199" y="178"/>
                  </a:lnTo>
                  <a:lnTo>
                    <a:pt x="179" y="203"/>
                  </a:lnTo>
                  <a:lnTo>
                    <a:pt x="157" y="229"/>
                  </a:lnTo>
                  <a:lnTo>
                    <a:pt x="0" y="227"/>
                  </a:lnTo>
                  <a:lnTo>
                    <a:pt x="113" y="2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3" name="Freeform 59"/>
            <p:cNvSpPr>
              <a:spLocks/>
            </p:cNvSpPr>
            <p:nvPr/>
          </p:nvSpPr>
          <p:spPr bwMode="auto">
            <a:xfrm>
              <a:off x="3063" y="820"/>
              <a:ext cx="71" cy="45"/>
            </a:xfrm>
            <a:custGeom>
              <a:avLst/>
              <a:gdLst>
                <a:gd name="T0" fmla="*/ 0 w 214"/>
                <a:gd name="T1" fmla="*/ 0 h 134"/>
                <a:gd name="T2" fmla="*/ 0 w 214"/>
                <a:gd name="T3" fmla="*/ 0 h 134"/>
                <a:gd name="T4" fmla="*/ 0 w 214"/>
                <a:gd name="T5" fmla="*/ 0 h 134"/>
                <a:gd name="T6" fmla="*/ 0 w 214"/>
                <a:gd name="T7" fmla="*/ 0 h 134"/>
                <a:gd name="T8" fmla="*/ 0 w 214"/>
                <a:gd name="T9" fmla="*/ 0 h 134"/>
                <a:gd name="T10" fmla="*/ 0 w 214"/>
                <a:gd name="T11" fmla="*/ 0 h 134"/>
                <a:gd name="T12" fmla="*/ 0 w 214"/>
                <a:gd name="T13" fmla="*/ 0 h 134"/>
                <a:gd name="T14" fmla="*/ 0 w 214"/>
                <a:gd name="T15" fmla="*/ 0 h 134"/>
                <a:gd name="T16" fmla="*/ 0 w 214"/>
                <a:gd name="T17" fmla="*/ 0 h 134"/>
                <a:gd name="T18" fmla="*/ 0 w 214"/>
                <a:gd name="T19" fmla="*/ 0 h 134"/>
                <a:gd name="T20" fmla="*/ 0 w 214"/>
                <a:gd name="T21" fmla="*/ 0 h 134"/>
                <a:gd name="T22" fmla="*/ 0 w 214"/>
                <a:gd name="T23" fmla="*/ 0 h 134"/>
                <a:gd name="T24" fmla="*/ 0 w 214"/>
                <a:gd name="T25" fmla="*/ 0 h 134"/>
                <a:gd name="T26" fmla="*/ 0 w 214"/>
                <a:gd name="T27" fmla="*/ 0 h 134"/>
                <a:gd name="T28" fmla="*/ 0 w 214"/>
                <a:gd name="T29" fmla="*/ 0 h 134"/>
                <a:gd name="T30" fmla="*/ 0 w 214"/>
                <a:gd name="T31" fmla="*/ 0 h 134"/>
                <a:gd name="T32" fmla="*/ 0 w 214"/>
                <a:gd name="T33" fmla="*/ 0 h 134"/>
                <a:gd name="T34" fmla="*/ 0 w 214"/>
                <a:gd name="T35" fmla="*/ 0 h 134"/>
                <a:gd name="T36" fmla="*/ 0 w 214"/>
                <a:gd name="T37" fmla="*/ 0 h 134"/>
                <a:gd name="T38" fmla="*/ 0 w 214"/>
                <a:gd name="T39" fmla="*/ 0 h 134"/>
                <a:gd name="T40" fmla="*/ 0 w 214"/>
                <a:gd name="T41" fmla="*/ 0 h 134"/>
                <a:gd name="T42" fmla="*/ 0 w 214"/>
                <a:gd name="T43" fmla="*/ 0 h 134"/>
                <a:gd name="T44" fmla="*/ 0 w 214"/>
                <a:gd name="T45" fmla="*/ 0 h 134"/>
                <a:gd name="T46" fmla="*/ 0 w 214"/>
                <a:gd name="T47" fmla="*/ 0 h 134"/>
                <a:gd name="T48" fmla="*/ 0 w 214"/>
                <a:gd name="T49" fmla="*/ 0 h 134"/>
                <a:gd name="T50" fmla="*/ 0 w 214"/>
                <a:gd name="T51" fmla="*/ 0 h 134"/>
                <a:gd name="T52" fmla="*/ 0 w 214"/>
                <a:gd name="T53" fmla="*/ 0 h 134"/>
                <a:gd name="T54" fmla="*/ 0 w 214"/>
                <a:gd name="T55" fmla="*/ 0 h 134"/>
                <a:gd name="T56" fmla="*/ 0 w 214"/>
                <a:gd name="T57" fmla="*/ 0 h 134"/>
                <a:gd name="T58" fmla="*/ 0 w 214"/>
                <a:gd name="T59" fmla="*/ 0 h 134"/>
                <a:gd name="T60" fmla="*/ 0 w 214"/>
                <a:gd name="T61" fmla="*/ 0 h 134"/>
                <a:gd name="T62" fmla="*/ 0 w 214"/>
                <a:gd name="T63" fmla="*/ 0 h 134"/>
                <a:gd name="T64" fmla="*/ 0 w 214"/>
                <a:gd name="T65" fmla="*/ 0 h 134"/>
                <a:gd name="T66" fmla="*/ 0 w 214"/>
                <a:gd name="T67" fmla="*/ 0 h 134"/>
                <a:gd name="T68" fmla="*/ 0 w 214"/>
                <a:gd name="T69" fmla="*/ 0 h 134"/>
                <a:gd name="T70" fmla="*/ 0 w 214"/>
                <a:gd name="T71" fmla="*/ 0 h 134"/>
                <a:gd name="T72" fmla="*/ 0 w 214"/>
                <a:gd name="T73" fmla="*/ 0 h 134"/>
                <a:gd name="T74" fmla="*/ 0 w 214"/>
                <a:gd name="T75" fmla="*/ 0 h 134"/>
                <a:gd name="T76" fmla="*/ 0 w 214"/>
                <a:gd name="T77" fmla="*/ 0 h 134"/>
                <a:gd name="T78" fmla="*/ 0 w 214"/>
                <a:gd name="T79" fmla="*/ 0 h 134"/>
                <a:gd name="T80" fmla="*/ 0 w 214"/>
                <a:gd name="T81" fmla="*/ 0 h 134"/>
                <a:gd name="T82" fmla="*/ 0 w 214"/>
                <a:gd name="T83" fmla="*/ 0 h 134"/>
                <a:gd name="T84" fmla="*/ 0 w 214"/>
                <a:gd name="T85" fmla="*/ 0 h 134"/>
                <a:gd name="T86" fmla="*/ 0 w 214"/>
                <a:gd name="T87" fmla="*/ 0 h 134"/>
                <a:gd name="T88" fmla="*/ 0 w 214"/>
                <a:gd name="T89" fmla="*/ 0 h 134"/>
                <a:gd name="T90" fmla="*/ 0 w 214"/>
                <a:gd name="T91" fmla="*/ 0 h 134"/>
                <a:gd name="T92" fmla="*/ 0 w 214"/>
                <a:gd name="T93" fmla="*/ 0 h 134"/>
                <a:gd name="T94" fmla="*/ 0 w 214"/>
                <a:gd name="T95" fmla="*/ 0 h 134"/>
                <a:gd name="T96" fmla="*/ 0 w 214"/>
                <a:gd name="T97" fmla="*/ 0 h 134"/>
                <a:gd name="T98" fmla="*/ 0 w 214"/>
                <a:gd name="T99" fmla="*/ 0 h 134"/>
                <a:gd name="T100" fmla="*/ 0 w 214"/>
                <a:gd name="T101" fmla="*/ 0 h 134"/>
                <a:gd name="T102" fmla="*/ 0 w 214"/>
                <a:gd name="T103" fmla="*/ 0 h 134"/>
                <a:gd name="T104" fmla="*/ 0 w 214"/>
                <a:gd name="T105" fmla="*/ 0 h 134"/>
                <a:gd name="T106" fmla="*/ 0 w 214"/>
                <a:gd name="T107" fmla="*/ 0 h 134"/>
                <a:gd name="T108" fmla="*/ 0 w 214"/>
                <a:gd name="T109" fmla="*/ 0 h 134"/>
                <a:gd name="T110" fmla="*/ 0 w 214"/>
                <a:gd name="T111" fmla="*/ 0 h 134"/>
                <a:gd name="T112" fmla="*/ 0 w 214"/>
                <a:gd name="T113" fmla="*/ 0 h 134"/>
                <a:gd name="T114" fmla="*/ 0 w 214"/>
                <a:gd name="T115" fmla="*/ 0 h 134"/>
                <a:gd name="T116" fmla="*/ 0 w 214"/>
                <a:gd name="T117" fmla="*/ 0 h 134"/>
                <a:gd name="T118" fmla="*/ 0 w 214"/>
                <a:gd name="T119" fmla="*/ 0 h 134"/>
                <a:gd name="T120" fmla="*/ 0 w 214"/>
                <a:gd name="T121" fmla="*/ 0 h 134"/>
                <a:gd name="T122" fmla="*/ 0 w 214"/>
                <a:gd name="T123" fmla="*/ 0 h 134"/>
                <a:gd name="T124" fmla="*/ 0 w 214"/>
                <a:gd name="T125" fmla="*/ 0 h 1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4"/>
                <a:gd name="T190" fmla="*/ 0 h 134"/>
                <a:gd name="T191" fmla="*/ 214 w 214"/>
                <a:gd name="T192" fmla="*/ 134 h 1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4" h="134">
                  <a:moveTo>
                    <a:pt x="100" y="134"/>
                  </a:moveTo>
                  <a:lnTo>
                    <a:pt x="114" y="134"/>
                  </a:lnTo>
                  <a:lnTo>
                    <a:pt x="128" y="133"/>
                  </a:lnTo>
                  <a:lnTo>
                    <a:pt x="142" y="129"/>
                  </a:lnTo>
                  <a:lnTo>
                    <a:pt x="156" y="124"/>
                  </a:lnTo>
                  <a:lnTo>
                    <a:pt x="169" y="119"/>
                  </a:lnTo>
                  <a:lnTo>
                    <a:pt x="182" y="113"/>
                  </a:lnTo>
                  <a:lnTo>
                    <a:pt x="194" y="106"/>
                  </a:lnTo>
                  <a:lnTo>
                    <a:pt x="204" y="98"/>
                  </a:lnTo>
                  <a:lnTo>
                    <a:pt x="206" y="88"/>
                  </a:lnTo>
                  <a:lnTo>
                    <a:pt x="208" y="78"/>
                  </a:lnTo>
                  <a:lnTo>
                    <a:pt x="206" y="66"/>
                  </a:lnTo>
                  <a:lnTo>
                    <a:pt x="204" y="56"/>
                  </a:lnTo>
                  <a:lnTo>
                    <a:pt x="209" y="47"/>
                  </a:lnTo>
                  <a:lnTo>
                    <a:pt x="213" y="37"/>
                  </a:lnTo>
                  <a:lnTo>
                    <a:pt x="214" y="25"/>
                  </a:lnTo>
                  <a:lnTo>
                    <a:pt x="210" y="14"/>
                  </a:lnTo>
                  <a:lnTo>
                    <a:pt x="205" y="8"/>
                  </a:lnTo>
                  <a:lnTo>
                    <a:pt x="202" y="5"/>
                  </a:lnTo>
                  <a:lnTo>
                    <a:pt x="199" y="2"/>
                  </a:lnTo>
                  <a:lnTo>
                    <a:pt x="195" y="0"/>
                  </a:lnTo>
                  <a:lnTo>
                    <a:pt x="179" y="0"/>
                  </a:lnTo>
                  <a:lnTo>
                    <a:pt x="184" y="4"/>
                  </a:lnTo>
                  <a:lnTo>
                    <a:pt x="188" y="7"/>
                  </a:lnTo>
                  <a:lnTo>
                    <a:pt x="192" y="12"/>
                  </a:lnTo>
                  <a:lnTo>
                    <a:pt x="195" y="18"/>
                  </a:lnTo>
                  <a:lnTo>
                    <a:pt x="195" y="21"/>
                  </a:lnTo>
                  <a:lnTo>
                    <a:pt x="195" y="23"/>
                  </a:lnTo>
                  <a:lnTo>
                    <a:pt x="195" y="25"/>
                  </a:lnTo>
                  <a:lnTo>
                    <a:pt x="195" y="28"/>
                  </a:lnTo>
                  <a:lnTo>
                    <a:pt x="187" y="42"/>
                  </a:lnTo>
                  <a:lnTo>
                    <a:pt x="177" y="56"/>
                  </a:lnTo>
                  <a:lnTo>
                    <a:pt x="166" y="66"/>
                  </a:lnTo>
                  <a:lnTo>
                    <a:pt x="153" y="75"/>
                  </a:lnTo>
                  <a:lnTo>
                    <a:pt x="140" y="83"/>
                  </a:lnTo>
                  <a:lnTo>
                    <a:pt x="124" y="89"/>
                  </a:lnTo>
                  <a:lnTo>
                    <a:pt x="108" y="94"/>
                  </a:lnTo>
                  <a:lnTo>
                    <a:pt x="91" y="98"/>
                  </a:lnTo>
                  <a:lnTo>
                    <a:pt x="80" y="98"/>
                  </a:lnTo>
                  <a:lnTo>
                    <a:pt x="70" y="98"/>
                  </a:lnTo>
                  <a:lnTo>
                    <a:pt x="58" y="97"/>
                  </a:lnTo>
                  <a:lnTo>
                    <a:pt x="48" y="95"/>
                  </a:lnTo>
                  <a:lnTo>
                    <a:pt x="38" y="92"/>
                  </a:lnTo>
                  <a:lnTo>
                    <a:pt x="29" y="88"/>
                  </a:lnTo>
                  <a:lnTo>
                    <a:pt x="21" y="82"/>
                  </a:lnTo>
                  <a:lnTo>
                    <a:pt x="14" y="75"/>
                  </a:lnTo>
                  <a:lnTo>
                    <a:pt x="11" y="68"/>
                  </a:lnTo>
                  <a:lnTo>
                    <a:pt x="10" y="62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4" y="51"/>
                  </a:lnTo>
                  <a:lnTo>
                    <a:pt x="3" y="53"/>
                  </a:lnTo>
                  <a:lnTo>
                    <a:pt x="2" y="57"/>
                  </a:lnTo>
                  <a:lnTo>
                    <a:pt x="0" y="60"/>
                  </a:lnTo>
                  <a:lnTo>
                    <a:pt x="5" y="72"/>
                  </a:lnTo>
                  <a:lnTo>
                    <a:pt x="13" y="82"/>
                  </a:lnTo>
                  <a:lnTo>
                    <a:pt x="23" y="92"/>
                  </a:lnTo>
                  <a:lnTo>
                    <a:pt x="32" y="101"/>
                  </a:lnTo>
                  <a:lnTo>
                    <a:pt x="29" y="105"/>
                  </a:lnTo>
                  <a:lnTo>
                    <a:pt x="26" y="104"/>
                  </a:lnTo>
                  <a:lnTo>
                    <a:pt x="21" y="103"/>
                  </a:lnTo>
                  <a:lnTo>
                    <a:pt x="18" y="100"/>
                  </a:lnTo>
                  <a:lnTo>
                    <a:pt x="100" y="1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4" name="Freeform 60"/>
            <p:cNvSpPr>
              <a:spLocks/>
            </p:cNvSpPr>
            <p:nvPr/>
          </p:nvSpPr>
          <p:spPr bwMode="auto">
            <a:xfrm>
              <a:off x="2763" y="741"/>
              <a:ext cx="194" cy="95"/>
            </a:xfrm>
            <a:custGeom>
              <a:avLst/>
              <a:gdLst>
                <a:gd name="T0" fmla="*/ 0 w 583"/>
                <a:gd name="T1" fmla="*/ 0 h 285"/>
                <a:gd name="T2" fmla="*/ 0 w 583"/>
                <a:gd name="T3" fmla="*/ 0 h 285"/>
                <a:gd name="T4" fmla="*/ 0 w 583"/>
                <a:gd name="T5" fmla="*/ 0 h 285"/>
                <a:gd name="T6" fmla="*/ 0 w 583"/>
                <a:gd name="T7" fmla="*/ 0 h 285"/>
                <a:gd name="T8" fmla="*/ 0 w 583"/>
                <a:gd name="T9" fmla="*/ 0 h 285"/>
                <a:gd name="T10" fmla="*/ 0 w 583"/>
                <a:gd name="T11" fmla="*/ 0 h 285"/>
                <a:gd name="T12" fmla="*/ 0 w 583"/>
                <a:gd name="T13" fmla="*/ 0 h 285"/>
                <a:gd name="T14" fmla="*/ 0 w 583"/>
                <a:gd name="T15" fmla="*/ 0 h 285"/>
                <a:gd name="T16" fmla="*/ 0 w 583"/>
                <a:gd name="T17" fmla="*/ 0 h 285"/>
                <a:gd name="T18" fmla="*/ 0 w 583"/>
                <a:gd name="T19" fmla="*/ 0 h 285"/>
                <a:gd name="T20" fmla="*/ 0 w 583"/>
                <a:gd name="T21" fmla="*/ 0 h 285"/>
                <a:gd name="T22" fmla="*/ 0 w 583"/>
                <a:gd name="T23" fmla="*/ 0 h 285"/>
                <a:gd name="T24" fmla="*/ 0 w 583"/>
                <a:gd name="T25" fmla="*/ 0 h 285"/>
                <a:gd name="T26" fmla="*/ 0 w 583"/>
                <a:gd name="T27" fmla="*/ 0 h 285"/>
                <a:gd name="T28" fmla="*/ 0 w 583"/>
                <a:gd name="T29" fmla="*/ 0 h 285"/>
                <a:gd name="T30" fmla="*/ 0 w 583"/>
                <a:gd name="T31" fmla="*/ 0 h 285"/>
                <a:gd name="T32" fmla="*/ 0 w 583"/>
                <a:gd name="T33" fmla="*/ 0 h 285"/>
                <a:gd name="T34" fmla="*/ 0 w 583"/>
                <a:gd name="T35" fmla="*/ 0 h 285"/>
                <a:gd name="T36" fmla="*/ 0 w 583"/>
                <a:gd name="T37" fmla="*/ 0 h 285"/>
                <a:gd name="T38" fmla="*/ 0 w 583"/>
                <a:gd name="T39" fmla="*/ 0 h 285"/>
                <a:gd name="T40" fmla="*/ 0 w 583"/>
                <a:gd name="T41" fmla="*/ 0 h 285"/>
                <a:gd name="T42" fmla="*/ 0 w 583"/>
                <a:gd name="T43" fmla="*/ 0 h 285"/>
                <a:gd name="T44" fmla="*/ 0 w 583"/>
                <a:gd name="T45" fmla="*/ 0 h 285"/>
                <a:gd name="T46" fmla="*/ 0 w 583"/>
                <a:gd name="T47" fmla="*/ 0 h 285"/>
                <a:gd name="T48" fmla="*/ 0 w 583"/>
                <a:gd name="T49" fmla="*/ 0 h 285"/>
                <a:gd name="T50" fmla="*/ 0 w 583"/>
                <a:gd name="T51" fmla="*/ 0 h 285"/>
                <a:gd name="T52" fmla="*/ 0 w 583"/>
                <a:gd name="T53" fmla="*/ 0 h 285"/>
                <a:gd name="T54" fmla="*/ 0 w 583"/>
                <a:gd name="T55" fmla="*/ 0 h 285"/>
                <a:gd name="T56" fmla="*/ 0 w 583"/>
                <a:gd name="T57" fmla="*/ 0 h 285"/>
                <a:gd name="T58" fmla="*/ 0 w 583"/>
                <a:gd name="T59" fmla="*/ 0 h 285"/>
                <a:gd name="T60" fmla="*/ 0 w 583"/>
                <a:gd name="T61" fmla="*/ 0 h 285"/>
                <a:gd name="T62" fmla="*/ 0 w 583"/>
                <a:gd name="T63" fmla="*/ 0 h 285"/>
                <a:gd name="T64" fmla="*/ 0 w 583"/>
                <a:gd name="T65" fmla="*/ 0 h 285"/>
                <a:gd name="T66" fmla="*/ 0 w 583"/>
                <a:gd name="T67" fmla="*/ 0 h 285"/>
                <a:gd name="T68" fmla="*/ 0 w 583"/>
                <a:gd name="T69" fmla="*/ 0 h 285"/>
                <a:gd name="T70" fmla="*/ 0 w 583"/>
                <a:gd name="T71" fmla="*/ 0 h 285"/>
                <a:gd name="T72" fmla="*/ 0 w 583"/>
                <a:gd name="T73" fmla="*/ 0 h 285"/>
                <a:gd name="T74" fmla="*/ 0 w 583"/>
                <a:gd name="T75" fmla="*/ 0 h 285"/>
                <a:gd name="T76" fmla="*/ 0 w 583"/>
                <a:gd name="T77" fmla="*/ 0 h 285"/>
                <a:gd name="T78" fmla="*/ 0 w 583"/>
                <a:gd name="T79" fmla="*/ 0 h 285"/>
                <a:gd name="T80" fmla="*/ 0 w 583"/>
                <a:gd name="T81" fmla="*/ 0 h 285"/>
                <a:gd name="T82" fmla="*/ 0 w 583"/>
                <a:gd name="T83" fmla="*/ 0 h 285"/>
                <a:gd name="T84" fmla="*/ 0 w 583"/>
                <a:gd name="T85" fmla="*/ 0 h 285"/>
                <a:gd name="T86" fmla="*/ 0 w 583"/>
                <a:gd name="T87" fmla="*/ 0 h 285"/>
                <a:gd name="T88" fmla="*/ 0 w 583"/>
                <a:gd name="T89" fmla="*/ 0 h 285"/>
                <a:gd name="T90" fmla="*/ 0 w 583"/>
                <a:gd name="T91" fmla="*/ 0 h 285"/>
                <a:gd name="T92" fmla="*/ 0 w 583"/>
                <a:gd name="T93" fmla="*/ 0 h 285"/>
                <a:gd name="T94" fmla="*/ 0 w 583"/>
                <a:gd name="T95" fmla="*/ 0 h 285"/>
                <a:gd name="T96" fmla="*/ 0 w 583"/>
                <a:gd name="T97" fmla="*/ 0 h 285"/>
                <a:gd name="T98" fmla="*/ 0 w 583"/>
                <a:gd name="T99" fmla="*/ 0 h 285"/>
                <a:gd name="T100" fmla="*/ 0 w 583"/>
                <a:gd name="T101" fmla="*/ 0 h 285"/>
                <a:gd name="T102" fmla="*/ 0 w 583"/>
                <a:gd name="T103" fmla="*/ 0 h 285"/>
                <a:gd name="T104" fmla="*/ 0 w 583"/>
                <a:gd name="T105" fmla="*/ 0 h 285"/>
                <a:gd name="T106" fmla="*/ 0 w 583"/>
                <a:gd name="T107" fmla="*/ 0 h 285"/>
                <a:gd name="T108" fmla="*/ 0 w 583"/>
                <a:gd name="T109" fmla="*/ 0 h 285"/>
                <a:gd name="T110" fmla="*/ 0 w 583"/>
                <a:gd name="T111" fmla="*/ 0 h 285"/>
                <a:gd name="T112" fmla="*/ 0 w 583"/>
                <a:gd name="T113" fmla="*/ 0 h 285"/>
                <a:gd name="T114" fmla="*/ 0 w 583"/>
                <a:gd name="T115" fmla="*/ 0 h 285"/>
                <a:gd name="T116" fmla="*/ 0 w 583"/>
                <a:gd name="T117" fmla="*/ 0 h 285"/>
                <a:gd name="T118" fmla="*/ 0 w 583"/>
                <a:gd name="T119" fmla="*/ 0 h 285"/>
                <a:gd name="T120" fmla="*/ 0 w 583"/>
                <a:gd name="T121" fmla="*/ 0 h 285"/>
                <a:gd name="T122" fmla="*/ 0 w 583"/>
                <a:gd name="T123" fmla="*/ 0 h 2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83"/>
                <a:gd name="T187" fmla="*/ 0 h 285"/>
                <a:gd name="T188" fmla="*/ 583 w 583"/>
                <a:gd name="T189" fmla="*/ 285 h 2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83" h="285">
                  <a:moveTo>
                    <a:pt x="537" y="285"/>
                  </a:moveTo>
                  <a:lnTo>
                    <a:pt x="545" y="283"/>
                  </a:lnTo>
                  <a:lnTo>
                    <a:pt x="551" y="280"/>
                  </a:lnTo>
                  <a:lnTo>
                    <a:pt x="558" y="275"/>
                  </a:lnTo>
                  <a:lnTo>
                    <a:pt x="565" y="269"/>
                  </a:lnTo>
                  <a:lnTo>
                    <a:pt x="571" y="263"/>
                  </a:lnTo>
                  <a:lnTo>
                    <a:pt x="575" y="257"/>
                  </a:lnTo>
                  <a:lnTo>
                    <a:pt x="580" y="250"/>
                  </a:lnTo>
                  <a:lnTo>
                    <a:pt x="583" y="243"/>
                  </a:lnTo>
                  <a:lnTo>
                    <a:pt x="582" y="225"/>
                  </a:lnTo>
                  <a:lnTo>
                    <a:pt x="578" y="208"/>
                  </a:lnTo>
                  <a:lnTo>
                    <a:pt x="573" y="192"/>
                  </a:lnTo>
                  <a:lnTo>
                    <a:pt x="567" y="179"/>
                  </a:lnTo>
                  <a:lnTo>
                    <a:pt x="563" y="175"/>
                  </a:lnTo>
                  <a:lnTo>
                    <a:pt x="556" y="172"/>
                  </a:lnTo>
                  <a:lnTo>
                    <a:pt x="549" y="169"/>
                  </a:lnTo>
                  <a:lnTo>
                    <a:pt x="541" y="169"/>
                  </a:lnTo>
                  <a:lnTo>
                    <a:pt x="515" y="196"/>
                  </a:lnTo>
                  <a:lnTo>
                    <a:pt x="477" y="196"/>
                  </a:lnTo>
                  <a:lnTo>
                    <a:pt x="473" y="203"/>
                  </a:lnTo>
                  <a:lnTo>
                    <a:pt x="474" y="213"/>
                  </a:lnTo>
                  <a:lnTo>
                    <a:pt x="478" y="224"/>
                  </a:lnTo>
                  <a:lnTo>
                    <a:pt x="479" y="234"/>
                  </a:lnTo>
                  <a:lnTo>
                    <a:pt x="466" y="240"/>
                  </a:lnTo>
                  <a:lnTo>
                    <a:pt x="453" y="244"/>
                  </a:lnTo>
                  <a:lnTo>
                    <a:pt x="439" y="246"/>
                  </a:lnTo>
                  <a:lnTo>
                    <a:pt x="426" y="248"/>
                  </a:lnTo>
                  <a:lnTo>
                    <a:pt x="412" y="248"/>
                  </a:lnTo>
                  <a:lnTo>
                    <a:pt x="397" y="248"/>
                  </a:lnTo>
                  <a:lnTo>
                    <a:pt x="384" y="245"/>
                  </a:lnTo>
                  <a:lnTo>
                    <a:pt x="369" y="243"/>
                  </a:lnTo>
                  <a:lnTo>
                    <a:pt x="354" y="239"/>
                  </a:lnTo>
                  <a:lnTo>
                    <a:pt x="340" y="236"/>
                  </a:lnTo>
                  <a:lnTo>
                    <a:pt x="326" y="231"/>
                  </a:lnTo>
                  <a:lnTo>
                    <a:pt x="312" y="226"/>
                  </a:lnTo>
                  <a:lnTo>
                    <a:pt x="297" y="221"/>
                  </a:lnTo>
                  <a:lnTo>
                    <a:pt x="283" y="216"/>
                  </a:lnTo>
                  <a:lnTo>
                    <a:pt x="269" y="213"/>
                  </a:lnTo>
                  <a:lnTo>
                    <a:pt x="255" y="208"/>
                  </a:lnTo>
                  <a:lnTo>
                    <a:pt x="243" y="201"/>
                  </a:lnTo>
                  <a:lnTo>
                    <a:pt x="230" y="192"/>
                  </a:lnTo>
                  <a:lnTo>
                    <a:pt x="218" y="183"/>
                  </a:lnTo>
                  <a:lnTo>
                    <a:pt x="205" y="172"/>
                  </a:lnTo>
                  <a:lnTo>
                    <a:pt x="194" y="161"/>
                  </a:lnTo>
                  <a:lnTo>
                    <a:pt x="184" y="149"/>
                  </a:lnTo>
                  <a:lnTo>
                    <a:pt x="176" y="137"/>
                  </a:lnTo>
                  <a:lnTo>
                    <a:pt x="170" y="123"/>
                  </a:lnTo>
                  <a:lnTo>
                    <a:pt x="255" y="82"/>
                  </a:lnTo>
                  <a:lnTo>
                    <a:pt x="258" y="82"/>
                  </a:lnTo>
                  <a:lnTo>
                    <a:pt x="262" y="84"/>
                  </a:lnTo>
                  <a:lnTo>
                    <a:pt x="265" y="85"/>
                  </a:lnTo>
                  <a:lnTo>
                    <a:pt x="269" y="87"/>
                  </a:lnTo>
                  <a:lnTo>
                    <a:pt x="274" y="87"/>
                  </a:lnTo>
                  <a:lnTo>
                    <a:pt x="279" y="84"/>
                  </a:lnTo>
                  <a:lnTo>
                    <a:pt x="284" y="79"/>
                  </a:lnTo>
                  <a:lnTo>
                    <a:pt x="290" y="78"/>
                  </a:lnTo>
                  <a:lnTo>
                    <a:pt x="296" y="172"/>
                  </a:lnTo>
                  <a:lnTo>
                    <a:pt x="296" y="91"/>
                  </a:lnTo>
                  <a:lnTo>
                    <a:pt x="299" y="87"/>
                  </a:lnTo>
                  <a:lnTo>
                    <a:pt x="304" y="87"/>
                  </a:lnTo>
                  <a:lnTo>
                    <a:pt x="310" y="88"/>
                  </a:lnTo>
                  <a:lnTo>
                    <a:pt x="316" y="91"/>
                  </a:lnTo>
                  <a:lnTo>
                    <a:pt x="333" y="81"/>
                  </a:lnTo>
                  <a:lnTo>
                    <a:pt x="328" y="21"/>
                  </a:lnTo>
                  <a:lnTo>
                    <a:pt x="324" y="18"/>
                  </a:lnTo>
                  <a:lnTo>
                    <a:pt x="318" y="15"/>
                  </a:lnTo>
                  <a:lnTo>
                    <a:pt x="312" y="12"/>
                  </a:lnTo>
                  <a:lnTo>
                    <a:pt x="305" y="10"/>
                  </a:lnTo>
                  <a:lnTo>
                    <a:pt x="298" y="8"/>
                  </a:lnTo>
                  <a:lnTo>
                    <a:pt x="290" y="8"/>
                  </a:lnTo>
                  <a:lnTo>
                    <a:pt x="283" y="10"/>
                  </a:lnTo>
                  <a:lnTo>
                    <a:pt x="276" y="14"/>
                  </a:lnTo>
                  <a:lnTo>
                    <a:pt x="270" y="20"/>
                  </a:lnTo>
                  <a:lnTo>
                    <a:pt x="265" y="26"/>
                  </a:lnTo>
                  <a:lnTo>
                    <a:pt x="261" y="29"/>
                  </a:lnTo>
                  <a:lnTo>
                    <a:pt x="255" y="30"/>
                  </a:lnTo>
                  <a:lnTo>
                    <a:pt x="161" y="51"/>
                  </a:lnTo>
                  <a:lnTo>
                    <a:pt x="166" y="56"/>
                  </a:lnTo>
                  <a:lnTo>
                    <a:pt x="170" y="59"/>
                  </a:lnTo>
                  <a:lnTo>
                    <a:pt x="177" y="62"/>
                  </a:lnTo>
                  <a:lnTo>
                    <a:pt x="184" y="63"/>
                  </a:lnTo>
                  <a:lnTo>
                    <a:pt x="190" y="64"/>
                  </a:lnTo>
                  <a:lnTo>
                    <a:pt x="198" y="64"/>
                  </a:lnTo>
                  <a:lnTo>
                    <a:pt x="205" y="63"/>
                  </a:lnTo>
                  <a:lnTo>
                    <a:pt x="212" y="61"/>
                  </a:lnTo>
                  <a:lnTo>
                    <a:pt x="219" y="57"/>
                  </a:lnTo>
                  <a:lnTo>
                    <a:pt x="226" y="51"/>
                  </a:lnTo>
                  <a:lnTo>
                    <a:pt x="232" y="45"/>
                  </a:lnTo>
                  <a:lnTo>
                    <a:pt x="238" y="41"/>
                  </a:lnTo>
                  <a:lnTo>
                    <a:pt x="240" y="41"/>
                  </a:lnTo>
                  <a:lnTo>
                    <a:pt x="241" y="41"/>
                  </a:lnTo>
                  <a:lnTo>
                    <a:pt x="244" y="43"/>
                  </a:lnTo>
                  <a:lnTo>
                    <a:pt x="245" y="44"/>
                  </a:lnTo>
                  <a:lnTo>
                    <a:pt x="245" y="45"/>
                  </a:lnTo>
                  <a:lnTo>
                    <a:pt x="246" y="49"/>
                  </a:lnTo>
                  <a:lnTo>
                    <a:pt x="247" y="51"/>
                  </a:lnTo>
                  <a:lnTo>
                    <a:pt x="247" y="53"/>
                  </a:lnTo>
                  <a:lnTo>
                    <a:pt x="240" y="64"/>
                  </a:lnTo>
                  <a:lnTo>
                    <a:pt x="233" y="73"/>
                  </a:lnTo>
                  <a:lnTo>
                    <a:pt x="224" y="81"/>
                  </a:lnTo>
                  <a:lnTo>
                    <a:pt x="215" y="87"/>
                  </a:lnTo>
                  <a:lnTo>
                    <a:pt x="205" y="93"/>
                  </a:lnTo>
                  <a:lnTo>
                    <a:pt x="194" y="99"/>
                  </a:lnTo>
                  <a:lnTo>
                    <a:pt x="184" y="104"/>
                  </a:lnTo>
                  <a:lnTo>
                    <a:pt x="172" y="109"/>
                  </a:lnTo>
                  <a:lnTo>
                    <a:pt x="169" y="109"/>
                  </a:lnTo>
                  <a:lnTo>
                    <a:pt x="167" y="108"/>
                  </a:lnTo>
                  <a:lnTo>
                    <a:pt x="163" y="105"/>
                  </a:lnTo>
                  <a:lnTo>
                    <a:pt x="160" y="104"/>
                  </a:lnTo>
                  <a:lnTo>
                    <a:pt x="153" y="84"/>
                  </a:lnTo>
                  <a:lnTo>
                    <a:pt x="152" y="61"/>
                  </a:lnTo>
                  <a:lnTo>
                    <a:pt x="149" y="39"/>
                  </a:lnTo>
                  <a:lnTo>
                    <a:pt x="134" y="23"/>
                  </a:lnTo>
                  <a:lnTo>
                    <a:pt x="117" y="18"/>
                  </a:lnTo>
                  <a:lnTo>
                    <a:pt x="100" y="14"/>
                  </a:lnTo>
                  <a:lnTo>
                    <a:pt x="83" y="9"/>
                  </a:lnTo>
                  <a:lnTo>
                    <a:pt x="67" y="4"/>
                  </a:lnTo>
                  <a:lnTo>
                    <a:pt x="50" y="2"/>
                  </a:lnTo>
                  <a:lnTo>
                    <a:pt x="34" y="0"/>
                  </a:lnTo>
                  <a:lnTo>
                    <a:pt x="17" y="0"/>
                  </a:lnTo>
                  <a:lnTo>
                    <a:pt x="0" y="4"/>
                  </a:lnTo>
                  <a:lnTo>
                    <a:pt x="145" y="44"/>
                  </a:lnTo>
                  <a:lnTo>
                    <a:pt x="146" y="69"/>
                  </a:lnTo>
                  <a:lnTo>
                    <a:pt x="150" y="93"/>
                  </a:lnTo>
                  <a:lnTo>
                    <a:pt x="158" y="116"/>
                  </a:lnTo>
                  <a:lnTo>
                    <a:pt x="167" y="138"/>
                  </a:lnTo>
                  <a:lnTo>
                    <a:pt x="179" y="158"/>
                  </a:lnTo>
                  <a:lnTo>
                    <a:pt x="194" y="178"/>
                  </a:lnTo>
                  <a:lnTo>
                    <a:pt x="211" y="196"/>
                  </a:lnTo>
                  <a:lnTo>
                    <a:pt x="229" y="214"/>
                  </a:lnTo>
                  <a:lnTo>
                    <a:pt x="244" y="221"/>
                  </a:lnTo>
                  <a:lnTo>
                    <a:pt x="259" y="228"/>
                  </a:lnTo>
                  <a:lnTo>
                    <a:pt x="275" y="236"/>
                  </a:lnTo>
                  <a:lnTo>
                    <a:pt x="291" y="242"/>
                  </a:lnTo>
                  <a:lnTo>
                    <a:pt x="308" y="248"/>
                  </a:lnTo>
                  <a:lnTo>
                    <a:pt x="326" y="254"/>
                  </a:lnTo>
                  <a:lnTo>
                    <a:pt x="343" y="259"/>
                  </a:lnTo>
                  <a:lnTo>
                    <a:pt x="360" y="262"/>
                  </a:lnTo>
                  <a:lnTo>
                    <a:pt x="377" y="265"/>
                  </a:lnTo>
                  <a:lnTo>
                    <a:pt x="395" y="266"/>
                  </a:lnTo>
                  <a:lnTo>
                    <a:pt x="412" y="266"/>
                  </a:lnTo>
                  <a:lnTo>
                    <a:pt x="428" y="265"/>
                  </a:lnTo>
                  <a:lnTo>
                    <a:pt x="444" y="262"/>
                  </a:lnTo>
                  <a:lnTo>
                    <a:pt x="460" y="257"/>
                  </a:lnTo>
                  <a:lnTo>
                    <a:pt x="474" y="251"/>
                  </a:lnTo>
                  <a:lnTo>
                    <a:pt x="489" y="243"/>
                  </a:lnTo>
                  <a:lnTo>
                    <a:pt x="489" y="236"/>
                  </a:lnTo>
                  <a:lnTo>
                    <a:pt x="485" y="228"/>
                  </a:lnTo>
                  <a:lnTo>
                    <a:pt x="479" y="222"/>
                  </a:lnTo>
                  <a:lnTo>
                    <a:pt x="477" y="215"/>
                  </a:lnTo>
                  <a:lnTo>
                    <a:pt x="477" y="211"/>
                  </a:lnTo>
                  <a:lnTo>
                    <a:pt x="477" y="209"/>
                  </a:lnTo>
                  <a:lnTo>
                    <a:pt x="478" y="205"/>
                  </a:lnTo>
                  <a:lnTo>
                    <a:pt x="480" y="203"/>
                  </a:lnTo>
                  <a:lnTo>
                    <a:pt x="520" y="208"/>
                  </a:lnTo>
                  <a:lnTo>
                    <a:pt x="526" y="201"/>
                  </a:lnTo>
                  <a:lnTo>
                    <a:pt x="533" y="191"/>
                  </a:lnTo>
                  <a:lnTo>
                    <a:pt x="540" y="184"/>
                  </a:lnTo>
                  <a:lnTo>
                    <a:pt x="550" y="179"/>
                  </a:lnTo>
                  <a:lnTo>
                    <a:pt x="560" y="185"/>
                  </a:lnTo>
                  <a:lnTo>
                    <a:pt x="568" y="193"/>
                  </a:lnTo>
                  <a:lnTo>
                    <a:pt x="574" y="203"/>
                  </a:lnTo>
                  <a:lnTo>
                    <a:pt x="576" y="215"/>
                  </a:lnTo>
                  <a:lnTo>
                    <a:pt x="575" y="230"/>
                  </a:lnTo>
                  <a:lnTo>
                    <a:pt x="568" y="242"/>
                  </a:lnTo>
                  <a:lnTo>
                    <a:pt x="560" y="250"/>
                  </a:lnTo>
                  <a:lnTo>
                    <a:pt x="550" y="256"/>
                  </a:lnTo>
                  <a:lnTo>
                    <a:pt x="545" y="260"/>
                  </a:lnTo>
                  <a:lnTo>
                    <a:pt x="538" y="261"/>
                  </a:lnTo>
                  <a:lnTo>
                    <a:pt x="532" y="261"/>
                  </a:lnTo>
                  <a:lnTo>
                    <a:pt x="526" y="260"/>
                  </a:lnTo>
                  <a:lnTo>
                    <a:pt x="522" y="259"/>
                  </a:lnTo>
                  <a:lnTo>
                    <a:pt x="516" y="257"/>
                  </a:lnTo>
                  <a:lnTo>
                    <a:pt x="512" y="257"/>
                  </a:lnTo>
                  <a:lnTo>
                    <a:pt x="506" y="259"/>
                  </a:lnTo>
                  <a:lnTo>
                    <a:pt x="505" y="260"/>
                  </a:lnTo>
                  <a:lnTo>
                    <a:pt x="504" y="261"/>
                  </a:lnTo>
                  <a:lnTo>
                    <a:pt x="503" y="263"/>
                  </a:lnTo>
                  <a:lnTo>
                    <a:pt x="502" y="266"/>
                  </a:lnTo>
                  <a:lnTo>
                    <a:pt x="504" y="271"/>
                  </a:lnTo>
                  <a:lnTo>
                    <a:pt x="507" y="274"/>
                  </a:lnTo>
                  <a:lnTo>
                    <a:pt x="511" y="277"/>
                  </a:lnTo>
                  <a:lnTo>
                    <a:pt x="516" y="278"/>
                  </a:lnTo>
                  <a:lnTo>
                    <a:pt x="521" y="279"/>
                  </a:lnTo>
                  <a:lnTo>
                    <a:pt x="526" y="281"/>
                  </a:lnTo>
                  <a:lnTo>
                    <a:pt x="532" y="283"/>
                  </a:lnTo>
                  <a:lnTo>
                    <a:pt x="537" y="2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2685" y="736"/>
              <a:ext cx="48" cy="83"/>
            </a:xfrm>
            <a:custGeom>
              <a:avLst/>
              <a:gdLst>
                <a:gd name="T0" fmla="*/ 0 w 146"/>
                <a:gd name="T1" fmla="*/ 0 h 249"/>
                <a:gd name="T2" fmla="*/ 0 w 146"/>
                <a:gd name="T3" fmla="*/ 0 h 249"/>
                <a:gd name="T4" fmla="*/ 0 w 146"/>
                <a:gd name="T5" fmla="*/ 0 h 249"/>
                <a:gd name="T6" fmla="*/ 0 w 146"/>
                <a:gd name="T7" fmla="*/ 0 h 249"/>
                <a:gd name="T8" fmla="*/ 0 w 146"/>
                <a:gd name="T9" fmla="*/ 0 h 249"/>
                <a:gd name="T10" fmla="*/ 0 w 146"/>
                <a:gd name="T11" fmla="*/ 0 h 249"/>
                <a:gd name="T12" fmla="*/ 0 w 146"/>
                <a:gd name="T13" fmla="*/ 0 h 249"/>
                <a:gd name="T14" fmla="*/ 0 w 146"/>
                <a:gd name="T15" fmla="*/ 0 h 249"/>
                <a:gd name="T16" fmla="*/ 0 w 146"/>
                <a:gd name="T17" fmla="*/ 0 h 249"/>
                <a:gd name="T18" fmla="*/ 0 w 146"/>
                <a:gd name="T19" fmla="*/ 0 h 249"/>
                <a:gd name="T20" fmla="*/ 0 w 146"/>
                <a:gd name="T21" fmla="*/ 0 h 249"/>
                <a:gd name="T22" fmla="*/ 0 w 146"/>
                <a:gd name="T23" fmla="*/ 0 h 249"/>
                <a:gd name="T24" fmla="*/ 0 w 146"/>
                <a:gd name="T25" fmla="*/ 0 h 249"/>
                <a:gd name="T26" fmla="*/ 0 w 146"/>
                <a:gd name="T27" fmla="*/ 0 h 249"/>
                <a:gd name="T28" fmla="*/ 0 w 146"/>
                <a:gd name="T29" fmla="*/ 0 h 249"/>
                <a:gd name="T30" fmla="*/ 0 w 146"/>
                <a:gd name="T31" fmla="*/ 0 h 249"/>
                <a:gd name="T32" fmla="*/ 0 w 146"/>
                <a:gd name="T33" fmla="*/ 0 h 249"/>
                <a:gd name="T34" fmla="*/ 0 w 146"/>
                <a:gd name="T35" fmla="*/ 0 h 249"/>
                <a:gd name="T36" fmla="*/ 0 w 146"/>
                <a:gd name="T37" fmla="*/ 0 h 249"/>
                <a:gd name="T38" fmla="*/ 0 w 146"/>
                <a:gd name="T39" fmla="*/ 0 h 249"/>
                <a:gd name="T40" fmla="*/ 0 w 146"/>
                <a:gd name="T41" fmla="*/ 0 h 249"/>
                <a:gd name="T42" fmla="*/ 0 w 146"/>
                <a:gd name="T43" fmla="*/ 0 h 249"/>
                <a:gd name="T44" fmla="*/ 0 w 146"/>
                <a:gd name="T45" fmla="*/ 0 h 249"/>
                <a:gd name="T46" fmla="*/ 0 w 146"/>
                <a:gd name="T47" fmla="*/ 0 h 249"/>
                <a:gd name="T48" fmla="*/ 0 w 146"/>
                <a:gd name="T49" fmla="*/ 0 h 249"/>
                <a:gd name="T50" fmla="*/ 0 w 146"/>
                <a:gd name="T51" fmla="*/ 0 h 249"/>
                <a:gd name="T52" fmla="*/ 0 w 146"/>
                <a:gd name="T53" fmla="*/ 0 h 249"/>
                <a:gd name="T54" fmla="*/ 0 w 146"/>
                <a:gd name="T55" fmla="*/ 0 h 249"/>
                <a:gd name="T56" fmla="*/ 0 w 146"/>
                <a:gd name="T57" fmla="*/ 0 h 249"/>
                <a:gd name="T58" fmla="*/ 0 w 146"/>
                <a:gd name="T59" fmla="*/ 0 h 249"/>
                <a:gd name="T60" fmla="*/ 0 w 146"/>
                <a:gd name="T61" fmla="*/ 0 h 249"/>
                <a:gd name="T62" fmla="*/ 0 w 146"/>
                <a:gd name="T63" fmla="*/ 0 h 249"/>
                <a:gd name="T64" fmla="*/ 0 w 146"/>
                <a:gd name="T65" fmla="*/ 0 h 249"/>
                <a:gd name="T66" fmla="*/ 0 w 146"/>
                <a:gd name="T67" fmla="*/ 0 h 249"/>
                <a:gd name="T68" fmla="*/ 0 w 146"/>
                <a:gd name="T69" fmla="*/ 0 h 249"/>
                <a:gd name="T70" fmla="*/ 0 w 146"/>
                <a:gd name="T71" fmla="*/ 0 h 249"/>
                <a:gd name="T72" fmla="*/ 0 w 146"/>
                <a:gd name="T73" fmla="*/ 0 h 249"/>
                <a:gd name="T74" fmla="*/ 0 w 146"/>
                <a:gd name="T75" fmla="*/ 0 h 249"/>
                <a:gd name="T76" fmla="*/ 0 w 146"/>
                <a:gd name="T77" fmla="*/ 0 h 249"/>
                <a:gd name="T78" fmla="*/ 0 w 146"/>
                <a:gd name="T79" fmla="*/ 0 h 249"/>
                <a:gd name="T80" fmla="*/ 0 w 146"/>
                <a:gd name="T81" fmla="*/ 0 h 249"/>
                <a:gd name="T82" fmla="*/ 0 w 146"/>
                <a:gd name="T83" fmla="*/ 0 h 24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6"/>
                <a:gd name="T127" fmla="*/ 0 h 249"/>
                <a:gd name="T128" fmla="*/ 146 w 146"/>
                <a:gd name="T129" fmla="*/ 249 h 24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6" h="249">
                  <a:moveTo>
                    <a:pt x="51" y="247"/>
                  </a:moveTo>
                  <a:lnTo>
                    <a:pt x="47" y="226"/>
                  </a:lnTo>
                  <a:lnTo>
                    <a:pt x="39" y="205"/>
                  </a:lnTo>
                  <a:lnTo>
                    <a:pt x="30" y="183"/>
                  </a:lnTo>
                  <a:lnTo>
                    <a:pt x="21" y="160"/>
                  </a:lnTo>
                  <a:lnTo>
                    <a:pt x="15" y="137"/>
                  </a:lnTo>
                  <a:lnTo>
                    <a:pt x="12" y="114"/>
                  </a:lnTo>
                  <a:lnTo>
                    <a:pt x="14" y="91"/>
                  </a:lnTo>
                  <a:lnTo>
                    <a:pt x="24" y="68"/>
                  </a:lnTo>
                  <a:lnTo>
                    <a:pt x="35" y="52"/>
                  </a:lnTo>
                  <a:lnTo>
                    <a:pt x="48" y="39"/>
                  </a:lnTo>
                  <a:lnTo>
                    <a:pt x="62" y="30"/>
                  </a:lnTo>
                  <a:lnTo>
                    <a:pt x="78" y="24"/>
                  </a:lnTo>
                  <a:lnTo>
                    <a:pt x="94" y="19"/>
                  </a:lnTo>
                  <a:lnTo>
                    <a:pt x="111" y="14"/>
                  </a:lnTo>
                  <a:lnTo>
                    <a:pt x="129" y="11"/>
                  </a:lnTo>
                  <a:lnTo>
                    <a:pt x="146" y="7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2" y="0"/>
                  </a:lnTo>
                  <a:lnTo>
                    <a:pt x="99" y="1"/>
                  </a:lnTo>
                  <a:lnTo>
                    <a:pt x="86" y="3"/>
                  </a:lnTo>
                  <a:lnTo>
                    <a:pt x="73" y="7"/>
                  </a:lnTo>
                  <a:lnTo>
                    <a:pt x="60" y="9"/>
                  </a:lnTo>
                  <a:lnTo>
                    <a:pt x="48" y="13"/>
                  </a:lnTo>
                  <a:lnTo>
                    <a:pt x="36" y="21"/>
                  </a:lnTo>
                  <a:lnTo>
                    <a:pt x="27" y="31"/>
                  </a:lnTo>
                  <a:lnTo>
                    <a:pt x="18" y="42"/>
                  </a:lnTo>
                  <a:lnTo>
                    <a:pt x="12" y="54"/>
                  </a:lnTo>
                  <a:lnTo>
                    <a:pt x="6" y="67"/>
                  </a:lnTo>
                  <a:lnTo>
                    <a:pt x="2" y="80"/>
                  </a:lnTo>
                  <a:lnTo>
                    <a:pt x="0" y="95"/>
                  </a:lnTo>
                  <a:lnTo>
                    <a:pt x="0" y="111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2" y="170"/>
                  </a:lnTo>
                  <a:lnTo>
                    <a:pt x="16" y="188"/>
                  </a:lnTo>
                  <a:lnTo>
                    <a:pt x="22" y="206"/>
                  </a:lnTo>
                  <a:lnTo>
                    <a:pt x="30" y="223"/>
                  </a:lnTo>
                  <a:lnTo>
                    <a:pt x="38" y="237"/>
                  </a:lnTo>
                  <a:lnTo>
                    <a:pt x="49" y="249"/>
                  </a:lnTo>
                  <a:lnTo>
                    <a:pt x="51" y="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2871" y="776"/>
              <a:ext cx="83" cy="20"/>
            </a:xfrm>
            <a:custGeom>
              <a:avLst/>
              <a:gdLst>
                <a:gd name="T0" fmla="*/ 0 w 247"/>
                <a:gd name="T1" fmla="*/ 0 h 60"/>
                <a:gd name="T2" fmla="*/ 0 w 247"/>
                <a:gd name="T3" fmla="*/ 0 h 60"/>
                <a:gd name="T4" fmla="*/ 0 w 247"/>
                <a:gd name="T5" fmla="*/ 0 h 60"/>
                <a:gd name="T6" fmla="*/ 0 w 247"/>
                <a:gd name="T7" fmla="*/ 0 h 60"/>
                <a:gd name="T8" fmla="*/ 0 w 247"/>
                <a:gd name="T9" fmla="*/ 0 h 60"/>
                <a:gd name="T10" fmla="*/ 0 w 247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7"/>
                <a:gd name="T19" fmla="*/ 0 h 60"/>
                <a:gd name="T20" fmla="*/ 247 w 247"/>
                <a:gd name="T21" fmla="*/ 60 h 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7" h="60">
                  <a:moveTo>
                    <a:pt x="57" y="59"/>
                  </a:moveTo>
                  <a:lnTo>
                    <a:pt x="247" y="47"/>
                  </a:lnTo>
                  <a:lnTo>
                    <a:pt x="43" y="42"/>
                  </a:lnTo>
                  <a:lnTo>
                    <a:pt x="0" y="0"/>
                  </a:lnTo>
                  <a:lnTo>
                    <a:pt x="50" y="60"/>
                  </a:lnTo>
                  <a:lnTo>
                    <a:pt x="5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3112" y="750"/>
              <a:ext cx="72" cy="44"/>
            </a:xfrm>
            <a:custGeom>
              <a:avLst/>
              <a:gdLst>
                <a:gd name="T0" fmla="*/ 0 w 216"/>
                <a:gd name="T1" fmla="*/ 0 h 133"/>
                <a:gd name="T2" fmla="*/ 0 w 216"/>
                <a:gd name="T3" fmla="*/ 0 h 133"/>
                <a:gd name="T4" fmla="*/ 0 w 216"/>
                <a:gd name="T5" fmla="*/ 0 h 133"/>
                <a:gd name="T6" fmla="*/ 0 w 216"/>
                <a:gd name="T7" fmla="*/ 0 h 133"/>
                <a:gd name="T8" fmla="*/ 0 w 216"/>
                <a:gd name="T9" fmla="*/ 0 h 133"/>
                <a:gd name="T10" fmla="*/ 0 w 216"/>
                <a:gd name="T11" fmla="*/ 0 h 133"/>
                <a:gd name="T12" fmla="*/ 0 w 216"/>
                <a:gd name="T13" fmla="*/ 0 h 133"/>
                <a:gd name="T14" fmla="*/ 0 w 216"/>
                <a:gd name="T15" fmla="*/ 0 h 133"/>
                <a:gd name="T16" fmla="*/ 0 w 216"/>
                <a:gd name="T17" fmla="*/ 0 h 133"/>
                <a:gd name="T18" fmla="*/ 0 w 216"/>
                <a:gd name="T19" fmla="*/ 0 h 133"/>
                <a:gd name="T20" fmla="*/ 0 w 216"/>
                <a:gd name="T21" fmla="*/ 0 h 133"/>
                <a:gd name="T22" fmla="*/ 0 w 216"/>
                <a:gd name="T23" fmla="*/ 0 h 133"/>
                <a:gd name="T24" fmla="*/ 0 w 216"/>
                <a:gd name="T25" fmla="*/ 0 h 133"/>
                <a:gd name="T26" fmla="*/ 0 w 216"/>
                <a:gd name="T27" fmla="*/ 0 h 133"/>
                <a:gd name="T28" fmla="*/ 0 w 216"/>
                <a:gd name="T29" fmla="*/ 0 h 133"/>
                <a:gd name="T30" fmla="*/ 0 w 216"/>
                <a:gd name="T31" fmla="*/ 0 h 133"/>
                <a:gd name="T32" fmla="*/ 0 w 216"/>
                <a:gd name="T33" fmla="*/ 0 h 133"/>
                <a:gd name="T34" fmla="*/ 0 w 216"/>
                <a:gd name="T35" fmla="*/ 0 h 133"/>
                <a:gd name="T36" fmla="*/ 0 w 216"/>
                <a:gd name="T37" fmla="*/ 0 h 133"/>
                <a:gd name="T38" fmla="*/ 0 w 216"/>
                <a:gd name="T39" fmla="*/ 0 h 133"/>
                <a:gd name="T40" fmla="*/ 0 w 216"/>
                <a:gd name="T41" fmla="*/ 0 h 133"/>
                <a:gd name="T42" fmla="*/ 0 w 216"/>
                <a:gd name="T43" fmla="*/ 0 h 133"/>
                <a:gd name="T44" fmla="*/ 0 w 216"/>
                <a:gd name="T45" fmla="*/ 0 h 133"/>
                <a:gd name="T46" fmla="*/ 0 w 216"/>
                <a:gd name="T47" fmla="*/ 0 h 133"/>
                <a:gd name="T48" fmla="*/ 0 w 216"/>
                <a:gd name="T49" fmla="*/ 0 h 133"/>
                <a:gd name="T50" fmla="*/ 0 w 216"/>
                <a:gd name="T51" fmla="*/ 0 h 133"/>
                <a:gd name="T52" fmla="*/ 0 w 216"/>
                <a:gd name="T53" fmla="*/ 0 h 133"/>
                <a:gd name="T54" fmla="*/ 0 w 216"/>
                <a:gd name="T55" fmla="*/ 0 h 133"/>
                <a:gd name="T56" fmla="*/ 0 w 216"/>
                <a:gd name="T57" fmla="*/ 0 h 133"/>
                <a:gd name="T58" fmla="*/ 0 w 216"/>
                <a:gd name="T59" fmla="*/ 0 h 133"/>
                <a:gd name="T60" fmla="*/ 0 w 216"/>
                <a:gd name="T61" fmla="*/ 0 h 133"/>
                <a:gd name="T62" fmla="*/ 0 w 216"/>
                <a:gd name="T63" fmla="*/ 0 h 133"/>
                <a:gd name="T64" fmla="*/ 0 w 216"/>
                <a:gd name="T65" fmla="*/ 0 h 133"/>
                <a:gd name="T66" fmla="*/ 0 w 216"/>
                <a:gd name="T67" fmla="*/ 0 h 133"/>
                <a:gd name="T68" fmla="*/ 0 w 216"/>
                <a:gd name="T69" fmla="*/ 0 h 133"/>
                <a:gd name="T70" fmla="*/ 0 w 216"/>
                <a:gd name="T71" fmla="*/ 0 h 133"/>
                <a:gd name="T72" fmla="*/ 0 w 216"/>
                <a:gd name="T73" fmla="*/ 0 h 133"/>
                <a:gd name="T74" fmla="*/ 0 w 216"/>
                <a:gd name="T75" fmla="*/ 0 h 133"/>
                <a:gd name="T76" fmla="*/ 0 w 216"/>
                <a:gd name="T77" fmla="*/ 0 h 133"/>
                <a:gd name="T78" fmla="*/ 0 w 216"/>
                <a:gd name="T79" fmla="*/ 0 h 133"/>
                <a:gd name="T80" fmla="*/ 0 w 216"/>
                <a:gd name="T81" fmla="*/ 0 h 1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16"/>
                <a:gd name="T124" fmla="*/ 0 h 133"/>
                <a:gd name="T125" fmla="*/ 216 w 216"/>
                <a:gd name="T126" fmla="*/ 133 h 13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16" h="133">
                  <a:moveTo>
                    <a:pt x="106" y="133"/>
                  </a:moveTo>
                  <a:lnTo>
                    <a:pt x="122" y="133"/>
                  </a:lnTo>
                  <a:lnTo>
                    <a:pt x="138" y="130"/>
                  </a:lnTo>
                  <a:lnTo>
                    <a:pt x="154" y="127"/>
                  </a:lnTo>
                  <a:lnTo>
                    <a:pt x="168" y="122"/>
                  </a:lnTo>
                  <a:lnTo>
                    <a:pt x="182" y="114"/>
                  </a:lnTo>
                  <a:lnTo>
                    <a:pt x="195" y="106"/>
                  </a:lnTo>
                  <a:lnTo>
                    <a:pt x="207" y="95"/>
                  </a:lnTo>
                  <a:lnTo>
                    <a:pt x="216" y="82"/>
                  </a:lnTo>
                  <a:lnTo>
                    <a:pt x="215" y="14"/>
                  </a:lnTo>
                  <a:lnTo>
                    <a:pt x="159" y="0"/>
                  </a:lnTo>
                  <a:lnTo>
                    <a:pt x="162" y="2"/>
                  </a:lnTo>
                  <a:lnTo>
                    <a:pt x="165" y="3"/>
                  </a:lnTo>
                  <a:lnTo>
                    <a:pt x="168" y="5"/>
                  </a:lnTo>
                  <a:lnTo>
                    <a:pt x="171" y="7"/>
                  </a:lnTo>
                  <a:lnTo>
                    <a:pt x="174" y="13"/>
                  </a:lnTo>
                  <a:lnTo>
                    <a:pt x="176" y="20"/>
                  </a:lnTo>
                  <a:lnTo>
                    <a:pt x="177" y="29"/>
                  </a:lnTo>
                  <a:lnTo>
                    <a:pt x="179" y="36"/>
                  </a:lnTo>
                  <a:lnTo>
                    <a:pt x="168" y="45"/>
                  </a:lnTo>
                  <a:lnTo>
                    <a:pt x="156" y="52"/>
                  </a:lnTo>
                  <a:lnTo>
                    <a:pt x="142" y="58"/>
                  </a:lnTo>
                  <a:lnTo>
                    <a:pt x="128" y="64"/>
                  </a:lnTo>
                  <a:lnTo>
                    <a:pt x="113" y="67"/>
                  </a:lnTo>
                  <a:lnTo>
                    <a:pt x="97" y="71"/>
                  </a:lnTo>
                  <a:lnTo>
                    <a:pt x="82" y="72"/>
                  </a:lnTo>
                  <a:lnTo>
                    <a:pt x="68" y="72"/>
                  </a:lnTo>
                  <a:lnTo>
                    <a:pt x="63" y="71"/>
                  </a:lnTo>
                  <a:lnTo>
                    <a:pt x="61" y="67"/>
                  </a:lnTo>
                  <a:lnTo>
                    <a:pt x="59" y="64"/>
                  </a:lnTo>
                  <a:lnTo>
                    <a:pt x="55" y="60"/>
                  </a:lnTo>
                  <a:lnTo>
                    <a:pt x="19" y="53"/>
                  </a:lnTo>
                  <a:lnTo>
                    <a:pt x="18" y="52"/>
                  </a:lnTo>
                  <a:lnTo>
                    <a:pt x="18" y="51"/>
                  </a:lnTo>
                  <a:lnTo>
                    <a:pt x="17" y="48"/>
                  </a:lnTo>
                  <a:lnTo>
                    <a:pt x="16" y="46"/>
                  </a:lnTo>
                  <a:lnTo>
                    <a:pt x="27" y="29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2"/>
                  </a:lnTo>
                  <a:lnTo>
                    <a:pt x="9" y="35"/>
                  </a:lnTo>
                  <a:lnTo>
                    <a:pt x="8" y="37"/>
                  </a:lnTo>
                  <a:lnTo>
                    <a:pt x="7" y="40"/>
                  </a:lnTo>
                  <a:lnTo>
                    <a:pt x="7" y="42"/>
                  </a:lnTo>
                  <a:lnTo>
                    <a:pt x="8" y="45"/>
                  </a:lnTo>
                  <a:lnTo>
                    <a:pt x="10" y="47"/>
                  </a:lnTo>
                  <a:lnTo>
                    <a:pt x="11" y="49"/>
                  </a:lnTo>
                  <a:lnTo>
                    <a:pt x="28" y="61"/>
                  </a:lnTo>
                  <a:lnTo>
                    <a:pt x="46" y="70"/>
                  </a:lnTo>
                  <a:lnTo>
                    <a:pt x="65" y="76"/>
                  </a:lnTo>
                  <a:lnTo>
                    <a:pt x="86" y="80"/>
                  </a:lnTo>
                  <a:lnTo>
                    <a:pt x="107" y="81"/>
                  </a:lnTo>
                  <a:lnTo>
                    <a:pt x="129" y="78"/>
                  </a:lnTo>
                  <a:lnTo>
                    <a:pt x="150" y="76"/>
                  </a:lnTo>
                  <a:lnTo>
                    <a:pt x="171" y="70"/>
                  </a:lnTo>
                  <a:lnTo>
                    <a:pt x="172" y="72"/>
                  </a:lnTo>
                  <a:lnTo>
                    <a:pt x="173" y="73"/>
                  </a:lnTo>
                  <a:lnTo>
                    <a:pt x="174" y="73"/>
                  </a:lnTo>
                  <a:lnTo>
                    <a:pt x="171" y="77"/>
                  </a:lnTo>
                  <a:lnTo>
                    <a:pt x="157" y="87"/>
                  </a:lnTo>
                  <a:lnTo>
                    <a:pt x="141" y="93"/>
                  </a:lnTo>
                  <a:lnTo>
                    <a:pt x="125" y="98"/>
                  </a:lnTo>
                  <a:lnTo>
                    <a:pt x="108" y="99"/>
                  </a:lnTo>
                  <a:lnTo>
                    <a:pt x="91" y="100"/>
                  </a:lnTo>
                  <a:lnTo>
                    <a:pt x="74" y="100"/>
                  </a:lnTo>
                  <a:lnTo>
                    <a:pt x="57" y="100"/>
                  </a:lnTo>
                  <a:lnTo>
                    <a:pt x="41" y="100"/>
                  </a:lnTo>
                  <a:lnTo>
                    <a:pt x="11" y="70"/>
                  </a:lnTo>
                  <a:lnTo>
                    <a:pt x="9" y="70"/>
                  </a:lnTo>
                  <a:lnTo>
                    <a:pt x="5" y="70"/>
                  </a:lnTo>
                  <a:lnTo>
                    <a:pt x="3" y="72"/>
                  </a:lnTo>
                  <a:lnTo>
                    <a:pt x="0" y="75"/>
                  </a:lnTo>
                  <a:lnTo>
                    <a:pt x="9" y="86"/>
                  </a:lnTo>
                  <a:lnTo>
                    <a:pt x="20" y="96"/>
                  </a:lnTo>
                  <a:lnTo>
                    <a:pt x="31" y="105"/>
                  </a:lnTo>
                  <a:lnTo>
                    <a:pt x="45" y="113"/>
                  </a:lnTo>
                  <a:lnTo>
                    <a:pt x="59" y="119"/>
                  </a:lnTo>
                  <a:lnTo>
                    <a:pt x="73" y="125"/>
                  </a:lnTo>
                  <a:lnTo>
                    <a:pt x="89" y="130"/>
                  </a:lnTo>
                  <a:lnTo>
                    <a:pt x="106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>
              <a:off x="2849" y="748"/>
              <a:ext cx="23" cy="17"/>
            </a:xfrm>
            <a:custGeom>
              <a:avLst/>
              <a:gdLst>
                <a:gd name="T0" fmla="*/ 0 w 67"/>
                <a:gd name="T1" fmla="*/ 0 h 52"/>
                <a:gd name="T2" fmla="*/ 0 w 67"/>
                <a:gd name="T3" fmla="*/ 0 h 52"/>
                <a:gd name="T4" fmla="*/ 0 w 67"/>
                <a:gd name="T5" fmla="*/ 0 h 52"/>
                <a:gd name="T6" fmla="*/ 0 w 67"/>
                <a:gd name="T7" fmla="*/ 0 h 52"/>
                <a:gd name="T8" fmla="*/ 0 w 67"/>
                <a:gd name="T9" fmla="*/ 0 h 52"/>
                <a:gd name="T10" fmla="*/ 0 w 67"/>
                <a:gd name="T11" fmla="*/ 0 h 52"/>
                <a:gd name="T12" fmla="*/ 0 w 67"/>
                <a:gd name="T13" fmla="*/ 0 h 52"/>
                <a:gd name="T14" fmla="*/ 0 w 67"/>
                <a:gd name="T15" fmla="*/ 0 h 52"/>
                <a:gd name="T16" fmla="*/ 0 w 67"/>
                <a:gd name="T17" fmla="*/ 0 h 52"/>
                <a:gd name="T18" fmla="*/ 0 w 67"/>
                <a:gd name="T19" fmla="*/ 0 h 52"/>
                <a:gd name="T20" fmla="*/ 0 w 67"/>
                <a:gd name="T21" fmla="*/ 0 h 52"/>
                <a:gd name="T22" fmla="*/ 0 w 67"/>
                <a:gd name="T23" fmla="*/ 0 h 52"/>
                <a:gd name="T24" fmla="*/ 0 w 67"/>
                <a:gd name="T25" fmla="*/ 0 h 52"/>
                <a:gd name="T26" fmla="*/ 0 w 67"/>
                <a:gd name="T27" fmla="*/ 0 h 52"/>
                <a:gd name="T28" fmla="*/ 0 w 67"/>
                <a:gd name="T29" fmla="*/ 0 h 52"/>
                <a:gd name="T30" fmla="*/ 0 w 67"/>
                <a:gd name="T31" fmla="*/ 0 h 52"/>
                <a:gd name="T32" fmla="*/ 0 w 67"/>
                <a:gd name="T33" fmla="*/ 0 h 52"/>
                <a:gd name="T34" fmla="*/ 0 w 67"/>
                <a:gd name="T35" fmla="*/ 0 h 52"/>
                <a:gd name="T36" fmla="*/ 0 w 67"/>
                <a:gd name="T37" fmla="*/ 0 h 52"/>
                <a:gd name="T38" fmla="*/ 0 w 67"/>
                <a:gd name="T39" fmla="*/ 0 h 52"/>
                <a:gd name="T40" fmla="*/ 0 w 67"/>
                <a:gd name="T41" fmla="*/ 0 h 52"/>
                <a:gd name="T42" fmla="*/ 0 w 67"/>
                <a:gd name="T43" fmla="*/ 0 h 52"/>
                <a:gd name="T44" fmla="*/ 0 w 67"/>
                <a:gd name="T45" fmla="*/ 0 h 52"/>
                <a:gd name="T46" fmla="*/ 0 w 67"/>
                <a:gd name="T47" fmla="*/ 0 h 52"/>
                <a:gd name="T48" fmla="*/ 0 w 67"/>
                <a:gd name="T49" fmla="*/ 0 h 52"/>
                <a:gd name="T50" fmla="*/ 0 w 67"/>
                <a:gd name="T51" fmla="*/ 0 h 52"/>
                <a:gd name="T52" fmla="*/ 0 w 67"/>
                <a:gd name="T53" fmla="*/ 0 h 52"/>
                <a:gd name="T54" fmla="*/ 0 w 67"/>
                <a:gd name="T55" fmla="*/ 0 h 52"/>
                <a:gd name="T56" fmla="*/ 0 w 67"/>
                <a:gd name="T57" fmla="*/ 0 h 52"/>
                <a:gd name="T58" fmla="*/ 0 w 67"/>
                <a:gd name="T59" fmla="*/ 0 h 52"/>
                <a:gd name="T60" fmla="*/ 0 w 67"/>
                <a:gd name="T61" fmla="*/ 0 h 52"/>
                <a:gd name="T62" fmla="*/ 0 w 67"/>
                <a:gd name="T63" fmla="*/ 0 h 52"/>
                <a:gd name="T64" fmla="*/ 0 w 67"/>
                <a:gd name="T65" fmla="*/ 0 h 52"/>
                <a:gd name="T66" fmla="*/ 0 w 67"/>
                <a:gd name="T67" fmla="*/ 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"/>
                <a:gd name="T103" fmla="*/ 0 h 52"/>
                <a:gd name="T104" fmla="*/ 67 w 67"/>
                <a:gd name="T105" fmla="*/ 52 h 5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" h="52">
                  <a:moveTo>
                    <a:pt x="14" y="49"/>
                  </a:moveTo>
                  <a:lnTo>
                    <a:pt x="15" y="47"/>
                  </a:lnTo>
                  <a:lnTo>
                    <a:pt x="17" y="43"/>
                  </a:lnTo>
                  <a:lnTo>
                    <a:pt x="20" y="41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2" y="38"/>
                  </a:lnTo>
                  <a:lnTo>
                    <a:pt x="37" y="40"/>
                  </a:lnTo>
                  <a:lnTo>
                    <a:pt x="41" y="42"/>
                  </a:lnTo>
                  <a:lnTo>
                    <a:pt x="46" y="44"/>
                  </a:lnTo>
                  <a:lnTo>
                    <a:pt x="50" y="46"/>
                  </a:lnTo>
                  <a:lnTo>
                    <a:pt x="56" y="46"/>
                  </a:lnTo>
                  <a:lnTo>
                    <a:pt x="62" y="43"/>
                  </a:lnTo>
                  <a:lnTo>
                    <a:pt x="65" y="37"/>
                  </a:lnTo>
                  <a:lnTo>
                    <a:pt x="67" y="30"/>
                  </a:lnTo>
                  <a:lnTo>
                    <a:pt x="67" y="22"/>
                  </a:lnTo>
                  <a:lnTo>
                    <a:pt x="66" y="13"/>
                  </a:lnTo>
                  <a:lnTo>
                    <a:pt x="63" y="9"/>
                  </a:lnTo>
                  <a:lnTo>
                    <a:pt x="58" y="6"/>
                  </a:lnTo>
                  <a:lnTo>
                    <a:pt x="53" y="3"/>
                  </a:lnTo>
                  <a:lnTo>
                    <a:pt x="47" y="1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29" y="2"/>
                  </a:lnTo>
                  <a:lnTo>
                    <a:pt x="23" y="5"/>
                  </a:lnTo>
                  <a:lnTo>
                    <a:pt x="14" y="14"/>
                  </a:lnTo>
                  <a:lnTo>
                    <a:pt x="7" y="23"/>
                  </a:lnTo>
                  <a:lnTo>
                    <a:pt x="3" y="31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4" y="47"/>
                  </a:lnTo>
                  <a:lnTo>
                    <a:pt x="7" y="49"/>
                  </a:lnTo>
                  <a:lnTo>
                    <a:pt x="11" y="52"/>
                  </a:lnTo>
                  <a:lnTo>
                    <a:pt x="14" y="49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9" name="Freeform 65"/>
            <p:cNvSpPr>
              <a:spLocks/>
            </p:cNvSpPr>
            <p:nvPr/>
          </p:nvSpPr>
          <p:spPr bwMode="auto">
            <a:xfrm>
              <a:off x="2930" y="711"/>
              <a:ext cx="51" cy="41"/>
            </a:xfrm>
            <a:custGeom>
              <a:avLst/>
              <a:gdLst>
                <a:gd name="T0" fmla="*/ 0 w 152"/>
                <a:gd name="T1" fmla="*/ 0 h 124"/>
                <a:gd name="T2" fmla="*/ 0 w 152"/>
                <a:gd name="T3" fmla="*/ 0 h 124"/>
                <a:gd name="T4" fmla="*/ 0 w 152"/>
                <a:gd name="T5" fmla="*/ 0 h 124"/>
                <a:gd name="T6" fmla="*/ 0 w 152"/>
                <a:gd name="T7" fmla="*/ 0 h 124"/>
                <a:gd name="T8" fmla="*/ 0 w 152"/>
                <a:gd name="T9" fmla="*/ 0 h 124"/>
                <a:gd name="T10" fmla="*/ 0 w 152"/>
                <a:gd name="T11" fmla="*/ 0 h 124"/>
                <a:gd name="T12" fmla="*/ 0 w 152"/>
                <a:gd name="T13" fmla="*/ 0 h 124"/>
                <a:gd name="T14" fmla="*/ 0 w 152"/>
                <a:gd name="T15" fmla="*/ 0 h 124"/>
                <a:gd name="T16" fmla="*/ 0 w 152"/>
                <a:gd name="T17" fmla="*/ 0 h 124"/>
                <a:gd name="T18" fmla="*/ 0 w 152"/>
                <a:gd name="T19" fmla="*/ 0 h 124"/>
                <a:gd name="T20" fmla="*/ 0 w 152"/>
                <a:gd name="T21" fmla="*/ 0 h 124"/>
                <a:gd name="T22" fmla="*/ 0 w 152"/>
                <a:gd name="T23" fmla="*/ 0 h 124"/>
                <a:gd name="T24" fmla="*/ 0 w 152"/>
                <a:gd name="T25" fmla="*/ 0 h 124"/>
                <a:gd name="T26" fmla="*/ 0 w 152"/>
                <a:gd name="T27" fmla="*/ 0 h 124"/>
                <a:gd name="T28" fmla="*/ 0 w 152"/>
                <a:gd name="T29" fmla="*/ 0 h 124"/>
                <a:gd name="T30" fmla="*/ 0 w 152"/>
                <a:gd name="T31" fmla="*/ 0 h 124"/>
                <a:gd name="T32" fmla="*/ 0 w 152"/>
                <a:gd name="T33" fmla="*/ 0 h 124"/>
                <a:gd name="T34" fmla="*/ 0 w 152"/>
                <a:gd name="T35" fmla="*/ 0 h 124"/>
                <a:gd name="T36" fmla="*/ 0 w 152"/>
                <a:gd name="T37" fmla="*/ 0 h 124"/>
                <a:gd name="T38" fmla="*/ 0 w 152"/>
                <a:gd name="T39" fmla="*/ 0 h 124"/>
                <a:gd name="T40" fmla="*/ 0 w 152"/>
                <a:gd name="T41" fmla="*/ 0 h 124"/>
                <a:gd name="T42" fmla="*/ 0 w 152"/>
                <a:gd name="T43" fmla="*/ 0 h 124"/>
                <a:gd name="T44" fmla="*/ 0 w 152"/>
                <a:gd name="T45" fmla="*/ 0 h 124"/>
                <a:gd name="T46" fmla="*/ 0 w 152"/>
                <a:gd name="T47" fmla="*/ 0 h 124"/>
                <a:gd name="T48" fmla="*/ 0 w 152"/>
                <a:gd name="T49" fmla="*/ 0 h 124"/>
                <a:gd name="T50" fmla="*/ 0 w 152"/>
                <a:gd name="T51" fmla="*/ 0 h 124"/>
                <a:gd name="T52" fmla="*/ 0 w 152"/>
                <a:gd name="T53" fmla="*/ 0 h 124"/>
                <a:gd name="T54" fmla="*/ 0 w 152"/>
                <a:gd name="T55" fmla="*/ 0 h 124"/>
                <a:gd name="T56" fmla="*/ 0 w 152"/>
                <a:gd name="T57" fmla="*/ 0 h 124"/>
                <a:gd name="T58" fmla="*/ 0 w 152"/>
                <a:gd name="T59" fmla="*/ 0 h 124"/>
                <a:gd name="T60" fmla="*/ 0 w 152"/>
                <a:gd name="T61" fmla="*/ 0 h 124"/>
                <a:gd name="T62" fmla="*/ 0 w 152"/>
                <a:gd name="T63" fmla="*/ 0 h 124"/>
                <a:gd name="T64" fmla="*/ 0 w 152"/>
                <a:gd name="T65" fmla="*/ 0 h 124"/>
                <a:gd name="T66" fmla="*/ 0 w 152"/>
                <a:gd name="T67" fmla="*/ 0 h 124"/>
                <a:gd name="T68" fmla="*/ 0 w 152"/>
                <a:gd name="T69" fmla="*/ 0 h 1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2"/>
                <a:gd name="T106" fmla="*/ 0 h 124"/>
                <a:gd name="T107" fmla="*/ 152 w 152"/>
                <a:gd name="T108" fmla="*/ 124 h 12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2" h="124">
                  <a:moveTo>
                    <a:pt x="22" y="124"/>
                  </a:moveTo>
                  <a:lnTo>
                    <a:pt x="74" y="111"/>
                  </a:lnTo>
                  <a:lnTo>
                    <a:pt x="98" y="51"/>
                  </a:lnTo>
                  <a:lnTo>
                    <a:pt x="105" y="53"/>
                  </a:lnTo>
                  <a:lnTo>
                    <a:pt x="111" y="54"/>
                  </a:lnTo>
                  <a:lnTo>
                    <a:pt x="119" y="55"/>
                  </a:lnTo>
                  <a:lnTo>
                    <a:pt x="127" y="54"/>
                  </a:lnTo>
                  <a:lnTo>
                    <a:pt x="134" y="53"/>
                  </a:lnTo>
                  <a:lnTo>
                    <a:pt x="141" y="49"/>
                  </a:lnTo>
                  <a:lnTo>
                    <a:pt x="148" y="44"/>
                  </a:lnTo>
                  <a:lnTo>
                    <a:pt x="152" y="37"/>
                  </a:lnTo>
                  <a:lnTo>
                    <a:pt x="152" y="35"/>
                  </a:lnTo>
                  <a:lnTo>
                    <a:pt x="152" y="32"/>
                  </a:lnTo>
                  <a:lnTo>
                    <a:pt x="151" y="30"/>
                  </a:lnTo>
                  <a:lnTo>
                    <a:pt x="150" y="28"/>
                  </a:lnTo>
                  <a:lnTo>
                    <a:pt x="144" y="28"/>
                  </a:lnTo>
                  <a:lnTo>
                    <a:pt x="140" y="31"/>
                  </a:lnTo>
                  <a:lnTo>
                    <a:pt x="135" y="36"/>
                  </a:lnTo>
                  <a:lnTo>
                    <a:pt x="130" y="40"/>
                  </a:lnTo>
                  <a:lnTo>
                    <a:pt x="91" y="0"/>
                  </a:lnTo>
                  <a:lnTo>
                    <a:pt x="89" y="5"/>
                  </a:lnTo>
                  <a:lnTo>
                    <a:pt x="95" y="12"/>
                  </a:lnTo>
                  <a:lnTo>
                    <a:pt x="101" y="22"/>
                  </a:lnTo>
                  <a:lnTo>
                    <a:pt x="105" y="32"/>
                  </a:lnTo>
                  <a:lnTo>
                    <a:pt x="105" y="35"/>
                  </a:lnTo>
                  <a:lnTo>
                    <a:pt x="104" y="36"/>
                  </a:lnTo>
                  <a:lnTo>
                    <a:pt x="101" y="38"/>
                  </a:lnTo>
                  <a:lnTo>
                    <a:pt x="99" y="40"/>
                  </a:lnTo>
                  <a:lnTo>
                    <a:pt x="74" y="23"/>
                  </a:lnTo>
                  <a:lnTo>
                    <a:pt x="79" y="44"/>
                  </a:lnTo>
                  <a:lnTo>
                    <a:pt x="76" y="67"/>
                  </a:lnTo>
                  <a:lnTo>
                    <a:pt x="69" y="89"/>
                  </a:lnTo>
                  <a:lnTo>
                    <a:pt x="57" y="106"/>
                  </a:lnTo>
                  <a:lnTo>
                    <a:pt x="27" y="120"/>
                  </a:lnTo>
                  <a:lnTo>
                    <a:pt x="23" y="120"/>
                  </a:lnTo>
                  <a:lnTo>
                    <a:pt x="20" y="119"/>
                  </a:lnTo>
                  <a:lnTo>
                    <a:pt x="16" y="118"/>
                  </a:lnTo>
                  <a:lnTo>
                    <a:pt x="13" y="116"/>
                  </a:lnTo>
                  <a:lnTo>
                    <a:pt x="12" y="113"/>
                  </a:lnTo>
                  <a:lnTo>
                    <a:pt x="11" y="112"/>
                  </a:lnTo>
                  <a:lnTo>
                    <a:pt x="10" y="110"/>
                  </a:lnTo>
                  <a:lnTo>
                    <a:pt x="9" y="106"/>
                  </a:lnTo>
                  <a:lnTo>
                    <a:pt x="18" y="88"/>
                  </a:lnTo>
                  <a:lnTo>
                    <a:pt x="16" y="84"/>
                  </a:lnTo>
                  <a:lnTo>
                    <a:pt x="15" y="81"/>
                  </a:lnTo>
                  <a:lnTo>
                    <a:pt x="13" y="78"/>
                  </a:lnTo>
                  <a:lnTo>
                    <a:pt x="11" y="73"/>
                  </a:lnTo>
                  <a:lnTo>
                    <a:pt x="24" y="41"/>
                  </a:lnTo>
                  <a:lnTo>
                    <a:pt x="23" y="40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4" y="32"/>
                  </a:lnTo>
                  <a:lnTo>
                    <a:pt x="16" y="26"/>
                  </a:lnTo>
                  <a:lnTo>
                    <a:pt x="21" y="23"/>
                  </a:lnTo>
                  <a:lnTo>
                    <a:pt x="27" y="20"/>
                  </a:lnTo>
                  <a:lnTo>
                    <a:pt x="31" y="14"/>
                  </a:lnTo>
                  <a:lnTo>
                    <a:pt x="27" y="11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6" y="18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6" y="32"/>
                  </a:lnTo>
                  <a:lnTo>
                    <a:pt x="7" y="35"/>
                  </a:lnTo>
                  <a:lnTo>
                    <a:pt x="11" y="36"/>
                  </a:lnTo>
                  <a:lnTo>
                    <a:pt x="13" y="38"/>
                  </a:lnTo>
                  <a:lnTo>
                    <a:pt x="16" y="41"/>
                  </a:lnTo>
                  <a:lnTo>
                    <a:pt x="0" y="70"/>
                  </a:lnTo>
                  <a:lnTo>
                    <a:pt x="4" y="116"/>
                  </a:lnTo>
                  <a:lnTo>
                    <a:pt x="22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0" name="Freeform 66"/>
            <p:cNvSpPr>
              <a:spLocks/>
            </p:cNvSpPr>
            <p:nvPr/>
          </p:nvSpPr>
          <p:spPr bwMode="auto">
            <a:xfrm>
              <a:off x="2820" y="575"/>
              <a:ext cx="115" cy="176"/>
            </a:xfrm>
            <a:custGeom>
              <a:avLst/>
              <a:gdLst>
                <a:gd name="T0" fmla="*/ 0 w 344"/>
                <a:gd name="T1" fmla="*/ 0 h 528"/>
                <a:gd name="T2" fmla="*/ 0 w 344"/>
                <a:gd name="T3" fmla="*/ 0 h 528"/>
                <a:gd name="T4" fmla="*/ 0 w 344"/>
                <a:gd name="T5" fmla="*/ 0 h 528"/>
                <a:gd name="T6" fmla="*/ 0 w 344"/>
                <a:gd name="T7" fmla="*/ 0 h 528"/>
                <a:gd name="T8" fmla="*/ 0 w 344"/>
                <a:gd name="T9" fmla="*/ 0 h 528"/>
                <a:gd name="T10" fmla="*/ 0 w 344"/>
                <a:gd name="T11" fmla="*/ 0 h 528"/>
                <a:gd name="T12" fmla="*/ 0 w 344"/>
                <a:gd name="T13" fmla="*/ 0 h 528"/>
                <a:gd name="T14" fmla="*/ 0 w 344"/>
                <a:gd name="T15" fmla="*/ 0 h 528"/>
                <a:gd name="T16" fmla="*/ 0 w 344"/>
                <a:gd name="T17" fmla="*/ 0 h 528"/>
                <a:gd name="T18" fmla="*/ 0 w 344"/>
                <a:gd name="T19" fmla="*/ 0 h 528"/>
                <a:gd name="T20" fmla="*/ 0 w 344"/>
                <a:gd name="T21" fmla="*/ 0 h 528"/>
                <a:gd name="T22" fmla="*/ 0 w 344"/>
                <a:gd name="T23" fmla="*/ 0 h 528"/>
                <a:gd name="T24" fmla="*/ 0 w 344"/>
                <a:gd name="T25" fmla="*/ 0 h 528"/>
                <a:gd name="T26" fmla="*/ 0 w 344"/>
                <a:gd name="T27" fmla="*/ 0 h 528"/>
                <a:gd name="T28" fmla="*/ 0 w 344"/>
                <a:gd name="T29" fmla="*/ 0 h 528"/>
                <a:gd name="T30" fmla="*/ 0 w 344"/>
                <a:gd name="T31" fmla="*/ 0 h 528"/>
                <a:gd name="T32" fmla="*/ 0 w 344"/>
                <a:gd name="T33" fmla="*/ 0 h 528"/>
                <a:gd name="T34" fmla="*/ 0 w 344"/>
                <a:gd name="T35" fmla="*/ 0 h 528"/>
                <a:gd name="T36" fmla="*/ 0 w 344"/>
                <a:gd name="T37" fmla="*/ 0 h 528"/>
                <a:gd name="T38" fmla="*/ 0 w 344"/>
                <a:gd name="T39" fmla="*/ 0 h 528"/>
                <a:gd name="T40" fmla="*/ 0 w 344"/>
                <a:gd name="T41" fmla="*/ 0 h 528"/>
                <a:gd name="T42" fmla="*/ 0 w 344"/>
                <a:gd name="T43" fmla="*/ 0 h 528"/>
                <a:gd name="T44" fmla="*/ 0 w 344"/>
                <a:gd name="T45" fmla="*/ 0 h 528"/>
                <a:gd name="T46" fmla="*/ 0 w 344"/>
                <a:gd name="T47" fmla="*/ 0 h 528"/>
                <a:gd name="T48" fmla="*/ 0 w 344"/>
                <a:gd name="T49" fmla="*/ 0 h 528"/>
                <a:gd name="T50" fmla="*/ 0 w 344"/>
                <a:gd name="T51" fmla="*/ 0 h 528"/>
                <a:gd name="T52" fmla="*/ 0 w 344"/>
                <a:gd name="T53" fmla="*/ 0 h 528"/>
                <a:gd name="T54" fmla="*/ 0 w 344"/>
                <a:gd name="T55" fmla="*/ 0 h 528"/>
                <a:gd name="T56" fmla="*/ 0 w 344"/>
                <a:gd name="T57" fmla="*/ 0 h 528"/>
                <a:gd name="T58" fmla="*/ 0 w 344"/>
                <a:gd name="T59" fmla="*/ 0 h 528"/>
                <a:gd name="T60" fmla="*/ 0 w 344"/>
                <a:gd name="T61" fmla="*/ 0 h 528"/>
                <a:gd name="T62" fmla="*/ 0 w 344"/>
                <a:gd name="T63" fmla="*/ 0 h 528"/>
                <a:gd name="T64" fmla="*/ 0 w 344"/>
                <a:gd name="T65" fmla="*/ 0 h 528"/>
                <a:gd name="T66" fmla="*/ 0 w 344"/>
                <a:gd name="T67" fmla="*/ 0 h 528"/>
                <a:gd name="T68" fmla="*/ 0 w 344"/>
                <a:gd name="T69" fmla="*/ 0 h 528"/>
                <a:gd name="T70" fmla="*/ 0 w 344"/>
                <a:gd name="T71" fmla="*/ 0 h 528"/>
                <a:gd name="T72" fmla="*/ 0 w 344"/>
                <a:gd name="T73" fmla="*/ 0 h 528"/>
                <a:gd name="T74" fmla="*/ 0 w 344"/>
                <a:gd name="T75" fmla="*/ 0 h 528"/>
                <a:gd name="T76" fmla="*/ 0 w 344"/>
                <a:gd name="T77" fmla="*/ 0 h 528"/>
                <a:gd name="T78" fmla="*/ 0 w 344"/>
                <a:gd name="T79" fmla="*/ 0 h 528"/>
                <a:gd name="T80" fmla="*/ 0 w 344"/>
                <a:gd name="T81" fmla="*/ 0 h 528"/>
                <a:gd name="T82" fmla="*/ 0 w 344"/>
                <a:gd name="T83" fmla="*/ 0 h 528"/>
                <a:gd name="T84" fmla="*/ 0 w 344"/>
                <a:gd name="T85" fmla="*/ 0 h 528"/>
                <a:gd name="T86" fmla="*/ 0 w 344"/>
                <a:gd name="T87" fmla="*/ 0 h 528"/>
                <a:gd name="T88" fmla="*/ 0 w 344"/>
                <a:gd name="T89" fmla="*/ 0 h 528"/>
                <a:gd name="T90" fmla="*/ 0 w 344"/>
                <a:gd name="T91" fmla="*/ 0 h 528"/>
                <a:gd name="T92" fmla="*/ 0 w 344"/>
                <a:gd name="T93" fmla="*/ 0 h 528"/>
                <a:gd name="T94" fmla="*/ 0 w 344"/>
                <a:gd name="T95" fmla="*/ 0 h 528"/>
                <a:gd name="T96" fmla="*/ 0 w 344"/>
                <a:gd name="T97" fmla="*/ 0 h 528"/>
                <a:gd name="T98" fmla="*/ 0 w 344"/>
                <a:gd name="T99" fmla="*/ 0 h 528"/>
                <a:gd name="T100" fmla="*/ 0 w 344"/>
                <a:gd name="T101" fmla="*/ 0 h 528"/>
                <a:gd name="T102" fmla="*/ 0 w 344"/>
                <a:gd name="T103" fmla="*/ 0 h 528"/>
                <a:gd name="T104" fmla="*/ 0 w 344"/>
                <a:gd name="T105" fmla="*/ 0 h 528"/>
                <a:gd name="T106" fmla="*/ 0 w 344"/>
                <a:gd name="T107" fmla="*/ 0 h 528"/>
                <a:gd name="T108" fmla="*/ 0 w 344"/>
                <a:gd name="T109" fmla="*/ 0 h 528"/>
                <a:gd name="T110" fmla="*/ 0 w 344"/>
                <a:gd name="T111" fmla="*/ 0 h 528"/>
                <a:gd name="T112" fmla="*/ 0 w 344"/>
                <a:gd name="T113" fmla="*/ 0 h 528"/>
                <a:gd name="T114" fmla="*/ 0 w 344"/>
                <a:gd name="T115" fmla="*/ 0 h 528"/>
                <a:gd name="T116" fmla="*/ 0 w 344"/>
                <a:gd name="T117" fmla="*/ 0 h 528"/>
                <a:gd name="T118" fmla="*/ 0 w 344"/>
                <a:gd name="T119" fmla="*/ 0 h 528"/>
                <a:gd name="T120" fmla="*/ 0 w 344"/>
                <a:gd name="T121" fmla="*/ 0 h 5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44"/>
                <a:gd name="T184" fmla="*/ 0 h 528"/>
                <a:gd name="T185" fmla="*/ 344 w 344"/>
                <a:gd name="T186" fmla="*/ 528 h 5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44" h="528">
                  <a:moveTo>
                    <a:pt x="219" y="528"/>
                  </a:moveTo>
                  <a:lnTo>
                    <a:pt x="224" y="528"/>
                  </a:lnTo>
                  <a:lnTo>
                    <a:pt x="230" y="527"/>
                  </a:lnTo>
                  <a:lnTo>
                    <a:pt x="234" y="525"/>
                  </a:lnTo>
                  <a:lnTo>
                    <a:pt x="239" y="522"/>
                  </a:lnTo>
                  <a:lnTo>
                    <a:pt x="243" y="519"/>
                  </a:lnTo>
                  <a:lnTo>
                    <a:pt x="248" y="515"/>
                  </a:lnTo>
                  <a:lnTo>
                    <a:pt x="254" y="512"/>
                  </a:lnTo>
                  <a:lnTo>
                    <a:pt x="258" y="509"/>
                  </a:lnTo>
                  <a:lnTo>
                    <a:pt x="266" y="495"/>
                  </a:lnTo>
                  <a:lnTo>
                    <a:pt x="271" y="477"/>
                  </a:lnTo>
                  <a:lnTo>
                    <a:pt x="269" y="457"/>
                  </a:lnTo>
                  <a:lnTo>
                    <a:pt x="262" y="440"/>
                  </a:lnTo>
                  <a:lnTo>
                    <a:pt x="230" y="398"/>
                  </a:lnTo>
                  <a:lnTo>
                    <a:pt x="344" y="398"/>
                  </a:lnTo>
                  <a:lnTo>
                    <a:pt x="288" y="390"/>
                  </a:lnTo>
                  <a:lnTo>
                    <a:pt x="283" y="360"/>
                  </a:lnTo>
                  <a:lnTo>
                    <a:pt x="281" y="325"/>
                  </a:lnTo>
                  <a:lnTo>
                    <a:pt x="281" y="287"/>
                  </a:lnTo>
                  <a:lnTo>
                    <a:pt x="280" y="249"/>
                  </a:lnTo>
                  <a:lnTo>
                    <a:pt x="282" y="191"/>
                  </a:lnTo>
                  <a:lnTo>
                    <a:pt x="282" y="133"/>
                  </a:lnTo>
                  <a:lnTo>
                    <a:pt x="276" y="77"/>
                  </a:lnTo>
                  <a:lnTo>
                    <a:pt x="262" y="24"/>
                  </a:lnTo>
                  <a:lnTo>
                    <a:pt x="259" y="23"/>
                  </a:lnTo>
                  <a:lnTo>
                    <a:pt x="257" y="22"/>
                  </a:lnTo>
                  <a:lnTo>
                    <a:pt x="254" y="22"/>
                  </a:lnTo>
                  <a:lnTo>
                    <a:pt x="251" y="24"/>
                  </a:lnTo>
                  <a:lnTo>
                    <a:pt x="266" y="111"/>
                  </a:lnTo>
                  <a:lnTo>
                    <a:pt x="271" y="200"/>
                  </a:lnTo>
                  <a:lnTo>
                    <a:pt x="272" y="290"/>
                  </a:lnTo>
                  <a:lnTo>
                    <a:pt x="275" y="380"/>
                  </a:lnTo>
                  <a:lnTo>
                    <a:pt x="271" y="385"/>
                  </a:lnTo>
                  <a:lnTo>
                    <a:pt x="265" y="389"/>
                  </a:lnTo>
                  <a:lnTo>
                    <a:pt x="258" y="390"/>
                  </a:lnTo>
                  <a:lnTo>
                    <a:pt x="250" y="390"/>
                  </a:lnTo>
                  <a:lnTo>
                    <a:pt x="242" y="389"/>
                  </a:lnTo>
                  <a:lnTo>
                    <a:pt x="234" y="389"/>
                  </a:lnTo>
                  <a:lnTo>
                    <a:pt x="226" y="389"/>
                  </a:lnTo>
                  <a:lnTo>
                    <a:pt x="219" y="390"/>
                  </a:lnTo>
                  <a:lnTo>
                    <a:pt x="219" y="391"/>
                  </a:lnTo>
                  <a:lnTo>
                    <a:pt x="219" y="393"/>
                  </a:lnTo>
                  <a:lnTo>
                    <a:pt x="217" y="396"/>
                  </a:lnTo>
                  <a:lnTo>
                    <a:pt x="217" y="398"/>
                  </a:lnTo>
                  <a:lnTo>
                    <a:pt x="200" y="411"/>
                  </a:lnTo>
                  <a:lnTo>
                    <a:pt x="219" y="405"/>
                  </a:lnTo>
                  <a:lnTo>
                    <a:pt x="223" y="408"/>
                  </a:lnTo>
                  <a:lnTo>
                    <a:pt x="225" y="414"/>
                  </a:lnTo>
                  <a:lnTo>
                    <a:pt x="228" y="420"/>
                  </a:lnTo>
                  <a:lnTo>
                    <a:pt x="232" y="426"/>
                  </a:lnTo>
                  <a:lnTo>
                    <a:pt x="234" y="428"/>
                  </a:lnTo>
                  <a:lnTo>
                    <a:pt x="238" y="431"/>
                  </a:lnTo>
                  <a:lnTo>
                    <a:pt x="241" y="432"/>
                  </a:lnTo>
                  <a:lnTo>
                    <a:pt x="245" y="436"/>
                  </a:lnTo>
                  <a:lnTo>
                    <a:pt x="250" y="445"/>
                  </a:lnTo>
                  <a:lnTo>
                    <a:pt x="252" y="457"/>
                  </a:lnTo>
                  <a:lnTo>
                    <a:pt x="252" y="471"/>
                  </a:lnTo>
                  <a:lnTo>
                    <a:pt x="248" y="481"/>
                  </a:lnTo>
                  <a:lnTo>
                    <a:pt x="241" y="491"/>
                  </a:lnTo>
                  <a:lnTo>
                    <a:pt x="236" y="501"/>
                  </a:lnTo>
                  <a:lnTo>
                    <a:pt x="228" y="509"/>
                  </a:lnTo>
                  <a:lnTo>
                    <a:pt x="219" y="514"/>
                  </a:lnTo>
                  <a:lnTo>
                    <a:pt x="213" y="513"/>
                  </a:lnTo>
                  <a:lnTo>
                    <a:pt x="207" y="512"/>
                  </a:lnTo>
                  <a:lnTo>
                    <a:pt x="202" y="508"/>
                  </a:lnTo>
                  <a:lnTo>
                    <a:pt x="196" y="504"/>
                  </a:lnTo>
                  <a:lnTo>
                    <a:pt x="191" y="500"/>
                  </a:lnTo>
                  <a:lnTo>
                    <a:pt x="187" y="494"/>
                  </a:lnTo>
                  <a:lnTo>
                    <a:pt x="183" y="487"/>
                  </a:lnTo>
                  <a:lnTo>
                    <a:pt x="180" y="481"/>
                  </a:lnTo>
                  <a:lnTo>
                    <a:pt x="181" y="446"/>
                  </a:lnTo>
                  <a:lnTo>
                    <a:pt x="178" y="450"/>
                  </a:lnTo>
                  <a:lnTo>
                    <a:pt x="174" y="455"/>
                  </a:lnTo>
                  <a:lnTo>
                    <a:pt x="172" y="461"/>
                  </a:lnTo>
                  <a:lnTo>
                    <a:pt x="170" y="468"/>
                  </a:lnTo>
                  <a:lnTo>
                    <a:pt x="157" y="468"/>
                  </a:lnTo>
                  <a:lnTo>
                    <a:pt x="145" y="466"/>
                  </a:lnTo>
                  <a:lnTo>
                    <a:pt x="130" y="462"/>
                  </a:lnTo>
                  <a:lnTo>
                    <a:pt x="117" y="457"/>
                  </a:lnTo>
                  <a:lnTo>
                    <a:pt x="103" y="452"/>
                  </a:lnTo>
                  <a:lnTo>
                    <a:pt x="90" y="445"/>
                  </a:lnTo>
                  <a:lnTo>
                    <a:pt x="77" y="438"/>
                  </a:lnTo>
                  <a:lnTo>
                    <a:pt x="67" y="431"/>
                  </a:lnTo>
                  <a:lnTo>
                    <a:pt x="51" y="414"/>
                  </a:lnTo>
                  <a:lnTo>
                    <a:pt x="39" y="396"/>
                  </a:lnTo>
                  <a:lnTo>
                    <a:pt x="31" y="375"/>
                  </a:lnTo>
                  <a:lnTo>
                    <a:pt x="25" y="354"/>
                  </a:lnTo>
                  <a:lnTo>
                    <a:pt x="22" y="332"/>
                  </a:lnTo>
                  <a:lnTo>
                    <a:pt x="21" y="309"/>
                  </a:lnTo>
                  <a:lnTo>
                    <a:pt x="19" y="286"/>
                  </a:lnTo>
                  <a:lnTo>
                    <a:pt x="19" y="263"/>
                  </a:lnTo>
                  <a:lnTo>
                    <a:pt x="24" y="234"/>
                  </a:lnTo>
                  <a:lnTo>
                    <a:pt x="30" y="206"/>
                  </a:lnTo>
                  <a:lnTo>
                    <a:pt x="39" y="181"/>
                  </a:lnTo>
                  <a:lnTo>
                    <a:pt x="49" y="157"/>
                  </a:lnTo>
                  <a:lnTo>
                    <a:pt x="62" y="134"/>
                  </a:lnTo>
                  <a:lnTo>
                    <a:pt x="78" y="115"/>
                  </a:lnTo>
                  <a:lnTo>
                    <a:pt x="98" y="97"/>
                  </a:lnTo>
                  <a:lnTo>
                    <a:pt x="119" y="81"/>
                  </a:lnTo>
                  <a:lnTo>
                    <a:pt x="129" y="75"/>
                  </a:lnTo>
                  <a:lnTo>
                    <a:pt x="139" y="70"/>
                  </a:lnTo>
                  <a:lnTo>
                    <a:pt x="148" y="64"/>
                  </a:lnTo>
                  <a:lnTo>
                    <a:pt x="157" y="59"/>
                  </a:lnTo>
                  <a:lnTo>
                    <a:pt x="167" y="54"/>
                  </a:lnTo>
                  <a:lnTo>
                    <a:pt x="177" y="48"/>
                  </a:lnTo>
                  <a:lnTo>
                    <a:pt x="187" y="45"/>
                  </a:lnTo>
                  <a:lnTo>
                    <a:pt x="197" y="40"/>
                  </a:lnTo>
                  <a:lnTo>
                    <a:pt x="208" y="70"/>
                  </a:lnTo>
                  <a:lnTo>
                    <a:pt x="211" y="104"/>
                  </a:lnTo>
                  <a:lnTo>
                    <a:pt x="208" y="141"/>
                  </a:lnTo>
                  <a:lnTo>
                    <a:pt x="205" y="176"/>
                  </a:lnTo>
                  <a:lnTo>
                    <a:pt x="208" y="181"/>
                  </a:lnTo>
                  <a:lnTo>
                    <a:pt x="213" y="185"/>
                  </a:lnTo>
                  <a:lnTo>
                    <a:pt x="219" y="187"/>
                  </a:lnTo>
                  <a:lnTo>
                    <a:pt x="223" y="191"/>
                  </a:lnTo>
                  <a:lnTo>
                    <a:pt x="224" y="192"/>
                  </a:lnTo>
                  <a:lnTo>
                    <a:pt x="225" y="193"/>
                  </a:lnTo>
                  <a:lnTo>
                    <a:pt x="226" y="197"/>
                  </a:lnTo>
                  <a:lnTo>
                    <a:pt x="229" y="200"/>
                  </a:lnTo>
                  <a:lnTo>
                    <a:pt x="208" y="255"/>
                  </a:lnTo>
                  <a:lnTo>
                    <a:pt x="232" y="334"/>
                  </a:lnTo>
                  <a:lnTo>
                    <a:pt x="217" y="251"/>
                  </a:lnTo>
                  <a:lnTo>
                    <a:pt x="239" y="191"/>
                  </a:lnTo>
                  <a:lnTo>
                    <a:pt x="234" y="188"/>
                  </a:lnTo>
                  <a:lnTo>
                    <a:pt x="229" y="187"/>
                  </a:lnTo>
                  <a:lnTo>
                    <a:pt x="223" y="185"/>
                  </a:lnTo>
                  <a:lnTo>
                    <a:pt x="219" y="181"/>
                  </a:lnTo>
                  <a:lnTo>
                    <a:pt x="219" y="145"/>
                  </a:lnTo>
                  <a:lnTo>
                    <a:pt x="222" y="106"/>
                  </a:lnTo>
                  <a:lnTo>
                    <a:pt x="219" y="69"/>
                  </a:lnTo>
                  <a:lnTo>
                    <a:pt x="204" y="36"/>
                  </a:lnTo>
                  <a:lnTo>
                    <a:pt x="211" y="28"/>
                  </a:lnTo>
                  <a:lnTo>
                    <a:pt x="220" y="22"/>
                  </a:lnTo>
                  <a:lnTo>
                    <a:pt x="229" y="16"/>
                  </a:lnTo>
                  <a:lnTo>
                    <a:pt x="234" y="7"/>
                  </a:lnTo>
                  <a:lnTo>
                    <a:pt x="234" y="5"/>
                  </a:lnTo>
                  <a:lnTo>
                    <a:pt x="234" y="4"/>
                  </a:lnTo>
                  <a:lnTo>
                    <a:pt x="233" y="1"/>
                  </a:lnTo>
                  <a:lnTo>
                    <a:pt x="232" y="0"/>
                  </a:lnTo>
                  <a:lnTo>
                    <a:pt x="217" y="6"/>
                  </a:lnTo>
                  <a:lnTo>
                    <a:pt x="203" y="12"/>
                  </a:lnTo>
                  <a:lnTo>
                    <a:pt x="188" y="19"/>
                  </a:lnTo>
                  <a:lnTo>
                    <a:pt x="173" y="25"/>
                  </a:lnTo>
                  <a:lnTo>
                    <a:pt x="159" y="33"/>
                  </a:lnTo>
                  <a:lnTo>
                    <a:pt x="144" y="40"/>
                  </a:lnTo>
                  <a:lnTo>
                    <a:pt x="129" y="46"/>
                  </a:lnTo>
                  <a:lnTo>
                    <a:pt x="115" y="53"/>
                  </a:lnTo>
                  <a:lnTo>
                    <a:pt x="92" y="69"/>
                  </a:lnTo>
                  <a:lnTo>
                    <a:pt x="73" y="88"/>
                  </a:lnTo>
                  <a:lnTo>
                    <a:pt x="57" y="109"/>
                  </a:lnTo>
                  <a:lnTo>
                    <a:pt x="43" y="132"/>
                  </a:lnTo>
                  <a:lnTo>
                    <a:pt x="32" y="156"/>
                  </a:lnTo>
                  <a:lnTo>
                    <a:pt x="22" y="180"/>
                  </a:lnTo>
                  <a:lnTo>
                    <a:pt x="12" y="206"/>
                  </a:lnTo>
                  <a:lnTo>
                    <a:pt x="1" y="232"/>
                  </a:lnTo>
                  <a:lnTo>
                    <a:pt x="1" y="259"/>
                  </a:lnTo>
                  <a:lnTo>
                    <a:pt x="0" y="287"/>
                  </a:lnTo>
                  <a:lnTo>
                    <a:pt x="1" y="316"/>
                  </a:lnTo>
                  <a:lnTo>
                    <a:pt x="5" y="344"/>
                  </a:lnTo>
                  <a:lnTo>
                    <a:pt x="9" y="370"/>
                  </a:lnTo>
                  <a:lnTo>
                    <a:pt x="18" y="395"/>
                  </a:lnTo>
                  <a:lnTo>
                    <a:pt x="31" y="416"/>
                  </a:lnTo>
                  <a:lnTo>
                    <a:pt x="49" y="434"/>
                  </a:lnTo>
                  <a:lnTo>
                    <a:pt x="61" y="443"/>
                  </a:lnTo>
                  <a:lnTo>
                    <a:pt x="75" y="451"/>
                  </a:lnTo>
                  <a:lnTo>
                    <a:pt x="88" y="459"/>
                  </a:lnTo>
                  <a:lnTo>
                    <a:pt x="103" y="466"/>
                  </a:lnTo>
                  <a:lnTo>
                    <a:pt x="118" y="472"/>
                  </a:lnTo>
                  <a:lnTo>
                    <a:pt x="133" y="477"/>
                  </a:lnTo>
                  <a:lnTo>
                    <a:pt x="147" y="481"/>
                  </a:lnTo>
                  <a:lnTo>
                    <a:pt x="162" y="484"/>
                  </a:lnTo>
                  <a:lnTo>
                    <a:pt x="164" y="483"/>
                  </a:lnTo>
                  <a:lnTo>
                    <a:pt x="168" y="480"/>
                  </a:lnTo>
                  <a:lnTo>
                    <a:pt x="171" y="479"/>
                  </a:lnTo>
                  <a:lnTo>
                    <a:pt x="176" y="479"/>
                  </a:lnTo>
                  <a:lnTo>
                    <a:pt x="178" y="487"/>
                  </a:lnTo>
                  <a:lnTo>
                    <a:pt x="181" y="496"/>
                  </a:lnTo>
                  <a:lnTo>
                    <a:pt x="185" y="503"/>
                  </a:lnTo>
                  <a:lnTo>
                    <a:pt x="189" y="509"/>
                  </a:lnTo>
                  <a:lnTo>
                    <a:pt x="195" y="515"/>
                  </a:lnTo>
                  <a:lnTo>
                    <a:pt x="202" y="521"/>
                  </a:lnTo>
                  <a:lnTo>
                    <a:pt x="210" y="525"/>
                  </a:lnTo>
                  <a:lnTo>
                    <a:pt x="219" y="5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3184" y="582"/>
              <a:ext cx="99" cy="159"/>
            </a:xfrm>
            <a:custGeom>
              <a:avLst/>
              <a:gdLst>
                <a:gd name="T0" fmla="*/ 0 w 298"/>
                <a:gd name="T1" fmla="*/ 0 h 478"/>
                <a:gd name="T2" fmla="*/ 0 w 298"/>
                <a:gd name="T3" fmla="*/ 0 h 478"/>
                <a:gd name="T4" fmla="*/ 0 w 298"/>
                <a:gd name="T5" fmla="*/ 0 h 478"/>
                <a:gd name="T6" fmla="*/ 0 w 298"/>
                <a:gd name="T7" fmla="*/ 0 h 478"/>
                <a:gd name="T8" fmla="*/ 0 w 298"/>
                <a:gd name="T9" fmla="*/ 0 h 478"/>
                <a:gd name="T10" fmla="*/ 0 w 298"/>
                <a:gd name="T11" fmla="*/ 0 h 478"/>
                <a:gd name="T12" fmla="*/ 0 w 298"/>
                <a:gd name="T13" fmla="*/ 0 h 478"/>
                <a:gd name="T14" fmla="*/ 0 w 298"/>
                <a:gd name="T15" fmla="*/ 0 h 478"/>
                <a:gd name="T16" fmla="*/ 0 w 298"/>
                <a:gd name="T17" fmla="*/ 0 h 478"/>
                <a:gd name="T18" fmla="*/ 0 w 298"/>
                <a:gd name="T19" fmla="*/ 0 h 478"/>
                <a:gd name="T20" fmla="*/ 0 w 298"/>
                <a:gd name="T21" fmla="*/ 0 h 478"/>
                <a:gd name="T22" fmla="*/ 0 w 298"/>
                <a:gd name="T23" fmla="*/ 0 h 478"/>
                <a:gd name="T24" fmla="*/ 0 w 298"/>
                <a:gd name="T25" fmla="*/ 0 h 478"/>
                <a:gd name="T26" fmla="*/ 0 w 298"/>
                <a:gd name="T27" fmla="*/ 0 h 478"/>
                <a:gd name="T28" fmla="*/ 0 w 298"/>
                <a:gd name="T29" fmla="*/ 0 h 478"/>
                <a:gd name="T30" fmla="*/ 0 w 298"/>
                <a:gd name="T31" fmla="*/ 0 h 478"/>
                <a:gd name="T32" fmla="*/ 0 w 298"/>
                <a:gd name="T33" fmla="*/ 0 h 478"/>
                <a:gd name="T34" fmla="*/ 0 w 298"/>
                <a:gd name="T35" fmla="*/ 0 h 478"/>
                <a:gd name="T36" fmla="*/ 0 w 298"/>
                <a:gd name="T37" fmla="*/ 0 h 478"/>
                <a:gd name="T38" fmla="*/ 0 w 298"/>
                <a:gd name="T39" fmla="*/ 0 h 478"/>
                <a:gd name="T40" fmla="*/ 0 w 298"/>
                <a:gd name="T41" fmla="*/ 0 h 478"/>
                <a:gd name="T42" fmla="*/ 0 w 298"/>
                <a:gd name="T43" fmla="*/ 0 h 478"/>
                <a:gd name="T44" fmla="*/ 0 w 298"/>
                <a:gd name="T45" fmla="*/ 0 h 478"/>
                <a:gd name="T46" fmla="*/ 0 w 298"/>
                <a:gd name="T47" fmla="*/ 0 h 478"/>
                <a:gd name="T48" fmla="*/ 0 w 298"/>
                <a:gd name="T49" fmla="*/ 0 h 478"/>
                <a:gd name="T50" fmla="*/ 0 w 298"/>
                <a:gd name="T51" fmla="*/ 0 h 478"/>
                <a:gd name="T52" fmla="*/ 0 w 298"/>
                <a:gd name="T53" fmla="*/ 0 h 478"/>
                <a:gd name="T54" fmla="*/ 0 w 298"/>
                <a:gd name="T55" fmla="*/ 0 h 478"/>
                <a:gd name="T56" fmla="*/ 0 w 298"/>
                <a:gd name="T57" fmla="*/ 0 h 478"/>
                <a:gd name="T58" fmla="*/ 0 w 298"/>
                <a:gd name="T59" fmla="*/ 0 h 478"/>
                <a:gd name="T60" fmla="*/ 0 w 298"/>
                <a:gd name="T61" fmla="*/ 0 h 478"/>
                <a:gd name="T62" fmla="*/ 0 w 298"/>
                <a:gd name="T63" fmla="*/ 0 h 478"/>
                <a:gd name="T64" fmla="*/ 0 w 298"/>
                <a:gd name="T65" fmla="*/ 0 h 478"/>
                <a:gd name="T66" fmla="*/ 0 w 298"/>
                <a:gd name="T67" fmla="*/ 0 h 478"/>
                <a:gd name="T68" fmla="*/ 0 w 298"/>
                <a:gd name="T69" fmla="*/ 0 h 478"/>
                <a:gd name="T70" fmla="*/ 0 w 298"/>
                <a:gd name="T71" fmla="*/ 0 h 478"/>
                <a:gd name="T72" fmla="*/ 0 w 298"/>
                <a:gd name="T73" fmla="*/ 0 h 478"/>
                <a:gd name="T74" fmla="*/ 0 w 298"/>
                <a:gd name="T75" fmla="*/ 0 h 478"/>
                <a:gd name="T76" fmla="*/ 0 w 298"/>
                <a:gd name="T77" fmla="*/ 0 h 478"/>
                <a:gd name="T78" fmla="*/ 0 w 298"/>
                <a:gd name="T79" fmla="*/ 0 h 478"/>
                <a:gd name="T80" fmla="*/ 0 w 298"/>
                <a:gd name="T81" fmla="*/ 0 h 478"/>
                <a:gd name="T82" fmla="*/ 0 w 298"/>
                <a:gd name="T83" fmla="*/ 0 h 478"/>
                <a:gd name="T84" fmla="*/ 0 w 298"/>
                <a:gd name="T85" fmla="*/ 0 h 478"/>
                <a:gd name="T86" fmla="*/ 0 w 298"/>
                <a:gd name="T87" fmla="*/ 0 h 478"/>
                <a:gd name="T88" fmla="*/ 0 w 298"/>
                <a:gd name="T89" fmla="*/ 0 h 4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98"/>
                <a:gd name="T136" fmla="*/ 0 h 478"/>
                <a:gd name="T137" fmla="*/ 298 w 298"/>
                <a:gd name="T138" fmla="*/ 478 h 47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98" h="478">
                  <a:moveTo>
                    <a:pt x="186" y="478"/>
                  </a:moveTo>
                  <a:lnTo>
                    <a:pt x="202" y="473"/>
                  </a:lnTo>
                  <a:lnTo>
                    <a:pt x="203" y="428"/>
                  </a:lnTo>
                  <a:lnTo>
                    <a:pt x="210" y="386"/>
                  </a:lnTo>
                  <a:lnTo>
                    <a:pt x="221" y="346"/>
                  </a:lnTo>
                  <a:lnTo>
                    <a:pt x="236" y="306"/>
                  </a:lnTo>
                  <a:lnTo>
                    <a:pt x="252" y="269"/>
                  </a:lnTo>
                  <a:lnTo>
                    <a:pt x="269" y="230"/>
                  </a:lnTo>
                  <a:lnTo>
                    <a:pt x="285" y="193"/>
                  </a:lnTo>
                  <a:lnTo>
                    <a:pt x="298" y="154"/>
                  </a:lnTo>
                  <a:lnTo>
                    <a:pt x="289" y="143"/>
                  </a:lnTo>
                  <a:lnTo>
                    <a:pt x="277" y="135"/>
                  </a:lnTo>
                  <a:lnTo>
                    <a:pt x="263" y="129"/>
                  </a:lnTo>
                  <a:lnTo>
                    <a:pt x="247" y="123"/>
                  </a:lnTo>
                  <a:lnTo>
                    <a:pt x="232" y="119"/>
                  </a:lnTo>
                  <a:lnTo>
                    <a:pt x="216" y="116"/>
                  </a:lnTo>
                  <a:lnTo>
                    <a:pt x="200" y="112"/>
                  </a:lnTo>
                  <a:lnTo>
                    <a:pt x="186" y="107"/>
                  </a:lnTo>
                  <a:lnTo>
                    <a:pt x="169" y="30"/>
                  </a:lnTo>
                  <a:lnTo>
                    <a:pt x="163" y="23"/>
                  </a:lnTo>
                  <a:lnTo>
                    <a:pt x="154" y="17"/>
                  </a:lnTo>
                  <a:lnTo>
                    <a:pt x="143" y="12"/>
                  </a:lnTo>
                  <a:lnTo>
                    <a:pt x="132" y="8"/>
                  </a:lnTo>
                  <a:lnTo>
                    <a:pt x="120" y="5"/>
                  </a:lnTo>
                  <a:lnTo>
                    <a:pt x="107" y="2"/>
                  </a:lnTo>
                  <a:lnTo>
                    <a:pt x="95" y="1"/>
                  </a:lnTo>
                  <a:lnTo>
                    <a:pt x="82" y="0"/>
                  </a:lnTo>
                  <a:lnTo>
                    <a:pt x="94" y="3"/>
                  </a:lnTo>
                  <a:lnTo>
                    <a:pt x="105" y="7"/>
                  </a:lnTo>
                  <a:lnTo>
                    <a:pt x="115" y="11"/>
                  </a:lnTo>
                  <a:lnTo>
                    <a:pt x="126" y="15"/>
                  </a:lnTo>
                  <a:lnTo>
                    <a:pt x="135" y="21"/>
                  </a:lnTo>
                  <a:lnTo>
                    <a:pt x="144" y="29"/>
                  </a:lnTo>
                  <a:lnTo>
                    <a:pt x="150" y="37"/>
                  </a:lnTo>
                  <a:lnTo>
                    <a:pt x="155" y="48"/>
                  </a:lnTo>
                  <a:lnTo>
                    <a:pt x="160" y="91"/>
                  </a:lnTo>
                  <a:lnTo>
                    <a:pt x="163" y="136"/>
                  </a:lnTo>
                  <a:lnTo>
                    <a:pt x="163" y="181"/>
                  </a:lnTo>
                  <a:lnTo>
                    <a:pt x="158" y="225"/>
                  </a:lnTo>
                  <a:lnTo>
                    <a:pt x="151" y="268"/>
                  </a:lnTo>
                  <a:lnTo>
                    <a:pt x="139" y="309"/>
                  </a:lnTo>
                  <a:lnTo>
                    <a:pt x="124" y="346"/>
                  </a:lnTo>
                  <a:lnTo>
                    <a:pt x="104" y="381"/>
                  </a:lnTo>
                  <a:lnTo>
                    <a:pt x="98" y="385"/>
                  </a:lnTo>
                  <a:lnTo>
                    <a:pt x="92" y="389"/>
                  </a:lnTo>
                  <a:lnTo>
                    <a:pt x="87" y="393"/>
                  </a:lnTo>
                  <a:lnTo>
                    <a:pt x="80" y="398"/>
                  </a:lnTo>
                  <a:lnTo>
                    <a:pt x="74" y="400"/>
                  </a:lnTo>
                  <a:lnTo>
                    <a:pt x="69" y="403"/>
                  </a:lnTo>
                  <a:lnTo>
                    <a:pt x="63" y="404"/>
                  </a:lnTo>
                  <a:lnTo>
                    <a:pt x="56" y="404"/>
                  </a:lnTo>
                  <a:lnTo>
                    <a:pt x="47" y="386"/>
                  </a:lnTo>
                  <a:lnTo>
                    <a:pt x="56" y="371"/>
                  </a:lnTo>
                  <a:lnTo>
                    <a:pt x="39" y="353"/>
                  </a:lnTo>
                  <a:lnTo>
                    <a:pt x="38" y="346"/>
                  </a:lnTo>
                  <a:lnTo>
                    <a:pt x="40" y="339"/>
                  </a:lnTo>
                  <a:lnTo>
                    <a:pt x="44" y="333"/>
                  </a:lnTo>
                  <a:lnTo>
                    <a:pt x="47" y="326"/>
                  </a:lnTo>
                  <a:lnTo>
                    <a:pt x="73" y="312"/>
                  </a:lnTo>
                  <a:lnTo>
                    <a:pt x="82" y="295"/>
                  </a:lnTo>
                  <a:lnTo>
                    <a:pt x="89" y="276"/>
                  </a:lnTo>
                  <a:lnTo>
                    <a:pt x="94" y="256"/>
                  </a:lnTo>
                  <a:lnTo>
                    <a:pt x="98" y="235"/>
                  </a:lnTo>
                  <a:lnTo>
                    <a:pt x="100" y="213"/>
                  </a:lnTo>
                  <a:lnTo>
                    <a:pt x="103" y="192"/>
                  </a:lnTo>
                  <a:lnTo>
                    <a:pt x="106" y="170"/>
                  </a:lnTo>
                  <a:lnTo>
                    <a:pt x="108" y="149"/>
                  </a:lnTo>
                  <a:lnTo>
                    <a:pt x="107" y="146"/>
                  </a:lnTo>
                  <a:lnTo>
                    <a:pt x="104" y="146"/>
                  </a:lnTo>
                  <a:lnTo>
                    <a:pt x="100" y="148"/>
                  </a:lnTo>
                  <a:lnTo>
                    <a:pt x="98" y="149"/>
                  </a:lnTo>
                  <a:lnTo>
                    <a:pt x="61" y="298"/>
                  </a:lnTo>
                  <a:lnTo>
                    <a:pt x="54" y="301"/>
                  </a:lnTo>
                  <a:lnTo>
                    <a:pt x="49" y="306"/>
                  </a:lnTo>
                  <a:lnTo>
                    <a:pt x="44" y="311"/>
                  </a:lnTo>
                  <a:lnTo>
                    <a:pt x="40" y="317"/>
                  </a:lnTo>
                  <a:lnTo>
                    <a:pt x="36" y="324"/>
                  </a:lnTo>
                  <a:lnTo>
                    <a:pt x="33" y="332"/>
                  </a:lnTo>
                  <a:lnTo>
                    <a:pt x="29" y="339"/>
                  </a:lnTo>
                  <a:lnTo>
                    <a:pt x="26" y="345"/>
                  </a:lnTo>
                  <a:lnTo>
                    <a:pt x="9" y="351"/>
                  </a:lnTo>
                  <a:lnTo>
                    <a:pt x="4" y="358"/>
                  </a:lnTo>
                  <a:lnTo>
                    <a:pt x="1" y="367"/>
                  </a:lnTo>
                  <a:lnTo>
                    <a:pt x="0" y="376"/>
                  </a:lnTo>
                  <a:lnTo>
                    <a:pt x="2" y="386"/>
                  </a:lnTo>
                  <a:lnTo>
                    <a:pt x="5" y="391"/>
                  </a:lnTo>
                  <a:lnTo>
                    <a:pt x="9" y="394"/>
                  </a:lnTo>
                  <a:lnTo>
                    <a:pt x="14" y="398"/>
                  </a:lnTo>
                  <a:lnTo>
                    <a:pt x="22" y="400"/>
                  </a:lnTo>
                  <a:lnTo>
                    <a:pt x="13" y="381"/>
                  </a:lnTo>
                  <a:lnTo>
                    <a:pt x="14" y="373"/>
                  </a:lnTo>
                  <a:lnTo>
                    <a:pt x="18" y="367"/>
                  </a:lnTo>
                  <a:lnTo>
                    <a:pt x="23" y="361"/>
                  </a:lnTo>
                  <a:lnTo>
                    <a:pt x="30" y="357"/>
                  </a:lnTo>
                  <a:lnTo>
                    <a:pt x="34" y="358"/>
                  </a:lnTo>
                  <a:lnTo>
                    <a:pt x="37" y="359"/>
                  </a:lnTo>
                  <a:lnTo>
                    <a:pt x="39" y="363"/>
                  </a:lnTo>
                  <a:lnTo>
                    <a:pt x="40" y="368"/>
                  </a:lnTo>
                  <a:lnTo>
                    <a:pt x="39" y="371"/>
                  </a:lnTo>
                  <a:lnTo>
                    <a:pt x="38" y="374"/>
                  </a:lnTo>
                  <a:lnTo>
                    <a:pt x="36" y="376"/>
                  </a:lnTo>
                  <a:lnTo>
                    <a:pt x="35" y="381"/>
                  </a:lnTo>
                  <a:lnTo>
                    <a:pt x="51" y="409"/>
                  </a:lnTo>
                  <a:lnTo>
                    <a:pt x="52" y="412"/>
                  </a:lnTo>
                  <a:lnTo>
                    <a:pt x="51" y="415"/>
                  </a:lnTo>
                  <a:lnTo>
                    <a:pt x="48" y="417"/>
                  </a:lnTo>
                  <a:lnTo>
                    <a:pt x="46" y="421"/>
                  </a:lnTo>
                  <a:lnTo>
                    <a:pt x="117" y="398"/>
                  </a:lnTo>
                  <a:lnTo>
                    <a:pt x="130" y="382"/>
                  </a:lnTo>
                  <a:lnTo>
                    <a:pt x="141" y="365"/>
                  </a:lnTo>
                  <a:lnTo>
                    <a:pt x="151" y="346"/>
                  </a:lnTo>
                  <a:lnTo>
                    <a:pt x="159" y="326"/>
                  </a:lnTo>
                  <a:lnTo>
                    <a:pt x="167" y="304"/>
                  </a:lnTo>
                  <a:lnTo>
                    <a:pt x="174" y="282"/>
                  </a:lnTo>
                  <a:lnTo>
                    <a:pt x="181" y="260"/>
                  </a:lnTo>
                  <a:lnTo>
                    <a:pt x="187" y="237"/>
                  </a:lnTo>
                  <a:lnTo>
                    <a:pt x="186" y="122"/>
                  </a:lnTo>
                  <a:lnTo>
                    <a:pt x="193" y="118"/>
                  </a:lnTo>
                  <a:lnTo>
                    <a:pt x="202" y="118"/>
                  </a:lnTo>
                  <a:lnTo>
                    <a:pt x="211" y="120"/>
                  </a:lnTo>
                  <a:lnTo>
                    <a:pt x="221" y="125"/>
                  </a:lnTo>
                  <a:lnTo>
                    <a:pt x="232" y="130"/>
                  </a:lnTo>
                  <a:lnTo>
                    <a:pt x="242" y="136"/>
                  </a:lnTo>
                  <a:lnTo>
                    <a:pt x="251" y="141"/>
                  </a:lnTo>
                  <a:lnTo>
                    <a:pt x="259" y="146"/>
                  </a:lnTo>
                  <a:lnTo>
                    <a:pt x="247" y="186"/>
                  </a:lnTo>
                  <a:lnTo>
                    <a:pt x="233" y="224"/>
                  </a:lnTo>
                  <a:lnTo>
                    <a:pt x="217" y="263"/>
                  </a:lnTo>
                  <a:lnTo>
                    <a:pt x="202" y="301"/>
                  </a:lnTo>
                  <a:lnTo>
                    <a:pt x="187" y="341"/>
                  </a:lnTo>
                  <a:lnTo>
                    <a:pt x="176" y="382"/>
                  </a:lnTo>
                  <a:lnTo>
                    <a:pt x="169" y="424"/>
                  </a:lnTo>
                  <a:lnTo>
                    <a:pt x="169" y="469"/>
                  </a:lnTo>
                  <a:lnTo>
                    <a:pt x="173" y="472"/>
                  </a:lnTo>
                  <a:lnTo>
                    <a:pt x="176" y="474"/>
                  </a:lnTo>
                  <a:lnTo>
                    <a:pt x="181" y="476"/>
                  </a:lnTo>
                  <a:lnTo>
                    <a:pt x="186" y="4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2707" y="651"/>
              <a:ext cx="98" cy="86"/>
            </a:xfrm>
            <a:custGeom>
              <a:avLst/>
              <a:gdLst>
                <a:gd name="T0" fmla="*/ 0 w 294"/>
                <a:gd name="T1" fmla="*/ 0 h 258"/>
                <a:gd name="T2" fmla="*/ 0 w 294"/>
                <a:gd name="T3" fmla="*/ 0 h 258"/>
                <a:gd name="T4" fmla="*/ 0 w 294"/>
                <a:gd name="T5" fmla="*/ 0 h 258"/>
                <a:gd name="T6" fmla="*/ 0 w 294"/>
                <a:gd name="T7" fmla="*/ 0 h 258"/>
                <a:gd name="T8" fmla="*/ 0 w 294"/>
                <a:gd name="T9" fmla="*/ 0 h 258"/>
                <a:gd name="T10" fmla="*/ 0 w 294"/>
                <a:gd name="T11" fmla="*/ 0 h 258"/>
                <a:gd name="T12" fmla="*/ 0 w 294"/>
                <a:gd name="T13" fmla="*/ 0 h 258"/>
                <a:gd name="T14" fmla="*/ 0 w 294"/>
                <a:gd name="T15" fmla="*/ 0 h 258"/>
                <a:gd name="T16" fmla="*/ 0 w 294"/>
                <a:gd name="T17" fmla="*/ 0 h 258"/>
                <a:gd name="T18" fmla="*/ 0 w 294"/>
                <a:gd name="T19" fmla="*/ 0 h 258"/>
                <a:gd name="T20" fmla="*/ 0 w 294"/>
                <a:gd name="T21" fmla="*/ 0 h 258"/>
                <a:gd name="T22" fmla="*/ 0 w 294"/>
                <a:gd name="T23" fmla="*/ 0 h 258"/>
                <a:gd name="T24" fmla="*/ 0 w 294"/>
                <a:gd name="T25" fmla="*/ 0 h 258"/>
                <a:gd name="T26" fmla="*/ 0 w 294"/>
                <a:gd name="T27" fmla="*/ 0 h 258"/>
                <a:gd name="T28" fmla="*/ 0 w 294"/>
                <a:gd name="T29" fmla="*/ 0 h 258"/>
                <a:gd name="T30" fmla="*/ 0 w 294"/>
                <a:gd name="T31" fmla="*/ 0 h 258"/>
                <a:gd name="T32" fmla="*/ 0 w 294"/>
                <a:gd name="T33" fmla="*/ 0 h 258"/>
                <a:gd name="T34" fmla="*/ 0 w 294"/>
                <a:gd name="T35" fmla="*/ 0 h 258"/>
                <a:gd name="T36" fmla="*/ 0 w 294"/>
                <a:gd name="T37" fmla="*/ 0 h 258"/>
                <a:gd name="T38" fmla="*/ 0 w 294"/>
                <a:gd name="T39" fmla="*/ 0 h 258"/>
                <a:gd name="T40" fmla="*/ 0 w 294"/>
                <a:gd name="T41" fmla="*/ 0 h 258"/>
                <a:gd name="T42" fmla="*/ 0 w 294"/>
                <a:gd name="T43" fmla="*/ 0 h 258"/>
                <a:gd name="T44" fmla="*/ 0 w 294"/>
                <a:gd name="T45" fmla="*/ 0 h 258"/>
                <a:gd name="T46" fmla="*/ 0 w 294"/>
                <a:gd name="T47" fmla="*/ 0 h 258"/>
                <a:gd name="T48" fmla="*/ 0 w 294"/>
                <a:gd name="T49" fmla="*/ 0 h 258"/>
                <a:gd name="T50" fmla="*/ 0 w 294"/>
                <a:gd name="T51" fmla="*/ 0 h 258"/>
                <a:gd name="T52" fmla="*/ 0 w 294"/>
                <a:gd name="T53" fmla="*/ 0 h 258"/>
                <a:gd name="T54" fmla="*/ 0 w 294"/>
                <a:gd name="T55" fmla="*/ 0 h 258"/>
                <a:gd name="T56" fmla="*/ 0 w 294"/>
                <a:gd name="T57" fmla="*/ 0 h 258"/>
                <a:gd name="T58" fmla="*/ 0 w 294"/>
                <a:gd name="T59" fmla="*/ 0 h 258"/>
                <a:gd name="T60" fmla="*/ 0 w 294"/>
                <a:gd name="T61" fmla="*/ 0 h 258"/>
                <a:gd name="T62" fmla="*/ 0 w 294"/>
                <a:gd name="T63" fmla="*/ 0 h 258"/>
                <a:gd name="T64" fmla="*/ 0 w 294"/>
                <a:gd name="T65" fmla="*/ 0 h 258"/>
                <a:gd name="T66" fmla="*/ 0 w 294"/>
                <a:gd name="T67" fmla="*/ 0 h 258"/>
                <a:gd name="T68" fmla="*/ 0 w 294"/>
                <a:gd name="T69" fmla="*/ 0 h 258"/>
                <a:gd name="T70" fmla="*/ 0 w 294"/>
                <a:gd name="T71" fmla="*/ 0 h 258"/>
                <a:gd name="T72" fmla="*/ 0 w 294"/>
                <a:gd name="T73" fmla="*/ 0 h 258"/>
                <a:gd name="T74" fmla="*/ 0 w 294"/>
                <a:gd name="T75" fmla="*/ 0 h 258"/>
                <a:gd name="T76" fmla="*/ 0 w 294"/>
                <a:gd name="T77" fmla="*/ 0 h 258"/>
                <a:gd name="T78" fmla="*/ 0 w 294"/>
                <a:gd name="T79" fmla="*/ 0 h 258"/>
                <a:gd name="T80" fmla="*/ 0 w 294"/>
                <a:gd name="T81" fmla="*/ 0 h 258"/>
                <a:gd name="T82" fmla="*/ 0 w 294"/>
                <a:gd name="T83" fmla="*/ 0 h 258"/>
                <a:gd name="T84" fmla="*/ 0 w 294"/>
                <a:gd name="T85" fmla="*/ 0 h 258"/>
                <a:gd name="T86" fmla="*/ 0 w 294"/>
                <a:gd name="T87" fmla="*/ 0 h 258"/>
                <a:gd name="T88" fmla="*/ 0 w 294"/>
                <a:gd name="T89" fmla="*/ 0 h 258"/>
                <a:gd name="T90" fmla="*/ 0 w 294"/>
                <a:gd name="T91" fmla="*/ 0 h 258"/>
                <a:gd name="T92" fmla="*/ 0 w 294"/>
                <a:gd name="T93" fmla="*/ 0 h 258"/>
                <a:gd name="T94" fmla="*/ 0 w 294"/>
                <a:gd name="T95" fmla="*/ 0 h 258"/>
                <a:gd name="T96" fmla="*/ 0 w 294"/>
                <a:gd name="T97" fmla="*/ 0 h 258"/>
                <a:gd name="T98" fmla="*/ 0 w 294"/>
                <a:gd name="T99" fmla="*/ 0 h 25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94"/>
                <a:gd name="T151" fmla="*/ 0 h 258"/>
                <a:gd name="T152" fmla="*/ 294 w 294"/>
                <a:gd name="T153" fmla="*/ 258 h 25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94" h="258">
                  <a:moveTo>
                    <a:pt x="164" y="253"/>
                  </a:moveTo>
                  <a:lnTo>
                    <a:pt x="173" y="256"/>
                  </a:lnTo>
                  <a:lnTo>
                    <a:pt x="181" y="258"/>
                  </a:lnTo>
                  <a:lnTo>
                    <a:pt x="190" y="258"/>
                  </a:lnTo>
                  <a:lnTo>
                    <a:pt x="199" y="258"/>
                  </a:lnTo>
                  <a:lnTo>
                    <a:pt x="207" y="257"/>
                  </a:lnTo>
                  <a:lnTo>
                    <a:pt x="215" y="255"/>
                  </a:lnTo>
                  <a:lnTo>
                    <a:pt x="223" y="250"/>
                  </a:lnTo>
                  <a:lnTo>
                    <a:pt x="229" y="245"/>
                  </a:lnTo>
                  <a:lnTo>
                    <a:pt x="242" y="229"/>
                  </a:lnTo>
                  <a:lnTo>
                    <a:pt x="252" y="211"/>
                  </a:lnTo>
                  <a:lnTo>
                    <a:pt x="261" y="192"/>
                  </a:lnTo>
                  <a:lnTo>
                    <a:pt x="268" y="171"/>
                  </a:lnTo>
                  <a:lnTo>
                    <a:pt x="274" y="148"/>
                  </a:lnTo>
                  <a:lnTo>
                    <a:pt x="277" y="126"/>
                  </a:lnTo>
                  <a:lnTo>
                    <a:pt x="277" y="103"/>
                  </a:lnTo>
                  <a:lnTo>
                    <a:pt x="276" y="80"/>
                  </a:lnTo>
                  <a:lnTo>
                    <a:pt x="269" y="80"/>
                  </a:lnTo>
                  <a:lnTo>
                    <a:pt x="262" y="80"/>
                  </a:lnTo>
                  <a:lnTo>
                    <a:pt x="255" y="80"/>
                  </a:lnTo>
                  <a:lnTo>
                    <a:pt x="249" y="80"/>
                  </a:lnTo>
                  <a:lnTo>
                    <a:pt x="242" y="81"/>
                  </a:lnTo>
                  <a:lnTo>
                    <a:pt x="236" y="82"/>
                  </a:lnTo>
                  <a:lnTo>
                    <a:pt x="231" y="86"/>
                  </a:lnTo>
                  <a:lnTo>
                    <a:pt x="225" y="92"/>
                  </a:lnTo>
                  <a:lnTo>
                    <a:pt x="223" y="95"/>
                  </a:lnTo>
                  <a:lnTo>
                    <a:pt x="222" y="98"/>
                  </a:lnTo>
                  <a:lnTo>
                    <a:pt x="220" y="100"/>
                  </a:lnTo>
                  <a:lnTo>
                    <a:pt x="220" y="101"/>
                  </a:lnTo>
                  <a:lnTo>
                    <a:pt x="217" y="120"/>
                  </a:lnTo>
                  <a:lnTo>
                    <a:pt x="208" y="120"/>
                  </a:lnTo>
                  <a:lnTo>
                    <a:pt x="200" y="120"/>
                  </a:lnTo>
                  <a:lnTo>
                    <a:pt x="191" y="118"/>
                  </a:lnTo>
                  <a:lnTo>
                    <a:pt x="182" y="117"/>
                  </a:lnTo>
                  <a:lnTo>
                    <a:pt x="173" y="116"/>
                  </a:lnTo>
                  <a:lnTo>
                    <a:pt x="164" y="117"/>
                  </a:lnTo>
                  <a:lnTo>
                    <a:pt x="155" y="121"/>
                  </a:lnTo>
                  <a:lnTo>
                    <a:pt x="147" y="126"/>
                  </a:lnTo>
                  <a:lnTo>
                    <a:pt x="139" y="135"/>
                  </a:lnTo>
                  <a:lnTo>
                    <a:pt x="132" y="142"/>
                  </a:lnTo>
                  <a:lnTo>
                    <a:pt x="127" y="150"/>
                  </a:lnTo>
                  <a:lnTo>
                    <a:pt x="123" y="157"/>
                  </a:lnTo>
                  <a:lnTo>
                    <a:pt x="117" y="162"/>
                  </a:lnTo>
                  <a:lnTo>
                    <a:pt x="108" y="164"/>
                  </a:lnTo>
                  <a:lnTo>
                    <a:pt x="98" y="165"/>
                  </a:lnTo>
                  <a:lnTo>
                    <a:pt x="90" y="162"/>
                  </a:lnTo>
                  <a:lnTo>
                    <a:pt x="89" y="156"/>
                  </a:lnTo>
                  <a:lnTo>
                    <a:pt x="90" y="151"/>
                  </a:lnTo>
                  <a:lnTo>
                    <a:pt x="93" y="146"/>
                  </a:lnTo>
                  <a:lnTo>
                    <a:pt x="96" y="139"/>
                  </a:lnTo>
                  <a:lnTo>
                    <a:pt x="95" y="134"/>
                  </a:lnTo>
                  <a:lnTo>
                    <a:pt x="90" y="132"/>
                  </a:lnTo>
                  <a:lnTo>
                    <a:pt x="85" y="132"/>
                  </a:lnTo>
                  <a:lnTo>
                    <a:pt x="79" y="129"/>
                  </a:lnTo>
                  <a:lnTo>
                    <a:pt x="76" y="109"/>
                  </a:lnTo>
                  <a:lnTo>
                    <a:pt x="71" y="112"/>
                  </a:lnTo>
                  <a:lnTo>
                    <a:pt x="67" y="118"/>
                  </a:lnTo>
                  <a:lnTo>
                    <a:pt x="63" y="123"/>
                  </a:lnTo>
                  <a:lnTo>
                    <a:pt x="60" y="129"/>
                  </a:lnTo>
                  <a:lnTo>
                    <a:pt x="59" y="130"/>
                  </a:lnTo>
                  <a:lnTo>
                    <a:pt x="56" y="130"/>
                  </a:lnTo>
                  <a:lnTo>
                    <a:pt x="53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1" y="126"/>
                  </a:lnTo>
                  <a:lnTo>
                    <a:pt x="50" y="122"/>
                  </a:lnTo>
                  <a:lnTo>
                    <a:pt x="50" y="120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3" y="66"/>
                  </a:lnTo>
                  <a:lnTo>
                    <a:pt x="91" y="65"/>
                  </a:lnTo>
                  <a:lnTo>
                    <a:pt x="90" y="64"/>
                  </a:lnTo>
                  <a:lnTo>
                    <a:pt x="38" y="113"/>
                  </a:lnTo>
                  <a:lnTo>
                    <a:pt x="35" y="115"/>
                  </a:lnTo>
                  <a:lnTo>
                    <a:pt x="33" y="115"/>
                  </a:lnTo>
                  <a:lnTo>
                    <a:pt x="29" y="115"/>
                  </a:lnTo>
                  <a:lnTo>
                    <a:pt x="26" y="113"/>
                  </a:lnTo>
                  <a:lnTo>
                    <a:pt x="24" y="100"/>
                  </a:lnTo>
                  <a:lnTo>
                    <a:pt x="27" y="87"/>
                  </a:lnTo>
                  <a:lnTo>
                    <a:pt x="35" y="75"/>
                  </a:lnTo>
                  <a:lnTo>
                    <a:pt x="43" y="64"/>
                  </a:lnTo>
                  <a:lnTo>
                    <a:pt x="60" y="50"/>
                  </a:lnTo>
                  <a:lnTo>
                    <a:pt x="79" y="36"/>
                  </a:lnTo>
                  <a:lnTo>
                    <a:pt x="99" y="27"/>
                  </a:lnTo>
                  <a:lnTo>
                    <a:pt x="121" y="19"/>
                  </a:lnTo>
                  <a:lnTo>
                    <a:pt x="143" y="16"/>
                  </a:lnTo>
                  <a:lnTo>
                    <a:pt x="166" y="13"/>
                  </a:lnTo>
                  <a:lnTo>
                    <a:pt x="189" y="15"/>
                  </a:lnTo>
                  <a:lnTo>
                    <a:pt x="211" y="19"/>
                  </a:lnTo>
                  <a:lnTo>
                    <a:pt x="220" y="24"/>
                  </a:lnTo>
                  <a:lnTo>
                    <a:pt x="228" y="29"/>
                  </a:lnTo>
                  <a:lnTo>
                    <a:pt x="237" y="34"/>
                  </a:lnTo>
                  <a:lnTo>
                    <a:pt x="246" y="37"/>
                  </a:lnTo>
                  <a:lnTo>
                    <a:pt x="255" y="40"/>
                  </a:lnTo>
                  <a:lnTo>
                    <a:pt x="266" y="42"/>
                  </a:lnTo>
                  <a:lnTo>
                    <a:pt x="275" y="42"/>
                  </a:lnTo>
                  <a:lnTo>
                    <a:pt x="284" y="42"/>
                  </a:lnTo>
                  <a:lnTo>
                    <a:pt x="294" y="31"/>
                  </a:lnTo>
                  <a:lnTo>
                    <a:pt x="294" y="30"/>
                  </a:lnTo>
                  <a:lnTo>
                    <a:pt x="294" y="28"/>
                  </a:lnTo>
                  <a:lnTo>
                    <a:pt x="294" y="27"/>
                  </a:lnTo>
                  <a:lnTo>
                    <a:pt x="293" y="24"/>
                  </a:lnTo>
                  <a:lnTo>
                    <a:pt x="281" y="27"/>
                  </a:lnTo>
                  <a:lnTo>
                    <a:pt x="270" y="27"/>
                  </a:lnTo>
                  <a:lnTo>
                    <a:pt x="260" y="25"/>
                  </a:lnTo>
                  <a:lnTo>
                    <a:pt x="250" y="22"/>
                  </a:lnTo>
                  <a:lnTo>
                    <a:pt x="240" y="18"/>
                  </a:lnTo>
                  <a:lnTo>
                    <a:pt x="229" y="15"/>
                  </a:lnTo>
                  <a:lnTo>
                    <a:pt x="219" y="10"/>
                  </a:lnTo>
                  <a:lnTo>
                    <a:pt x="208" y="6"/>
                  </a:lnTo>
                  <a:lnTo>
                    <a:pt x="186" y="1"/>
                  </a:lnTo>
                  <a:lnTo>
                    <a:pt x="164" y="0"/>
                  </a:lnTo>
                  <a:lnTo>
                    <a:pt x="141" y="0"/>
                  </a:lnTo>
                  <a:lnTo>
                    <a:pt x="120" y="4"/>
                  </a:lnTo>
                  <a:lnTo>
                    <a:pt x="99" y="10"/>
                  </a:lnTo>
                  <a:lnTo>
                    <a:pt x="80" y="17"/>
                  </a:lnTo>
                  <a:lnTo>
                    <a:pt x="62" y="28"/>
                  </a:lnTo>
                  <a:lnTo>
                    <a:pt x="47" y="41"/>
                  </a:lnTo>
                  <a:lnTo>
                    <a:pt x="41" y="50"/>
                  </a:lnTo>
                  <a:lnTo>
                    <a:pt x="35" y="59"/>
                  </a:lnTo>
                  <a:lnTo>
                    <a:pt x="29" y="68"/>
                  </a:lnTo>
                  <a:lnTo>
                    <a:pt x="25" y="77"/>
                  </a:lnTo>
                  <a:lnTo>
                    <a:pt x="19" y="86"/>
                  </a:lnTo>
                  <a:lnTo>
                    <a:pt x="15" y="94"/>
                  </a:lnTo>
                  <a:lnTo>
                    <a:pt x="9" y="103"/>
                  </a:lnTo>
                  <a:lnTo>
                    <a:pt x="3" y="111"/>
                  </a:lnTo>
                  <a:lnTo>
                    <a:pt x="3" y="116"/>
                  </a:lnTo>
                  <a:lnTo>
                    <a:pt x="1" y="122"/>
                  </a:lnTo>
                  <a:lnTo>
                    <a:pt x="0" y="128"/>
                  </a:lnTo>
                  <a:lnTo>
                    <a:pt x="1" y="134"/>
                  </a:lnTo>
                  <a:lnTo>
                    <a:pt x="26" y="129"/>
                  </a:lnTo>
                  <a:lnTo>
                    <a:pt x="28" y="129"/>
                  </a:lnTo>
                  <a:lnTo>
                    <a:pt x="29" y="130"/>
                  </a:lnTo>
                  <a:lnTo>
                    <a:pt x="31" y="132"/>
                  </a:lnTo>
                  <a:lnTo>
                    <a:pt x="33" y="134"/>
                  </a:lnTo>
                  <a:lnTo>
                    <a:pt x="34" y="157"/>
                  </a:lnTo>
                  <a:lnTo>
                    <a:pt x="39" y="161"/>
                  </a:lnTo>
                  <a:lnTo>
                    <a:pt x="46" y="162"/>
                  </a:lnTo>
                  <a:lnTo>
                    <a:pt x="53" y="164"/>
                  </a:lnTo>
                  <a:lnTo>
                    <a:pt x="60" y="168"/>
                  </a:lnTo>
                  <a:lnTo>
                    <a:pt x="99" y="228"/>
                  </a:lnTo>
                  <a:lnTo>
                    <a:pt x="100" y="228"/>
                  </a:lnTo>
                  <a:lnTo>
                    <a:pt x="103" y="228"/>
                  </a:lnTo>
                  <a:lnTo>
                    <a:pt x="106" y="229"/>
                  </a:lnTo>
                  <a:lnTo>
                    <a:pt x="108" y="229"/>
                  </a:lnTo>
                  <a:lnTo>
                    <a:pt x="114" y="217"/>
                  </a:lnTo>
                  <a:lnTo>
                    <a:pt x="120" y="206"/>
                  </a:lnTo>
                  <a:lnTo>
                    <a:pt x="128" y="196"/>
                  </a:lnTo>
                  <a:lnTo>
                    <a:pt x="138" y="185"/>
                  </a:lnTo>
                  <a:lnTo>
                    <a:pt x="139" y="181"/>
                  </a:lnTo>
                  <a:lnTo>
                    <a:pt x="140" y="179"/>
                  </a:lnTo>
                  <a:lnTo>
                    <a:pt x="139" y="175"/>
                  </a:lnTo>
                  <a:lnTo>
                    <a:pt x="138" y="170"/>
                  </a:lnTo>
                  <a:lnTo>
                    <a:pt x="141" y="159"/>
                  </a:lnTo>
                  <a:lnTo>
                    <a:pt x="147" y="152"/>
                  </a:lnTo>
                  <a:lnTo>
                    <a:pt x="155" y="145"/>
                  </a:lnTo>
                  <a:lnTo>
                    <a:pt x="163" y="139"/>
                  </a:lnTo>
                  <a:lnTo>
                    <a:pt x="163" y="136"/>
                  </a:lnTo>
                  <a:lnTo>
                    <a:pt x="164" y="134"/>
                  </a:lnTo>
                  <a:lnTo>
                    <a:pt x="165" y="132"/>
                  </a:lnTo>
                  <a:lnTo>
                    <a:pt x="167" y="129"/>
                  </a:lnTo>
                  <a:lnTo>
                    <a:pt x="174" y="126"/>
                  </a:lnTo>
                  <a:lnTo>
                    <a:pt x="181" y="123"/>
                  </a:lnTo>
                  <a:lnTo>
                    <a:pt x="189" y="124"/>
                  </a:lnTo>
                  <a:lnTo>
                    <a:pt x="197" y="127"/>
                  </a:lnTo>
                  <a:lnTo>
                    <a:pt x="205" y="130"/>
                  </a:lnTo>
                  <a:lnTo>
                    <a:pt x="212" y="135"/>
                  </a:lnTo>
                  <a:lnTo>
                    <a:pt x="219" y="140"/>
                  </a:lnTo>
                  <a:lnTo>
                    <a:pt x="225" y="146"/>
                  </a:lnTo>
                  <a:lnTo>
                    <a:pt x="228" y="139"/>
                  </a:lnTo>
                  <a:lnTo>
                    <a:pt x="226" y="129"/>
                  </a:lnTo>
                  <a:lnTo>
                    <a:pt x="224" y="117"/>
                  </a:lnTo>
                  <a:lnTo>
                    <a:pt x="227" y="106"/>
                  </a:lnTo>
                  <a:lnTo>
                    <a:pt x="232" y="100"/>
                  </a:lnTo>
                  <a:lnTo>
                    <a:pt x="238" y="95"/>
                  </a:lnTo>
                  <a:lnTo>
                    <a:pt x="246" y="91"/>
                  </a:lnTo>
                  <a:lnTo>
                    <a:pt x="255" y="88"/>
                  </a:lnTo>
                  <a:lnTo>
                    <a:pt x="261" y="91"/>
                  </a:lnTo>
                  <a:lnTo>
                    <a:pt x="266" y="94"/>
                  </a:lnTo>
                  <a:lnTo>
                    <a:pt x="269" y="99"/>
                  </a:lnTo>
                  <a:lnTo>
                    <a:pt x="272" y="106"/>
                  </a:lnTo>
                  <a:lnTo>
                    <a:pt x="269" y="124"/>
                  </a:lnTo>
                  <a:lnTo>
                    <a:pt x="264" y="142"/>
                  </a:lnTo>
                  <a:lnTo>
                    <a:pt x="258" y="159"/>
                  </a:lnTo>
                  <a:lnTo>
                    <a:pt x="250" y="174"/>
                  </a:lnTo>
                  <a:lnTo>
                    <a:pt x="240" y="188"/>
                  </a:lnTo>
                  <a:lnTo>
                    <a:pt x="229" y="203"/>
                  </a:lnTo>
                  <a:lnTo>
                    <a:pt x="217" y="215"/>
                  </a:lnTo>
                  <a:lnTo>
                    <a:pt x="203" y="227"/>
                  </a:lnTo>
                  <a:lnTo>
                    <a:pt x="198" y="229"/>
                  </a:lnTo>
                  <a:lnTo>
                    <a:pt x="192" y="231"/>
                  </a:lnTo>
                  <a:lnTo>
                    <a:pt x="186" y="233"/>
                  </a:lnTo>
                  <a:lnTo>
                    <a:pt x="181" y="234"/>
                  </a:lnTo>
                  <a:lnTo>
                    <a:pt x="175" y="237"/>
                  </a:lnTo>
                  <a:lnTo>
                    <a:pt x="169" y="239"/>
                  </a:lnTo>
                  <a:lnTo>
                    <a:pt x="165" y="240"/>
                  </a:lnTo>
                  <a:lnTo>
                    <a:pt x="159" y="243"/>
                  </a:lnTo>
                  <a:lnTo>
                    <a:pt x="158" y="246"/>
                  </a:lnTo>
                  <a:lnTo>
                    <a:pt x="159" y="250"/>
                  </a:lnTo>
                  <a:lnTo>
                    <a:pt x="160" y="252"/>
                  </a:lnTo>
                  <a:lnTo>
                    <a:pt x="164" y="2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3040" y="724"/>
              <a:ext cx="23" cy="4"/>
            </a:xfrm>
            <a:custGeom>
              <a:avLst/>
              <a:gdLst>
                <a:gd name="T0" fmla="*/ 0 w 71"/>
                <a:gd name="T1" fmla="*/ 0 h 10"/>
                <a:gd name="T2" fmla="*/ 0 w 71"/>
                <a:gd name="T3" fmla="*/ 0 h 10"/>
                <a:gd name="T4" fmla="*/ 0 w 71"/>
                <a:gd name="T5" fmla="*/ 0 h 10"/>
                <a:gd name="T6" fmla="*/ 0 w 71"/>
                <a:gd name="T7" fmla="*/ 0 h 10"/>
                <a:gd name="T8" fmla="*/ 0 w 71"/>
                <a:gd name="T9" fmla="*/ 0 h 10"/>
                <a:gd name="T10" fmla="*/ 0 w 71"/>
                <a:gd name="T11" fmla="*/ 0 h 10"/>
                <a:gd name="T12" fmla="*/ 0 w 71"/>
                <a:gd name="T13" fmla="*/ 0 h 10"/>
                <a:gd name="T14" fmla="*/ 0 w 7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"/>
                <a:gd name="T25" fmla="*/ 0 h 10"/>
                <a:gd name="T26" fmla="*/ 71 w 71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" h="10">
                  <a:moveTo>
                    <a:pt x="52" y="10"/>
                  </a:moveTo>
                  <a:lnTo>
                    <a:pt x="69" y="10"/>
                  </a:lnTo>
                  <a:lnTo>
                    <a:pt x="71" y="8"/>
                  </a:lnTo>
                  <a:lnTo>
                    <a:pt x="71" y="7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0" y="0"/>
                  </a:lnTo>
                  <a:lnTo>
                    <a:pt x="5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4" name="Freeform 70"/>
            <p:cNvSpPr>
              <a:spLocks/>
            </p:cNvSpPr>
            <p:nvPr/>
          </p:nvSpPr>
          <p:spPr bwMode="auto">
            <a:xfrm>
              <a:off x="2916" y="723"/>
              <a:ext cx="10" cy="3"/>
            </a:xfrm>
            <a:custGeom>
              <a:avLst/>
              <a:gdLst>
                <a:gd name="T0" fmla="*/ 0 w 30"/>
                <a:gd name="T1" fmla="*/ 0 h 9"/>
                <a:gd name="T2" fmla="*/ 0 w 30"/>
                <a:gd name="T3" fmla="*/ 0 h 9"/>
                <a:gd name="T4" fmla="*/ 0 w 30"/>
                <a:gd name="T5" fmla="*/ 0 h 9"/>
                <a:gd name="T6" fmla="*/ 0 w 30"/>
                <a:gd name="T7" fmla="*/ 0 h 9"/>
                <a:gd name="T8" fmla="*/ 0 w 30"/>
                <a:gd name="T9" fmla="*/ 0 h 9"/>
                <a:gd name="T10" fmla="*/ 0 w 30"/>
                <a:gd name="T11" fmla="*/ 0 h 9"/>
                <a:gd name="T12" fmla="*/ 0 w 30"/>
                <a:gd name="T13" fmla="*/ 0 h 9"/>
                <a:gd name="T14" fmla="*/ 0 w 30"/>
                <a:gd name="T15" fmla="*/ 0 h 9"/>
                <a:gd name="T16" fmla="*/ 0 w 30"/>
                <a:gd name="T17" fmla="*/ 0 h 9"/>
                <a:gd name="T18" fmla="*/ 0 w 30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9"/>
                <a:gd name="T32" fmla="*/ 30 w 30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9">
                  <a:moveTo>
                    <a:pt x="21" y="9"/>
                  </a:moveTo>
                  <a:lnTo>
                    <a:pt x="23" y="9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24" y="5"/>
                  </a:lnTo>
                  <a:lnTo>
                    <a:pt x="17" y="4"/>
                  </a:lnTo>
                  <a:lnTo>
                    <a:pt x="9" y="3"/>
                  </a:lnTo>
                  <a:lnTo>
                    <a:pt x="0" y="0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5" name="Freeform 71"/>
            <p:cNvSpPr>
              <a:spLocks/>
            </p:cNvSpPr>
            <p:nvPr/>
          </p:nvSpPr>
          <p:spPr bwMode="auto">
            <a:xfrm>
              <a:off x="2988" y="715"/>
              <a:ext cx="11" cy="2"/>
            </a:xfrm>
            <a:custGeom>
              <a:avLst/>
              <a:gdLst>
                <a:gd name="T0" fmla="*/ 0 w 32"/>
                <a:gd name="T1" fmla="*/ 1 h 4"/>
                <a:gd name="T2" fmla="*/ 0 w 32"/>
                <a:gd name="T3" fmla="*/ 1 h 4"/>
                <a:gd name="T4" fmla="*/ 0 w 32"/>
                <a:gd name="T5" fmla="*/ 0 h 4"/>
                <a:gd name="T6" fmla="*/ 0 w 32"/>
                <a:gd name="T7" fmla="*/ 0 h 4"/>
                <a:gd name="T8" fmla="*/ 0 w 32"/>
                <a:gd name="T9" fmla="*/ 0 h 4"/>
                <a:gd name="T10" fmla="*/ 0 w 32"/>
                <a:gd name="T11" fmla="*/ 0 h 4"/>
                <a:gd name="T12" fmla="*/ 0 w 32"/>
                <a:gd name="T13" fmla="*/ 1 h 4"/>
                <a:gd name="T14" fmla="*/ 0 w 32"/>
                <a:gd name="T15" fmla="*/ 1 h 4"/>
                <a:gd name="T16" fmla="*/ 0 w 32"/>
                <a:gd name="T17" fmla="*/ 1 h 4"/>
                <a:gd name="T18" fmla="*/ 0 w 32"/>
                <a:gd name="T19" fmla="*/ 1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4"/>
                <a:gd name="T32" fmla="*/ 32 w 32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4">
                  <a:moveTo>
                    <a:pt x="7" y="4"/>
                  </a:moveTo>
                  <a:lnTo>
                    <a:pt x="32" y="4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3"/>
                  </a:lnTo>
                  <a:lnTo>
                    <a:pt x="5" y="4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6" name="Freeform 72"/>
            <p:cNvSpPr>
              <a:spLocks/>
            </p:cNvSpPr>
            <p:nvPr/>
          </p:nvSpPr>
          <p:spPr bwMode="auto">
            <a:xfrm>
              <a:off x="2853" y="635"/>
              <a:ext cx="29" cy="74"/>
            </a:xfrm>
            <a:custGeom>
              <a:avLst/>
              <a:gdLst>
                <a:gd name="T0" fmla="*/ 0 w 87"/>
                <a:gd name="T1" fmla="*/ 0 h 222"/>
                <a:gd name="T2" fmla="*/ 0 w 87"/>
                <a:gd name="T3" fmla="*/ 0 h 222"/>
                <a:gd name="T4" fmla="*/ 0 w 87"/>
                <a:gd name="T5" fmla="*/ 0 h 222"/>
                <a:gd name="T6" fmla="*/ 0 w 87"/>
                <a:gd name="T7" fmla="*/ 0 h 222"/>
                <a:gd name="T8" fmla="*/ 0 w 87"/>
                <a:gd name="T9" fmla="*/ 0 h 222"/>
                <a:gd name="T10" fmla="*/ 0 w 87"/>
                <a:gd name="T11" fmla="*/ 0 h 222"/>
                <a:gd name="T12" fmla="*/ 0 w 87"/>
                <a:gd name="T13" fmla="*/ 0 h 222"/>
                <a:gd name="T14" fmla="*/ 0 w 87"/>
                <a:gd name="T15" fmla="*/ 0 h 222"/>
                <a:gd name="T16" fmla="*/ 0 w 87"/>
                <a:gd name="T17" fmla="*/ 0 h 222"/>
                <a:gd name="T18" fmla="*/ 0 w 87"/>
                <a:gd name="T19" fmla="*/ 0 h 222"/>
                <a:gd name="T20" fmla="*/ 0 w 87"/>
                <a:gd name="T21" fmla="*/ 0 h 222"/>
                <a:gd name="T22" fmla="*/ 0 w 87"/>
                <a:gd name="T23" fmla="*/ 0 h 222"/>
                <a:gd name="T24" fmla="*/ 0 w 87"/>
                <a:gd name="T25" fmla="*/ 0 h 222"/>
                <a:gd name="T26" fmla="*/ 0 w 87"/>
                <a:gd name="T27" fmla="*/ 0 h 222"/>
                <a:gd name="T28" fmla="*/ 0 w 87"/>
                <a:gd name="T29" fmla="*/ 0 h 222"/>
                <a:gd name="T30" fmla="*/ 0 w 87"/>
                <a:gd name="T31" fmla="*/ 0 h 222"/>
                <a:gd name="T32" fmla="*/ 0 w 87"/>
                <a:gd name="T33" fmla="*/ 0 h 222"/>
                <a:gd name="T34" fmla="*/ 0 w 87"/>
                <a:gd name="T35" fmla="*/ 0 h 222"/>
                <a:gd name="T36" fmla="*/ 0 w 87"/>
                <a:gd name="T37" fmla="*/ 0 h 222"/>
                <a:gd name="T38" fmla="*/ 0 w 87"/>
                <a:gd name="T39" fmla="*/ 0 h 222"/>
                <a:gd name="T40" fmla="*/ 0 w 87"/>
                <a:gd name="T41" fmla="*/ 0 h 222"/>
                <a:gd name="T42" fmla="*/ 0 w 87"/>
                <a:gd name="T43" fmla="*/ 0 h 222"/>
                <a:gd name="T44" fmla="*/ 0 w 87"/>
                <a:gd name="T45" fmla="*/ 0 h 222"/>
                <a:gd name="T46" fmla="*/ 0 w 87"/>
                <a:gd name="T47" fmla="*/ 0 h 222"/>
                <a:gd name="T48" fmla="*/ 0 w 87"/>
                <a:gd name="T49" fmla="*/ 0 h 222"/>
                <a:gd name="T50" fmla="*/ 0 w 87"/>
                <a:gd name="T51" fmla="*/ 0 h 222"/>
                <a:gd name="T52" fmla="*/ 0 w 87"/>
                <a:gd name="T53" fmla="*/ 0 h 222"/>
                <a:gd name="T54" fmla="*/ 0 w 87"/>
                <a:gd name="T55" fmla="*/ 0 h 222"/>
                <a:gd name="T56" fmla="*/ 0 w 87"/>
                <a:gd name="T57" fmla="*/ 0 h 222"/>
                <a:gd name="T58" fmla="*/ 0 w 87"/>
                <a:gd name="T59" fmla="*/ 0 h 222"/>
                <a:gd name="T60" fmla="*/ 0 w 87"/>
                <a:gd name="T61" fmla="*/ 0 h 222"/>
                <a:gd name="T62" fmla="*/ 0 w 87"/>
                <a:gd name="T63" fmla="*/ 0 h 222"/>
                <a:gd name="T64" fmla="*/ 0 w 87"/>
                <a:gd name="T65" fmla="*/ 0 h 222"/>
                <a:gd name="T66" fmla="*/ 0 w 87"/>
                <a:gd name="T67" fmla="*/ 0 h 222"/>
                <a:gd name="T68" fmla="*/ 0 w 87"/>
                <a:gd name="T69" fmla="*/ 0 h 222"/>
                <a:gd name="T70" fmla="*/ 0 w 87"/>
                <a:gd name="T71" fmla="*/ 0 h 222"/>
                <a:gd name="T72" fmla="*/ 0 w 87"/>
                <a:gd name="T73" fmla="*/ 0 h 222"/>
                <a:gd name="T74" fmla="*/ 0 w 87"/>
                <a:gd name="T75" fmla="*/ 0 h 222"/>
                <a:gd name="T76" fmla="*/ 0 w 87"/>
                <a:gd name="T77" fmla="*/ 0 h 222"/>
                <a:gd name="T78" fmla="*/ 0 w 87"/>
                <a:gd name="T79" fmla="*/ 0 h 222"/>
                <a:gd name="T80" fmla="*/ 0 w 87"/>
                <a:gd name="T81" fmla="*/ 0 h 222"/>
                <a:gd name="T82" fmla="*/ 0 w 87"/>
                <a:gd name="T83" fmla="*/ 0 h 222"/>
                <a:gd name="T84" fmla="*/ 0 w 87"/>
                <a:gd name="T85" fmla="*/ 0 h 222"/>
                <a:gd name="T86" fmla="*/ 0 w 87"/>
                <a:gd name="T87" fmla="*/ 0 h 222"/>
                <a:gd name="T88" fmla="*/ 0 w 87"/>
                <a:gd name="T89" fmla="*/ 0 h 222"/>
                <a:gd name="T90" fmla="*/ 0 w 87"/>
                <a:gd name="T91" fmla="*/ 0 h 222"/>
                <a:gd name="T92" fmla="*/ 0 w 87"/>
                <a:gd name="T93" fmla="*/ 0 h 222"/>
                <a:gd name="T94" fmla="*/ 0 w 87"/>
                <a:gd name="T95" fmla="*/ 0 h 222"/>
                <a:gd name="T96" fmla="*/ 0 w 87"/>
                <a:gd name="T97" fmla="*/ 0 h 222"/>
                <a:gd name="T98" fmla="*/ 0 w 87"/>
                <a:gd name="T99" fmla="*/ 0 h 222"/>
                <a:gd name="T100" fmla="*/ 0 w 87"/>
                <a:gd name="T101" fmla="*/ 0 h 222"/>
                <a:gd name="T102" fmla="*/ 0 w 87"/>
                <a:gd name="T103" fmla="*/ 0 h 222"/>
                <a:gd name="T104" fmla="*/ 0 w 87"/>
                <a:gd name="T105" fmla="*/ 0 h 222"/>
                <a:gd name="T106" fmla="*/ 0 w 87"/>
                <a:gd name="T107" fmla="*/ 0 h 222"/>
                <a:gd name="T108" fmla="*/ 0 w 87"/>
                <a:gd name="T109" fmla="*/ 0 h 222"/>
                <a:gd name="T110" fmla="*/ 0 w 87"/>
                <a:gd name="T111" fmla="*/ 0 h 222"/>
                <a:gd name="T112" fmla="*/ 0 w 87"/>
                <a:gd name="T113" fmla="*/ 0 h 222"/>
                <a:gd name="T114" fmla="*/ 0 w 87"/>
                <a:gd name="T115" fmla="*/ 0 h 222"/>
                <a:gd name="T116" fmla="*/ 0 w 87"/>
                <a:gd name="T117" fmla="*/ 0 h 222"/>
                <a:gd name="T118" fmla="*/ 0 w 87"/>
                <a:gd name="T119" fmla="*/ 0 h 22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"/>
                <a:gd name="T181" fmla="*/ 0 h 222"/>
                <a:gd name="T182" fmla="*/ 87 w 87"/>
                <a:gd name="T183" fmla="*/ 222 h 22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" h="222">
                  <a:moveTo>
                    <a:pt x="85" y="221"/>
                  </a:moveTo>
                  <a:lnTo>
                    <a:pt x="87" y="217"/>
                  </a:lnTo>
                  <a:lnTo>
                    <a:pt x="79" y="210"/>
                  </a:lnTo>
                  <a:lnTo>
                    <a:pt x="71" y="204"/>
                  </a:lnTo>
                  <a:lnTo>
                    <a:pt x="61" y="197"/>
                  </a:lnTo>
                  <a:lnTo>
                    <a:pt x="52" y="189"/>
                  </a:lnTo>
                  <a:lnTo>
                    <a:pt x="43" y="181"/>
                  </a:lnTo>
                  <a:lnTo>
                    <a:pt x="33" y="173"/>
                  </a:lnTo>
                  <a:lnTo>
                    <a:pt x="27" y="162"/>
                  </a:lnTo>
                  <a:lnTo>
                    <a:pt x="21" y="148"/>
                  </a:lnTo>
                  <a:lnTo>
                    <a:pt x="24" y="130"/>
                  </a:lnTo>
                  <a:lnTo>
                    <a:pt x="30" y="115"/>
                  </a:lnTo>
                  <a:lnTo>
                    <a:pt x="35" y="99"/>
                  </a:lnTo>
                  <a:lnTo>
                    <a:pt x="36" y="83"/>
                  </a:lnTo>
                  <a:lnTo>
                    <a:pt x="30" y="80"/>
                  </a:lnTo>
                  <a:lnTo>
                    <a:pt x="26" y="75"/>
                  </a:lnTo>
                  <a:lnTo>
                    <a:pt x="21" y="70"/>
                  </a:lnTo>
                  <a:lnTo>
                    <a:pt x="19" y="64"/>
                  </a:lnTo>
                  <a:lnTo>
                    <a:pt x="21" y="58"/>
                  </a:lnTo>
                  <a:lnTo>
                    <a:pt x="24" y="53"/>
                  </a:lnTo>
                  <a:lnTo>
                    <a:pt x="29" y="48"/>
                  </a:lnTo>
                  <a:lnTo>
                    <a:pt x="33" y="45"/>
                  </a:lnTo>
                  <a:lnTo>
                    <a:pt x="38" y="41"/>
                  </a:lnTo>
                  <a:lnTo>
                    <a:pt x="44" y="37"/>
                  </a:lnTo>
                  <a:lnTo>
                    <a:pt x="48" y="33"/>
                  </a:lnTo>
                  <a:lnTo>
                    <a:pt x="53" y="28"/>
                  </a:lnTo>
                  <a:lnTo>
                    <a:pt x="49" y="22"/>
                  </a:lnTo>
                  <a:lnTo>
                    <a:pt x="46" y="18"/>
                  </a:lnTo>
                  <a:lnTo>
                    <a:pt x="41" y="15"/>
                  </a:lnTo>
                  <a:lnTo>
                    <a:pt x="36" y="11"/>
                  </a:lnTo>
                  <a:lnTo>
                    <a:pt x="30" y="8"/>
                  </a:lnTo>
                  <a:lnTo>
                    <a:pt x="24" y="6"/>
                  </a:lnTo>
                  <a:lnTo>
                    <a:pt x="19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4"/>
                  </a:lnTo>
                  <a:lnTo>
                    <a:pt x="5" y="5"/>
                  </a:lnTo>
                  <a:lnTo>
                    <a:pt x="6" y="7"/>
                  </a:lnTo>
                  <a:lnTo>
                    <a:pt x="7" y="10"/>
                  </a:lnTo>
                  <a:lnTo>
                    <a:pt x="10" y="11"/>
                  </a:lnTo>
                  <a:lnTo>
                    <a:pt x="13" y="13"/>
                  </a:lnTo>
                  <a:lnTo>
                    <a:pt x="0" y="51"/>
                  </a:lnTo>
                  <a:lnTo>
                    <a:pt x="1" y="59"/>
                  </a:lnTo>
                  <a:lnTo>
                    <a:pt x="5" y="66"/>
                  </a:lnTo>
                  <a:lnTo>
                    <a:pt x="11" y="72"/>
                  </a:lnTo>
                  <a:lnTo>
                    <a:pt x="15" y="78"/>
                  </a:lnTo>
                  <a:lnTo>
                    <a:pt x="12" y="100"/>
                  </a:lnTo>
                  <a:lnTo>
                    <a:pt x="9" y="124"/>
                  </a:lnTo>
                  <a:lnTo>
                    <a:pt x="9" y="146"/>
                  </a:lnTo>
                  <a:lnTo>
                    <a:pt x="17" y="167"/>
                  </a:lnTo>
                  <a:lnTo>
                    <a:pt x="26" y="177"/>
                  </a:lnTo>
                  <a:lnTo>
                    <a:pt x="35" y="186"/>
                  </a:lnTo>
                  <a:lnTo>
                    <a:pt x="43" y="193"/>
                  </a:lnTo>
                  <a:lnTo>
                    <a:pt x="50" y="200"/>
                  </a:lnTo>
                  <a:lnTo>
                    <a:pt x="58" y="206"/>
                  </a:lnTo>
                  <a:lnTo>
                    <a:pt x="66" y="211"/>
                  </a:lnTo>
                  <a:lnTo>
                    <a:pt x="74" y="217"/>
                  </a:lnTo>
                  <a:lnTo>
                    <a:pt x="83" y="222"/>
                  </a:lnTo>
                  <a:lnTo>
                    <a:pt x="8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7" name="Freeform 73"/>
            <p:cNvSpPr>
              <a:spLocks/>
            </p:cNvSpPr>
            <p:nvPr/>
          </p:nvSpPr>
          <p:spPr bwMode="auto">
            <a:xfrm>
              <a:off x="2945" y="576"/>
              <a:ext cx="65" cy="131"/>
            </a:xfrm>
            <a:custGeom>
              <a:avLst/>
              <a:gdLst>
                <a:gd name="T0" fmla="*/ 0 w 196"/>
                <a:gd name="T1" fmla="*/ 0 h 392"/>
                <a:gd name="T2" fmla="*/ 0 w 196"/>
                <a:gd name="T3" fmla="*/ 0 h 392"/>
                <a:gd name="T4" fmla="*/ 0 w 196"/>
                <a:gd name="T5" fmla="*/ 0 h 392"/>
                <a:gd name="T6" fmla="*/ 0 w 196"/>
                <a:gd name="T7" fmla="*/ 0 h 392"/>
                <a:gd name="T8" fmla="*/ 0 w 196"/>
                <a:gd name="T9" fmla="*/ 0 h 392"/>
                <a:gd name="T10" fmla="*/ 0 w 196"/>
                <a:gd name="T11" fmla="*/ 0 h 392"/>
                <a:gd name="T12" fmla="*/ 0 w 196"/>
                <a:gd name="T13" fmla="*/ 0 h 392"/>
                <a:gd name="T14" fmla="*/ 0 w 196"/>
                <a:gd name="T15" fmla="*/ 0 h 392"/>
                <a:gd name="T16" fmla="*/ 0 w 196"/>
                <a:gd name="T17" fmla="*/ 0 h 392"/>
                <a:gd name="T18" fmla="*/ 0 w 196"/>
                <a:gd name="T19" fmla="*/ 0 h 392"/>
                <a:gd name="T20" fmla="*/ 0 w 196"/>
                <a:gd name="T21" fmla="*/ 0 h 392"/>
                <a:gd name="T22" fmla="*/ 0 w 196"/>
                <a:gd name="T23" fmla="*/ 0 h 392"/>
                <a:gd name="T24" fmla="*/ 0 w 196"/>
                <a:gd name="T25" fmla="*/ 0 h 392"/>
                <a:gd name="T26" fmla="*/ 0 w 196"/>
                <a:gd name="T27" fmla="*/ 0 h 392"/>
                <a:gd name="T28" fmla="*/ 0 w 196"/>
                <a:gd name="T29" fmla="*/ 0 h 392"/>
                <a:gd name="T30" fmla="*/ 0 w 196"/>
                <a:gd name="T31" fmla="*/ 0 h 392"/>
                <a:gd name="T32" fmla="*/ 0 w 196"/>
                <a:gd name="T33" fmla="*/ 0 h 392"/>
                <a:gd name="T34" fmla="*/ 0 w 196"/>
                <a:gd name="T35" fmla="*/ 0 h 392"/>
                <a:gd name="T36" fmla="*/ 0 w 196"/>
                <a:gd name="T37" fmla="*/ 0 h 392"/>
                <a:gd name="T38" fmla="*/ 0 w 196"/>
                <a:gd name="T39" fmla="*/ 0 h 392"/>
                <a:gd name="T40" fmla="*/ 0 w 196"/>
                <a:gd name="T41" fmla="*/ 0 h 392"/>
                <a:gd name="T42" fmla="*/ 0 w 196"/>
                <a:gd name="T43" fmla="*/ 0 h 392"/>
                <a:gd name="T44" fmla="*/ 0 w 196"/>
                <a:gd name="T45" fmla="*/ 0 h 392"/>
                <a:gd name="T46" fmla="*/ 0 w 196"/>
                <a:gd name="T47" fmla="*/ 0 h 392"/>
                <a:gd name="T48" fmla="*/ 0 w 196"/>
                <a:gd name="T49" fmla="*/ 0 h 392"/>
                <a:gd name="T50" fmla="*/ 0 w 196"/>
                <a:gd name="T51" fmla="*/ 0 h 392"/>
                <a:gd name="T52" fmla="*/ 0 w 196"/>
                <a:gd name="T53" fmla="*/ 0 h 392"/>
                <a:gd name="T54" fmla="*/ 0 w 196"/>
                <a:gd name="T55" fmla="*/ 0 h 392"/>
                <a:gd name="T56" fmla="*/ 0 w 196"/>
                <a:gd name="T57" fmla="*/ 0 h 392"/>
                <a:gd name="T58" fmla="*/ 0 w 196"/>
                <a:gd name="T59" fmla="*/ 0 h 392"/>
                <a:gd name="T60" fmla="*/ 0 w 196"/>
                <a:gd name="T61" fmla="*/ 0 h 392"/>
                <a:gd name="T62" fmla="*/ 0 w 196"/>
                <a:gd name="T63" fmla="*/ 0 h 392"/>
                <a:gd name="T64" fmla="*/ 0 w 196"/>
                <a:gd name="T65" fmla="*/ 0 h 392"/>
                <a:gd name="T66" fmla="*/ 0 w 196"/>
                <a:gd name="T67" fmla="*/ 0 h 392"/>
                <a:gd name="T68" fmla="*/ 0 w 196"/>
                <a:gd name="T69" fmla="*/ 0 h 392"/>
                <a:gd name="T70" fmla="*/ 0 w 196"/>
                <a:gd name="T71" fmla="*/ 0 h 3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6"/>
                <a:gd name="T109" fmla="*/ 0 h 392"/>
                <a:gd name="T110" fmla="*/ 196 w 196"/>
                <a:gd name="T111" fmla="*/ 392 h 39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6" h="392">
                  <a:moveTo>
                    <a:pt x="130" y="392"/>
                  </a:moveTo>
                  <a:lnTo>
                    <a:pt x="143" y="377"/>
                  </a:lnTo>
                  <a:lnTo>
                    <a:pt x="156" y="360"/>
                  </a:lnTo>
                  <a:lnTo>
                    <a:pt x="167" y="341"/>
                  </a:lnTo>
                  <a:lnTo>
                    <a:pt x="177" y="322"/>
                  </a:lnTo>
                  <a:lnTo>
                    <a:pt x="185" y="300"/>
                  </a:lnTo>
                  <a:lnTo>
                    <a:pt x="191" y="278"/>
                  </a:lnTo>
                  <a:lnTo>
                    <a:pt x="195" y="255"/>
                  </a:lnTo>
                  <a:lnTo>
                    <a:pt x="196" y="233"/>
                  </a:lnTo>
                  <a:lnTo>
                    <a:pt x="193" y="211"/>
                  </a:lnTo>
                  <a:lnTo>
                    <a:pt x="189" y="190"/>
                  </a:lnTo>
                  <a:lnTo>
                    <a:pt x="183" y="170"/>
                  </a:lnTo>
                  <a:lnTo>
                    <a:pt x="177" y="149"/>
                  </a:lnTo>
                  <a:lnTo>
                    <a:pt x="170" y="129"/>
                  </a:lnTo>
                  <a:lnTo>
                    <a:pt x="165" y="108"/>
                  </a:lnTo>
                  <a:lnTo>
                    <a:pt x="161" y="87"/>
                  </a:lnTo>
                  <a:lnTo>
                    <a:pt x="160" y="65"/>
                  </a:lnTo>
                  <a:lnTo>
                    <a:pt x="143" y="54"/>
                  </a:lnTo>
                  <a:lnTo>
                    <a:pt x="125" y="43"/>
                  </a:lnTo>
                  <a:lnTo>
                    <a:pt x="107" y="33"/>
                  </a:lnTo>
                  <a:lnTo>
                    <a:pt x="89" y="25"/>
                  </a:lnTo>
                  <a:lnTo>
                    <a:pt x="70" y="18"/>
                  </a:lnTo>
                  <a:lnTo>
                    <a:pt x="51" y="11"/>
                  </a:lnTo>
                  <a:lnTo>
                    <a:pt x="32" y="4"/>
                  </a:lnTo>
                  <a:lnTo>
                    <a:pt x="14" y="0"/>
                  </a:lnTo>
                  <a:lnTo>
                    <a:pt x="58" y="27"/>
                  </a:lnTo>
                  <a:lnTo>
                    <a:pt x="30" y="182"/>
                  </a:lnTo>
                  <a:lnTo>
                    <a:pt x="29" y="188"/>
                  </a:lnTo>
                  <a:lnTo>
                    <a:pt x="25" y="189"/>
                  </a:lnTo>
                  <a:lnTo>
                    <a:pt x="19" y="188"/>
                  </a:lnTo>
                  <a:lnTo>
                    <a:pt x="13" y="187"/>
                  </a:lnTo>
                  <a:lnTo>
                    <a:pt x="9" y="187"/>
                  </a:lnTo>
                  <a:lnTo>
                    <a:pt x="5" y="188"/>
                  </a:lnTo>
                  <a:lnTo>
                    <a:pt x="2" y="189"/>
                  </a:lnTo>
                  <a:lnTo>
                    <a:pt x="0" y="190"/>
                  </a:lnTo>
                  <a:lnTo>
                    <a:pt x="12" y="233"/>
                  </a:lnTo>
                  <a:lnTo>
                    <a:pt x="11" y="278"/>
                  </a:lnTo>
                  <a:lnTo>
                    <a:pt x="4" y="324"/>
                  </a:lnTo>
                  <a:lnTo>
                    <a:pt x="0" y="371"/>
                  </a:lnTo>
                  <a:lnTo>
                    <a:pt x="5" y="348"/>
                  </a:lnTo>
                  <a:lnTo>
                    <a:pt x="12" y="324"/>
                  </a:lnTo>
                  <a:lnTo>
                    <a:pt x="19" y="299"/>
                  </a:lnTo>
                  <a:lnTo>
                    <a:pt x="25" y="274"/>
                  </a:lnTo>
                  <a:lnTo>
                    <a:pt x="22" y="251"/>
                  </a:lnTo>
                  <a:lnTo>
                    <a:pt x="17" y="231"/>
                  </a:lnTo>
                  <a:lnTo>
                    <a:pt x="8" y="213"/>
                  </a:lnTo>
                  <a:lnTo>
                    <a:pt x="1" y="196"/>
                  </a:lnTo>
                  <a:lnTo>
                    <a:pt x="8" y="192"/>
                  </a:lnTo>
                  <a:lnTo>
                    <a:pt x="15" y="193"/>
                  </a:lnTo>
                  <a:lnTo>
                    <a:pt x="26" y="196"/>
                  </a:lnTo>
                  <a:lnTo>
                    <a:pt x="34" y="199"/>
                  </a:lnTo>
                  <a:lnTo>
                    <a:pt x="66" y="33"/>
                  </a:lnTo>
                  <a:lnTo>
                    <a:pt x="116" y="52"/>
                  </a:lnTo>
                  <a:lnTo>
                    <a:pt x="125" y="77"/>
                  </a:lnTo>
                  <a:lnTo>
                    <a:pt x="135" y="105"/>
                  </a:lnTo>
                  <a:lnTo>
                    <a:pt x="144" y="134"/>
                  </a:lnTo>
                  <a:lnTo>
                    <a:pt x="153" y="163"/>
                  </a:lnTo>
                  <a:lnTo>
                    <a:pt x="160" y="194"/>
                  </a:lnTo>
                  <a:lnTo>
                    <a:pt x="165" y="224"/>
                  </a:lnTo>
                  <a:lnTo>
                    <a:pt x="166" y="253"/>
                  </a:lnTo>
                  <a:lnTo>
                    <a:pt x="164" y="282"/>
                  </a:lnTo>
                  <a:lnTo>
                    <a:pt x="159" y="298"/>
                  </a:lnTo>
                  <a:lnTo>
                    <a:pt x="155" y="312"/>
                  </a:lnTo>
                  <a:lnTo>
                    <a:pt x="150" y="327"/>
                  </a:lnTo>
                  <a:lnTo>
                    <a:pt x="146" y="341"/>
                  </a:lnTo>
                  <a:lnTo>
                    <a:pt x="141" y="354"/>
                  </a:lnTo>
                  <a:lnTo>
                    <a:pt x="135" y="366"/>
                  </a:lnTo>
                  <a:lnTo>
                    <a:pt x="131" y="379"/>
                  </a:lnTo>
                  <a:lnTo>
                    <a:pt x="125" y="389"/>
                  </a:lnTo>
                  <a:lnTo>
                    <a:pt x="126" y="389"/>
                  </a:lnTo>
                  <a:lnTo>
                    <a:pt x="127" y="389"/>
                  </a:lnTo>
                  <a:lnTo>
                    <a:pt x="129" y="391"/>
                  </a:lnTo>
                  <a:lnTo>
                    <a:pt x="130" y="3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8" name="Freeform 74"/>
            <p:cNvSpPr>
              <a:spLocks/>
            </p:cNvSpPr>
            <p:nvPr/>
          </p:nvSpPr>
          <p:spPr bwMode="auto">
            <a:xfrm>
              <a:off x="2958" y="625"/>
              <a:ext cx="26" cy="77"/>
            </a:xfrm>
            <a:custGeom>
              <a:avLst/>
              <a:gdLst>
                <a:gd name="T0" fmla="*/ 0 w 80"/>
                <a:gd name="T1" fmla="*/ 0 h 231"/>
                <a:gd name="T2" fmla="*/ 0 w 80"/>
                <a:gd name="T3" fmla="*/ 0 h 231"/>
                <a:gd name="T4" fmla="*/ 0 w 80"/>
                <a:gd name="T5" fmla="*/ 0 h 231"/>
                <a:gd name="T6" fmla="*/ 0 w 80"/>
                <a:gd name="T7" fmla="*/ 0 h 231"/>
                <a:gd name="T8" fmla="*/ 0 w 80"/>
                <a:gd name="T9" fmla="*/ 0 h 231"/>
                <a:gd name="T10" fmla="*/ 0 w 80"/>
                <a:gd name="T11" fmla="*/ 0 h 231"/>
                <a:gd name="T12" fmla="*/ 0 w 80"/>
                <a:gd name="T13" fmla="*/ 0 h 231"/>
                <a:gd name="T14" fmla="*/ 0 w 80"/>
                <a:gd name="T15" fmla="*/ 0 h 231"/>
                <a:gd name="T16" fmla="*/ 0 w 80"/>
                <a:gd name="T17" fmla="*/ 0 h 231"/>
                <a:gd name="T18" fmla="*/ 0 w 80"/>
                <a:gd name="T19" fmla="*/ 0 h 231"/>
                <a:gd name="T20" fmla="*/ 0 w 80"/>
                <a:gd name="T21" fmla="*/ 0 h 231"/>
                <a:gd name="T22" fmla="*/ 0 w 80"/>
                <a:gd name="T23" fmla="*/ 0 h 231"/>
                <a:gd name="T24" fmla="*/ 0 w 80"/>
                <a:gd name="T25" fmla="*/ 0 h 231"/>
                <a:gd name="T26" fmla="*/ 0 w 80"/>
                <a:gd name="T27" fmla="*/ 0 h 231"/>
                <a:gd name="T28" fmla="*/ 0 w 80"/>
                <a:gd name="T29" fmla="*/ 0 h 231"/>
                <a:gd name="T30" fmla="*/ 0 w 80"/>
                <a:gd name="T31" fmla="*/ 0 h 231"/>
                <a:gd name="T32" fmla="*/ 0 w 80"/>
                <a:gd name="T33" fmla="*/ 0 h 231"/>
                <a:gd name="T34" fmla="*/ 0 w 80"/>
                <a:gd name="T35" fmla="*/ 0 h 231"/>
                <a:gd name="T36" fmla="*/ 0 w 80"/>
                <a:gd name="T37" fmla="*/ 0 h 231"/>
                <a:gd name="T38" fmla="*/ 0 w 80"/>
                <a:gd name="T39" fmla="*/ 0 h 231"/>
                <a:gd name="T40" fmla="*/ 0 w 80"/>
                <a:gd name="T41" fmla="*/ 0 h 231"/>
                <a:gd name="T42" fmla="*/ 0 w 80"/>
                <a:gd name="T43" fmla="*/ 0 h 231"/>
                <a:gd name="T44" fmla="*/ 0 w 80"/>
                <a:gd name="T45" fmla="*/ 0 h 231"/>
                <a:gd name="T46" fmla="*/ 0 w 80"/>
                <a:gd name="T47" fmla="*/ 0 h 231"/>
                <a:gd name="T48" fmla="*/ 0 w 80"/>
                <a:gd name="T49" fmla="*/ 0 h 231"/>
                <a:gd name="T50" fmla="*/ 0 w 80"/>
                <a:gd name="T51" fmla="*/ 0 h 231"/>
                <a:gd name="T52" fmla="*/ 0 w 80"/>
                <a:gd name="T53" fmla="*/ 0 h 231"/>
                <a:gd name="T54" fmla="*/ 0 w 80"/>
                <a:gd name="T55" fmla="*/ 0 h 231"/>
                <a:gd name="T56" fmla="*/ 0 w 80"/>
                <a:gd name="T57" fmla="*/ 0 h 231"/>
                <a:gd name="T58" fmla="*/ 0 w 80"/>
                <a:gd name="T59" fmla="*/ 0 h 231"/>
                <a:gd name="T60" fmla="*/ 0 w 80"/>
                <a:gd name="T61" fmla="*/ 0 h 231"/>
                <a:gd name="T62" fmla="*/ 0 w 80"/>
                <a:gd name="T63" fmla="*/ 0 h 231"/>
                <a:gd name="T64" fmla="*/ 0 w 80"/>
                <a:gd name="T65" fmla="*/ 0 h 231"/>
                <a:gd name="T66" fmla="*/ 0 w 80"/>
                <a:gd name="T67" fmla="*/ 0 h 231"/>
                <a:gd name="T68" fmla="*/ 0 w 80"/>
                <a:gd name="T69" fmla="*/ 0 h 231"/>
                <a:gd name="T70" fmla="*/ 0 w 80"/>
                <a:gd name="T71" fmla="*/ 0 h 231"/>
                <a:gd name="T72" fmla="*/ 0 w 80"/>
                <a:gd name="T73" fmla="*/ 0 h 231"/>
                <a:gd name="T74" fmla="*/ 0 w 80"/>
                <a:gd name="T75" fmla="*/ 0 h 23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0"/>
                <a:gd name="T115" fmla="*/ 0 h 231"/>
                <a:gd name="T116" fmla="*/ 80 w 80"/>
                <a:gd name="T117" fmla="*/ 231 h 23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0" h="231">
                  <a:moveTo>
                    <a:pt x="5" y="228"/>
                  </a:moveTo>
                  <a:lnTo>
                    <a:pt x="19" y="216"/>
                  </a:lnTo>
                  <a:lnTo>
                    <a:pt x="33" y="202"/>
                  </a:lnTo>
                  <a:lnTo>
                    <a:pt x="44" y="187"/>
                  </a:lnTo>
                  <a:lnTo>
                    <a:pt x="56" y="171"/>
                  </a:lnTo>
                  <a:lnTo>
                    <a:pt x="65" y="155"/>
                  </a:lnTo>
                  <a:lnTo>
                    <a:pt x="71" y="135"/>
                  </a:lnTo>
                  <a:lnTo>
                    <a:pt x="77" y="115"/>
                  </a:lnTo>
                  <a:lnTo>
                    <a:pt x="80" y="93"/>
                  </a:lnTo>
                  <a:lnTo>
                    <a:pt x="78" y="77"/>
                  </a:lnTo>
                  <a:lnTo>
                    <a:pt x="76" y="63"/>
                  </a:lnTo>
                  <a:lnTo>
                    <a:pt x="75" y="48"/>
                  </a:lnTo>
                  <a:lnTo>
                    <a:pt x="75" y="34"/>
                  </a:lnTo>
                  <a:lnTo>
                    <a:pt x="71" y="30"/>
                  </a:lnTo>
                  <a:lnTo>
                    <a:pt x="67" y="27"/>
                  </a:lnTo>
                  <a:lnTo>
                    <a:pt x="62" y="23"/>
                  </a:lnTo>
                  <a:lnTo>
                    <a:pt x="57" y="18"/>
                  </a:lnTo>
                  <a:lnTo>
                    <a:pt x="52" y="15"/>
                  </a:lnTo>
                  <a:lnTo>
                    <a:pt x="48" y="11"/>
                  </a:lnTo>
                  <a:lnTo>
                    <a:pt x="43" y="6"/>
                  </a:lnTo>
                  <a:lnTo>
                    <a:pt x="40" y="0"/>
                  </a:lnTo>
                  <a:lnTo>
                    <a:pt x="43" y="18"/>
                  </a:lnTo>
                  <a:lnTo>
                    <a:pt x="50" y="41"/>
                  </a:lnTo>
                  <a:lnTo>
                    <a:pt x="53" y="65"/>
                  </a:lnTo>
                  <a:lnTo>
                    <a:pt x="46" y="89"/>
                  </a:lnTo>
                  <a:lnTo>
                    <a:pt x="48" y="109"/>
                  </a:lnTo>
                  <a:lnTo>
                    <a:pt x="46" y="127"/>
                  </a:lnTo>
                  <a:lnTo>
                    <a:pt x="43" y="146"/>
                  </a:lnTo>
                  <a:lnTo>
                    <a:pt x="39" y="163"/>
                  </a:lnTo>
                  <a:lnTo>
                    <a:pt x="31" y="180"/>
                  </a:lnTo>
                  <a:lnTo>
                    <a:pt x="23" y="194"/>
                  </a:lnTo>
                  <a:lnTo>
                    <a:pt x="14" y="208"/>
                  </a:lnTo>
                  <a:lnTo>
                    <a:pt x="3" y="218"/>
                  </a:lnTo>
                  <a:lnTo>
                    <a:pt x="1" y="221"/>
                  </a:lnTo>
                  <a:lnTo>
                    <a:pt x="0" y="224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5" y="2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9" name="Freeform 75"/>
            <p:cNvSpPr>
              <a:spLocks/>
            </p:cNvSpPr>
            <p:nvPr/>
          </p:nvSpPr>
          <p:spPr bwMode="auto">
            <a:xfrm>
              <a:off x="2928" y="578"/>
              <a:ext cx="18" cy="117"/>
            </a:xfrm>
            <a:custGeom>
              <a:avLst/>
              <a:gdLst>
                <a:gd name="T0" fmla="*/ 0 w 55"/>
                <a:gd name="T1" fmla="*/ 0 h 350"/>
                <a:gd name="T2" fmla="*/ 0 w 55"/>
                <a:gd name="T3" fmla="*/ 0 h 350"/>
                <a:gd name="T4" fmla="*/ 0 w 55"/>
                <a:gd name="T5" fmla="*/ 0 h 350"/>
                <a:gd name="T6" fmla="*/ 0 w 55"/>
                <a:gd name="T7" fmla="*/ 0 h 350"/>
                <a:gd name="T8" fmla="*/ 0 w 55"/>
                <a:gd name="T9" fmla="*/ 0 h 350"/>
                <a:gd name="T10" fmla="*/ 0 w 55"/>
                <a:gd name="T11" fmla="*/ 0 h 350"/>
                <a:gd name="T12" fmla="*/ 0 w 55"/>
                <a:gd name="T13" fmla="*/ 0 h 350"/>
                <a:gd name="T14" fmla="*/ 0 w 55"/>
                <a:gd name="T15" fmla="*/ 0 h 350"/>
                <a:gd name="T16" fmla="*/ 0 w 55"/>
                <a:gd name="T17" fmla="*/ 0 h 350"/>
                <a:gd name="T18" fmla="*/ 0 w 55"/>
                <a:gd name="T19" fmla="*/ 0 h 350"/>
                <a:gd name="T20" fmla="*/ 0 w 55"/>
                <a:gd name="T21" fmla="*/ 0 h 350"/>
                <a:gd name="T22" fmla="*/ 0 w 55"/>
                <a:gd name="T23" fmla="*/ 0 h 350"/>
                <a:gd name="T24" fmla="*/ 0 w 55"/>
                <a:gd name="T25" fmla="*/ 0 h 350"/>
                <a:gd name="T26" fmla="*/ 0 w 55"/>
                <a:gd name="T27" fmla="*/ 0 h 350"/>
                <a:gd name="T28" fmla="*/ 0 w 55"/>
                <a:gd name="T29" fmla="*/ 0 h 350"/>
                <a:gd name="T30" fmla="*/ 0 w 55"/>
                <a:gd name="T31" fmla="*/ 0 h 350"/>
                <a:gd name="T32" fmla="*/ 0 w 55"/>
                <a:gd name="T33" fmla="*/ 0 h 350"/>
                <a:gd name="T34" fmla="*/ 0 w 55"/>
                <a:gd name="T35" fmla="*/ 0 h 350"/>
                <a:gd name="T36" fmla="*/ 0 w 55"/>
                <a:gd name="T37" fmla="*/ 0 h 350"/>
                <a:gd name="T38" fmla="*/ 0 w 55"/>
                <a:gd name="T39" fmla="*/ 0 h 350"/>
                <a:gd name="T40" fmla="*/ 0 w 55"/>
                <a:gd name="T41" fmla="*/ 0 h 350"/>
                <a:gd name="T42" fmla="*/ 0 w 55"/>
                <a:gd name="T43" fmla="*/ 0 h 3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"/>
                <a:gd name="T67" fmla="*/ 0 h 350"/>
                <a:gd name="T68" fmla="*/ 55 w 55"/>
                <a:gd name="T69" fmla="*/ 350 h 35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" h="350">
                  <a:moveTo>
                    <a:pt x="2" y="350"/>
                  </a:moveTo>
                  <a:lnTo>
                    <a:pt x="4" y="306"/>
                  </a:lnTo>
                  <a:lnTo>
                    <a:pt x="11" y="262"/>
                  </a:lnTo>
                  <a:lnTo>
                    <a:pt x="21" y="218"/>
                  </a:lnTo>
                  <a:lnTo>
                    <a:pt x="31" y="173"/>
                  </a:lnTo>
                  <a:lnTo>
                    <a:pt x="41" y="130"/>
                  </a:lnTo>
                  <a:lnTo>
                    <a:pt x="51" y="85"/>
                  </a:lnTo>
                  <a:lnTo>
                    <a:pt x="55" y="43"/>
                  </a:lnTo>
                  <a:lnTo>
                    <a:pt x="55" y="0"/>
                  </a:lnTo>
                  <a:lnTo>
                    <a:pt x="44" y="21"/>
                  </a:lnTo>
                  <a:lnTo>
                    <a:pt x="35" y="44"/>
                  </a:lnTo>
                  <a:lnTo>
                    <a:pt x="29" y="70"/>
                  </a:lnTo>
                  <a:lnTo>
                    <a:pt x="23" y="96"/>
                  </a:lnTo>
                  <a:lnTo>
                    <a:pt x="19" y="124"/>
                  </a:lnTo>
                  <a:lnTo>
                    <a:pt x="14" y="151"/>
                  </a:lnTo>
                  <a:lnTo>
                    <a:pt x="10" y="177"/>
                  </a:lnTo>
                  <a:lnTo>
                    <a:pt x="4" y="204"/>
                  </a:lnTo>
                  <a:lnTo>
                    <a:pt x="2" y="241"/>
                  </a:lnTo>
                  <a:lnTo>
                    <a:pt x="1" y="278"/>
                  </a:lnTo>
                  <a:lnTo>
                    <a:pt x="0" y="315"/>
                  </a:lnTo>
                  <a:lnTo>
                    <a:pt x="0" y="350"/>
                  </a:lnTo>
                  <a:lnTo>
                    <a:pt x="2" y="3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0" name="Freeform 76"/>
            <p:cNvSpPr>
              <a:spLocks/>
            </p:cNvSpPr>
            <p:nvPr/>
          </p:nvSpPr>
          <p:spPr bwMode="auto">
            <a:xfrm>
              <a:off x="2919" y="586"/>
              <a:ext cx="14" cy="69"/>
            </a:xfrm>
            <a:custGeom>
              <a:avLst/>
              <a:gdLst>
                <a:gd name="T0" fmla="*/ 0 w 42"/>
                <a:gd name="T1" fmla="*/ 0 h 207"/>
                <a:gd name="T2" fmla="*/ 0 w 42"/>
                <a:gd name="T3" fmla="*/ 0 h 207"/>
                <a:gd name="T4" fmla="*/ 0 w 42"/>
                <a:gd name="T5" fmla="*/ 0 h 207"/>
                <a:gd name="T6" fmla="*/ 0 w 42"/>
                <a:gd name="T7" fmla="*/ 0 h 207"/>
                <a:gd name="T8" fmla="*/ 0 w 42"/>
                <a:gd name="T9" fmla="*/ 0 h 207"/>
                <a:gd name="T10" fmla="*/ 0 w 42"/>
                <a:gd name="T11" fmla="*/ 0 h 207"/>
                <a:gd name="T12" fmla="*/ 0 w 42"/>
                <a:gd name="T13" fmla="*/ 0 h 207"/>
                <a:gd name="T14" fmla="*/ 0 w 42"/>
                <a:gd name="T15" fmla="*/ 0 h 207"/>
                <a:gd name="T16" fmla="*/ 0 w 42"/>
                <a:gd name="T17" fmla="*/ 0 h 207"/>
                <a:gd name="T18" fmla="*/ 0 w 42"/>
                <a:gd name="T19" fmla="*/ 0 h 207"/>
                <a:gd name="T20" fmla="*/ 0 w 42"/>
                <a:gd name="T21" fmla="*/ 0 h 207"/>
                <a:gd name="T22" fmla="*/ 0 w 42"/>
                <a:gd name="T23" fmla="*/ 0 h 207"/>
                <a:gd name="T24" fmla="*/ 0 w 42"/>
                <a:gd name="T25" fmla="*/ 0 h 207"/>
                <a:gd name="T26" fmla="*/ 0 w 42"/>
                <a:gd name="T27" fmla="*/ 0 h 207"/>
                <a:gd name="T28" fmla="*/ 0 w 42"/>
                <a:gd name="T29" fmla="*/ 0 h 207"/>
                <a:gd name="T30" fmla="*/ 0 w 42"/>
                <a:gd name="T31" fmla="*/ 0 h 207"/>
                <a:gd name="T32" fmla="*/ 0 w 42"/>
                <a:gd name="T33" fmla="*/ 0 h 207"/>
                <a:gd name="T34" fmla="*/ 0 w 42"/>
                <a:gd name="T35" fmla="*/ 0 h 207"/>
                <a:gd name="T36" fmla="*/ 0 w 42"/>
                <a:gd name="T37" fmla="*/ 0 h 207"/>
                <a:gd name="T38" fmla="*/ 0 w 42"/>
                <a:gd name="T39" fmla="*/ 0 h 207"/>
                <a:gd name="T40" fmla="*/ 0 w 42"/>
                <a:gd name="T41" fmla="*/ 0 h 207"/>
                <a:gd name="T42" fmla="*/ 0 w 42"/>
                <a:gd name="T43" fmla="*/ 0 h 207"/>
                <a:gd name="T44" fmla="*/ 0 w 42"/>
                <a:gd name="T45" fmla="*/ 0 h 207"/>
                <a:gd name="T46" fmla="*/ 0 w 42"/>
                <a:gd name="T47" fmla="*/ 0 h 207"/>
                <a:gd name="T48" fmla="*/ 0 w 42"/>
                <a:gd name="T49" fmla="*/ 0 h 207"/>
                <a:gd name="T50" fmla="*/ 0 w 42"/>
                <a:gd name="T51" fmla="*/ 0 h 207"/>
                <a:gd name="T52" fmla="*/ 0 w 42"/>
                <a:gd name="T53" fmla="*/ 0 h 207"/>
                <a:gd name="T54" fmla="*/ 0 w 42"/>
                <a:gd name="T55" fmla="*/ 0 h 207"/>
                <a:gd name="T56" fmla="*/ 0 w 42"/>
                <a:gd name="T57" fmla="*/ 0 h 207"/>
                <a:gd name="T58" fmla="*/ 0 w 42"/>
                <a:gd name="T59" fmla="*/ 0 h 207"/>
                <a:gd name="T60" fmla="*/ 0 w 42"/>
                <a:gd name="T61" fmla="*/ 0 h 207"/>
                <a:gd name="T62" fmla="*/ 0 w 42"/>
                <a:gd name="T63" fmla="*/ 0 h 207"/>
                <a:gd name="T64" fmla="*/ 0 w 42"/>
                <a:gd name="T65" fmla="*/ 0 h 207"/>
                <a:gd name="T66" fmla="*/ 0 w 42"/>
                <a:gd name="T67" fmla="*/ 0 h 207"/>
                <a:gd name="T68" fmla="*/ 0 w 42"/>
                <a:gd name="T69" fmla="*/ 0 h 2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"/>
                <a:gd name="T106" fmla="*/ 0 h 207"/>
                <a:gd name="T107" fmla="*/ 42 w 42"/>
                <a:gd name="T108" fmla="*/ 207 h 20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" h="207">
                  <a:moveTo>
                    <a:pt x="0" y="207"/>
                  </a:moveTo>
                  <a:lnTo>
                    <a:pt x="11" y="173"/>
                  </a:lnTo>
                  <a:lnTo>
                    <a:pt x="12" y="136"/>
                  </a:lnTo>
                  <a:lnTo>
                    <a:pt x="12" y="97"/>
                  </a:lnTo>
                  <a:lnTo>
                    <a:pt x="16" y="60"/>
                  </a:lnTo>
                  <a:lnTo>
                    <a:pt x="18" y="56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9" y="48"/>
                  </a:lnTo>
                  <a:lnTo>
                    <a:pt x="35" y="44"/>
                  </a:lnTo>
                  <a:lnTo>
                    <a:pt x="39" y="37"/>
                  </a:lnTo>
                  <a:lnTo>
                    <a:pt x="42" y="29"/>
                  </a:lnTo>
                  <a:lnTo>
                    <a:pt x="40" y="19"/>
                  </a:lnTo>
                  <a:lnTo>
                    <a:pt x="37" y="13"/>
                  </a:lnTo>
                  <a:lnTo>
                    <a:pt x="33" y="7"/>
                  </a:lnTo>
                  <a:lnTo>
                    <a:pt x="28" y="3"/>
                  </a:lnTo>
                  <a:lnTo>
                    <a:pt x="25" y="0"/>
                  </a:lnTo>
                  <a:lnTo>
                    <a:pt x="21" y="4"/>
                  </a:lnTo>
                  <a:lnTo>
                    <a:pt x="23" y="13"/>
                  </a:lnTo>
                  <a:lnTo>
                    <a:pt x="26" y="23"/>
                  </a:lnTo>
                  <a:lnTo>
                    <a:pt x="27" y="32"/>
                  </a:lnTo>
                  <a:lnTo>
                    <a:pt x="27" y="35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9" y="29"/>
                  </a:lnTo>
                  <a:lnTo>
                    <a:pt x="9" y="25"/>
                  </a:lnTo>
                  <a:lnTo>
                    <a:pt x="10" y="21"/>
                  </a:lnTo>
                  <a:lnTo>
                    <a:pt x="10" y="19"/>
                  </a:lnTo>
                  <a:lnTo>
                    <a:pt x="8" y="15"/>
                  </a:lnTo>
                  <a:lnTo>
                    <a:pt x="5" y="18"/>
                  </a:lnTo>
                  <a:lnTo>
                    <a:pt x="3" y="21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Freeform 77"/>
            <p:cNvSpPr>
              <a:spLocks/>
            </p:cNvSpPr>
            <p:nvPr/>
          </p:nvSpPr>
          <p:spPr bwMode="auto">
            <a:xfrm>
              <a:off x="3158" y="583"/>
              <a:ext cx="34" cy="41"/>
            </a:xfrm>
            <a:custGeom>
              <a:avLst/>
              <a:gdLst>
                <a:gd name="T0" fmla="*/ 0 w 101"/>
                <a:gd name="T1" fmla="*/ 0 h 123"/>
                <a:gd name="T2" fmla="*/ 0 w 101"/>
                <a:gd name="T3" fmla="*/ 0 h 123"/>
                <a:gd name="T4" fmla="*/ 0 w 101"/>
                <a:gd name="T5" fmla="*/ 0 h 123"/>
                <a:gd name="T6" fmla="*/ 0 w 101"/>
                <a:gd name="T7" fmla="*/ 0 h 123"/>
                <a:gd name="T8" fmla="*/ 0 w 101"/>
                <a:gd name="T9" fmla="*/ 0 h 123"/>
                <a:gd name="T10" fmla="*/ 0 w 101"/>
                <a:gd name="T11" fmla="*/ 0 h 123"/>
                <a:gd name="T12" fmla="*/ 0 w 101"/>
                <a:gd name="T13" fmla="*/ 0 h 123"/>
                <a:gd name="T14" fmla="*/ 0 w 101"/>
                <a:gd name="T15" fmla="*/ 0 h 123"/>
                <a:gd name="T16" fmla="*/ 0 w 101"/>
                <a:gd name="T17" fmla="*/ 0 h 123"/>
                <a:gd name="T18" fmla="*/ 0 w 101"/>
                <a:gd name="T19" fmla="*/ 0 h 123"/>
                <a:gd name="T20" fmla="*/ 0 w 101"/>
                <a:gd name="T21" fmla="*/ 0 h 123"/>
                <a:gd name="T22" fmla="*/ 0 w 101"/>
                <a:gd name="T23" fmla="*/ 0 h 123"/>
                <a:gd name="T24" fmla="*/ 0 w 101"/>
                <a:gd name="T25" fmla="*/ 0 h 123"/>
                <a:gd name="T26" fmla="*/ 0 w 101"/>
                <a:gd name="T27" fmla="*/ 0 h 123"/>
                <a:gd name="T28" fmla="*/ 0 w 101"/>
                <a:gd name="T29" fmla="*/ 0 h 123"/>
                <a:gd name="T30" fmla="*/ 0 w 101"/>
                <a:gd name="T31" fmla="*/ 0 h 123"/>
                <a:gd name="T32" fmla="*/ 0 w 101"/>
                <a:gd name="T33" fmla="*/ 0 h 123"/>
                <a:gd name="T34" fmla="*/ 0 w 101"/>
                <a:gd name="T35" fmla="*/ 0 h 123"/>
                <a:gd name="T36" fmla="*/ 0 w 101"/>
                <a:gd name="T37" fmla="*/ 0 h 123"/>
                <a:gd name="T38" fmla="*/ 0 w 101"/>
                <a:gd name="T39" fmla="*/ 0 h 123"/>
                <a:gd name="T40" fmla="*/ 0 w 101"/>
                <a:gd name="T41" fmla="*/ 0 h 123"/>
                <a:gd name="T42" fmla="*/ 0 w 101"/>
                <a:gd name="T43" fmla="*/ 0 h 123"/>
                <a:gd name="T44" fmla="*/ 0 w 101"/>
                <a:gd name="T45" fmla="*/ 0 h 123"/>
                <a:gd name="T46" fmla="*/ 0 w 101"/>
                <a:gd name="T47" fmla="*/ 0 h 123"/>
                <a:gd name="T48" fmla="*/ 0 w 101"/>
                <a:gd name="T49" fmla="*/ 0 h 1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123"/>
                <a:gd name="T77" fmla="*/ 101 w 101"/>
                <a:gd name="T78" fmla="*/ 123 h 1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123">
                  <a:moveTo>
                    <a:pt x="56" y="122"/>
                  </a:moveTo>
                  <a:lnTo>
                    <a:pt x="56" y="122"/>
                  </a:lnTo>
                  <a:lnTo>
                    <a:pt x="58" y="120"/>
                  </a:lnTo>
                  <a:lnTo>
                    <a:pt x="60" y="118"/>
                  </a:lnTo>
                  <a:lnTo>
                    <a:pt x="61" y="115"/>
                  </a:lnTo>
                  <a:lnTo>
                    <a:pt x="101" y="3"/>
                  </a:lnTo>
                  <a:lnTo>
                    <a:pt x="94" y="0"/>
                  </a:lnTo>
                  <a:lnTo>
                    <a:pt x="84" y="7"/>
                  </a:lnTo>
                  <a:lnTo>
                    <a:pt x="77" y="18"/>
                  </a:lnTo>
                  <a:lnTo>
                    <a:pt x="71" y="28"/>
                  </a:lnTo>
                  <a:lnTo>
                    <a:pt x="65" y="39"/>
                  </a:lnTo>
                  <a:lnTo>
                    <a:pt x="62" y="47"/>
                  </a:lnTo>
                  <a:lnTo>
                    <a:pt x="57" y="57"/>
                  </a:lnTo>
                  <a:lnTo>
                    <a:pt x="52" y="64"/>
                  </a:lnTo>
                  <a:lnTo>
                    <a:pt x="49" y="65"/>
                  </a:lnTo>
                  <a:lnTo>
                    <a:pt x="47" y="65"/>
                  </a:lnTo>
                  <a:lnTo>
                    <a:pt x="45" y="65"/>
                  </a:lnTo>
                  <a:lnTo>
                    <a:pt x="43" y="64"/>
                  </a:lnTo>
                  <a:lnTo>
                    <a:pt x="0" y="12"/>
                  </a:lnTo>
                  <a:lnTo>
                    <a:pt x="39" y="117"/>
                  </a:lnTo>
                  <a:lnTo>
                    <a:pt x="42" y="117"/>
                  </a:lnTo>
                  <a:lnTo>
                    <a:pt x="44" y="118"/>
                  </a:lnTo>
                  <a:lnTo>
                    <a:pt x="46" y="121"/>
                  </a:lnTo>
                  <a:lnTo>
                    <a:pt x="49" y="123"/>
                  </a:lnTo>
                  <a:lnTo>
                    <a:pt x="56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Freeform 78"/>
            <p:cNvSpPr>
              <a:spLocks/>
            </p:cNvSpPr>
            <p:nvPr/>
          </p:nvSpPr>
          <p:spPr bwMode="auto">
            <a:xfrm>
              <a:off x="2917" y="507"/>
              <a:ext cx="37" cy="74"/>
            </a:xfrm>
            <a:custGeom>
              <a:avLst/>
              <a:gdLst>
                <a:gd name="T0" fmla="*/ 0 w 109"/>
                <a:gd name="T1" fmla="*/ 0 h 222"/>
                <a:gd name="T2" fmla="*/ 0 w 109"/>
                <a:gd name="T3" fmla="*/ 0 h 222"/>
                <a:gd name="T4" fmla="*/ 0 w 109"/>
                <a:gd name="T5" fmla="*/ 0 h 222"/>
                <a:gd name="T6" fmla="*/ 0 w 109"/>
                <a:gd name="T7" fmla="*/ 0 h 222"/>
                <a:gd name="T8" fmla="*/ 0 w 109"/>
                <a:gd name="T9" fmla="*/ 0 h 222"/>
                <a:gd name="T10" fmla="*/ 0 w 109"/>
                <a:gd name="T11" fmla="*/ 0 h 222"/>
                <a:gd name="T12" fmla="*/ 0 w 109"/>
                <a:gd name="T13" fmla="*/ 0 h 222"/>
                <a:gd name="T14" fmla="*/ 0 w 109"/>
                <a:gd name="T15" fmla="*/ 0 h 222"/>
                <a:gd name="T16" fmla="*/ 0 w 109"/>
                <a:gd name="T17" fmla="*/ 0 h 222"/>
                <a:gd name="T18" fmla="*/ 0 w 109"/>
                <a:gd name="T19" fmla="*/ 0 h 222"/>
                <a:gd name="T20" fmla="*/ 0 w 109"/>
                <a:gd name="T21" fmla="*/ 0 h 222"/>
                <a:gd name="T22" fmla="*/ 0 w 109"/>
                <a:gd name="T23" fmla="*/ 0 h 222"/>
                <a:gd name="T24" fmla="*/ 0 w 109"/>
                <a:gd name="T25" fmla="*/ 0 h 222"/>
                <a:gd name="T26" fmla="*/ 0 w 109"/>
                <a:gd name="T27" fmla="*/ 0 h 222"/>
                <a:gd name="T28" fmla="*/ 0 w 109"/>
                <a:gd name="T29" fmla="*/ 0 h 222"/>
                <a:gd name="T30" fmla="*/ 0 w 109"/>
                <a:gd name="T31" fmla="*/ 0 h 222"/>
                <a:gd name="T32" fmla="*/ 0 w 109"/>
                <a:gd name="T33" fmla="*/ 0 h 222"/>
                <a:gd name="T34" fmla="*/ 0 w 109"/>
                <a:gd name="T35" fmla="*/ 0 h 222"/>
                <a:gd name="T36" fmla="*/ 0 w 109"/>
                <a:gd name="T37" fmla="*/ 0 h 222"/>
                <a:gd name="T38" fmla="*/ 0 w 109"/>
                <a:gd name="T39" fmla="*/ 0 h 222"/>
                <a:gd name="T40" fmla="*/ 0 w 109"/>
                <a:gd name="T41" fmla="*/ 0 h 222"/>
                <a:gd name="T42" fmla="*/ 0 w 109"/>
                <a:gd name="T43" fmla="*/ 0 h 222"/>
                <a:gd name="T44" fmla="*/ 0 w 109"/>
                <a:gd name="T45" fmla="*/ 0 h 222"/>
                <a:gd name="T46" fmla="*/ 0 w 109"/>
                <a:gd name="T47" fmla="*/ 0 h 222"/>
                <a:gd name="T48" fmla="*/ 0 w 109"/>
                <a:gd name="T49" fmla="*/ 0 h 222"/>
                <a:gd name="T50" fmla="*/ 0 w 109"/>
                <a:gd name="T51" fmla="*/ 0 h 222"/>
                <a:gd name="T52" fmla="*/ 0 w 109"/>
                <a:gd name="T53" fmla="*/ 0 h 222"/>
                <a:gd name="T54" fmla="*/ 0 w 109"/>
                <a:gd name="T55" fmla="*/ 0 h 222"/>
                <a:gd name="T56" fmla="*/ 0 w 109"/>
                <a:gd name="T57" fmla="*/ 0 h 222"/>
                <a:gd name="T58" fmla="*/ 0 w 109"/>
                <a:gd name="T59" fmla="*/ 0 h 222"/>
                <a:gd name="T60" fmla="*/ 0 w 109"/>
                <a:gd name="T61" fmla="*/ 0 h 222"/>
                <a:gd name="T62" fmla="*/ 0 w 109"/>
                <a:gd name="T63" fmla="*/ 0 h 222"/>
                <a:gd name="T64" fmla="*/ 0 w 109"/>
                <a:gd name="T65" fmla="*/ 0 h 222"/>
                <a:gd name="T66" fmla="*/ 0 w 109"/>
                <a:gd name="T67" fmla="*/ 0 h 222"/>
                <a:gd name="T68" fmla="*/ 0 w 109"/>
                <a:gd name="T69" fmla="*/ 0 h 222"/>
                <a:gd name="T70" fmla="*/ 0 w 109"/>
                <a:gd name="T71" fmla="*/ 0 h 222"/>
                <a:gd name="T72" fmla="*/ 0 w 109"/>
                <a:gd name="T73" fmla="*/ 0 h 222"/>
                <a:gd name="T74" fmla="*/ 0 w 109"/>
                <a:gd name="T75" fmla="*/ 0 h 2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9"/>
                <a:gd name="T115" fmla="*/ 0 h 222"/>
                <a:gd name="T116" fmla="*/ 109 w 109"/>
                <a:gd name="T117" fmla="*/ 222 h 2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9" h="222">
                  <a:moveTo>
                    <a:pt x="22" y="221"/>
                  </a:moveTo>
                  <a:lnTo>
                    <a:pt x="39" y="222"/>
                  </a:lnTo>
                  <a:lnTo>
                    <a:pt x="48" y="220"/>
                  </a:lnTo>
                  <a:lnTo>
                    <a:pt x="55" y="216"/>
                  </a:lnTo>
                  <a:lnTo>
                    <a:pt x="62" y="211"/>
                  </a:lnTo>
                  <a:lnTo>
                    <a:pt x="70" y="205"/>
                  </a:lnTo>
                  <a:lnTo>
                    <a:pt x="76" y="199"/>
                  </a:lnTo>
                  <a:lnTo>
                    <a:pt x="83" y="193"/>
                  </a:lnTo>
                  <a:lnTo>
                    <a:pt x="88" y="186"/>
                  </a:lnTo>
                  <a:lnTo>
                    <a:pt x="94" y="180"/>
                  </a:lnTo>
                  <a:lnTo>
                    <a:pt x="102" y="161"/>
                  </a:lnTo>
                  <a:lnTo>
                    <a:pt x="106" y="141"/>
                  </a:lnTo>
                  <a:lnTo>
                    <a:pt x="109" y="121"/>
                  </a:lnTo>
                  <a:lnTo>
                    <a:pt x="108" y="101"/>
                  </a:lnTo>
                  <a:lnTo>
                    <a:pt x="104" y="81"/>
                  </a:lnTo>
                  <a:lnTo>
                    <a:pt x="100" y="62"/>
                  </a:lnTo>
                  <a:lnTo>
                    <a:pt x="93" y="44"/>
                  </a:lnTo>
                  <a:lnTo>
                    <a:pt x="86" y="27"/>
                  </a:lnTo>
                  <a:lnTo>
                    <a:pt x="82" y="18"/>
                  </a:lnTo>
                  <a:lnTo>
                    <a:pt x="77" y="11"/>
                  </a:lnTo>
                  <a:lnTo>
                    <a:pt x="72" y="5"/>
                  </a:lnTo>
                  <a:lnTo>
                    <a:pt x="66" y="0"/>
                  </a:lnTo>
                  <a:lnTo>
                    <a:pt x="77" y="38"/>
                  </a:lnTo>
                  <a:lnTo>
                    <a:pt x="83" y="80"/>
                  </a:lnTo>
                  <a:lnTo>
                    <a:pt x="79" y="122"/>
                  </a:lnTo>
                  <a:lnTo>
                    <a:pt x="63" y="161"/>
                  </a:lnTo>
                  <a:lnTo>
                    <a:pt x="55" y="169"/>
                  </a:lnTo>
                  <a:lnTo>
                    <a:pt x="48" y="178"/>
                  </a:lnTo>
                  <a:lnTo>
                    <a:pt x="41" y="186"/>
                  </a:lnTo>
                  <a:lnTo>
                    <a:pt x="33" y="192"/>
                  </a:lnTo>
                  <a:lnTo>
                    <a:pt x="25" y="198"/>
                  </a:lnTo>
                  <a:lnTo>
                    <a:pt x="17" y="202"/>
                  </a:lnTo>
                  <a:lnTo>
                    <a:pt x="9" y="203"/>
                  </a:lnTo>
                  <a:lnTo>
                    <a:pt x="0" y="203"/>
                  </a:lnTo>
                  <a:lnTo>
                    <a:pt x="2" y="210"/>
                  </a:lnTo>
                  <a:lnTo>
                    <a:pt x="8" y="215"/>
                  </a:lnTo>
                  <a:lnTo>
                    <a:pt x="15" y="219"/>
                  </a:lnTo>
                  <a:lnTo>
                    <a:pt x="22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Freeform 79"/>
            <p:cNvSpPr>
              <a:spLocks/>
            </p:cNvSpPr>
            <p:nvPr/>
          </p:nvSpPr>
          <p:spPr bwMode="auto">
            <a:xfrm>
              <a:off x="3151" y="467"/>
              <a:ext cx="83" cy="112"/>
            </a:xfrm>
            <a:custGeom>
              <a:avLst/>
              <a:gdLst>
                <a:gd name="T0" fmla="*/ 0 w 248"/>
                <a:gd name="T1" fmla="*/ 0 h 336"/>
                <a:gd name="T2" fmla="*/ 0 w 248"/>
                <a:gd name="T3" fmla="*/ 0 h 336"/>
                <a:gd name="T4" fmla="*/ 0 w 248"/>
                <a:gd name="T5" fmla="*/ 0 h 336"/>
                <a:gd name="T6" fmla="*/ 0 w 248"/>
                <a:gd name="T7" fmla="*/ 0 h 336"/>
                <a:gd name="T8" fmla="*/ 0 w 248"/>
                <a:gd name="T9" fmla="*/ 0 h 336"/>
                <a:gd name="T10" fmla="*/ 0 w 248"/>
                <a:gd name="T11" fmla="*/ 0 h 336"/>
                <a:gd name="T12" fmla="*/ 0 w 248"/>
                <a:gd name="T13" fmla="*/ 0 h 336"/>
                <a:gd name="T14" fmla="*/ 0 w 248"/>
                <a:gd name="T15" fmla="*/ 0 h 336"/>
                <a:gd name="T16" fmla="*/ 0 w 248"/>
                <a:gd name="T17" fmla="*/ 0 h 336"/>
                <a:gd name="T18" fmla="*/ 0 w 248"/>
                <a:gd name="T19" fmla="*/ 0 h 336"/>
                <a:gd name="T20" fmla="*/ 0 w 248"/>
                <a:gd name="T21" fmla="*/ 0 h 336"/>
                <a:gd name="T22" fmla="*/ 0 w 248"/>
                <a:gd name="T23" fmla="*/ 0 h 336"/>
                <a:gd name="T24" fmla="*/ 0 w 248"/>
                <a:gd name="T25" fmla="*/ 0 h 336"/>
                <a:gd name="T26" fmla="*/ 0 w 248"/>
                <a:gd name="T27" fmla="*/ 0 h 336"/>
                <a:gd name="T28" fmla="*/ 0 w 248"/>
                <a:gd name="T29" fmla="*/ 0 h 336"/>
                <a:gd name="T30" fmla="*/ 0 w 248"/>
                <a:gd name="T31" fmla="*/ 0 h 336"/>
                <a:gd name="T32" fmla="*/ 0 w 248"/>
                <a:gd name="T33" fmla="*/ 0 h 336"/>
                <a:gd name="T34" fmla="*/ 0 w 248"/>
                <a:gd name="T35" fmla="*/ 0 h 336"/>
                <a:gd name="T36" fmla="*/ 0 w 248"/>
                <a:gd name="T37" fmla="*/ 0 h 336"/>
                <a:gd name="T38" fmla="*/ 0 w 248"/>
                <a:gd name="T39" fmla="*/ 0 h 336"/>
                <a:gd name="T40" fmla="*/ 0 w 248"/>
                <a:gd name="T41" fmla="*/ 0 h 336"/>
                <a:gd name="T42" fmla="*/ 0 w 248"/>
                <a:gd name="T43" fmla="*/ 0 h 336"/>
                <a:gd name="T44" fmla="*/ 0 w 248"/>
                <a:gd name="T45" fmla="*/ 0 h 336"/>
                <a:gd name="T46" fmla="*/ 0 w 248"/>
                <a:gd name="T47" fmla="*/ 0 h 336"/>
                <a:gd name="T48" fmla="*/ 0 w 248"/>
                <a:gd name="T49" fmla="*/ 0 h 336"/>
                <a:gd name="T50" fmla="*/ 0 w 248"/>
                <a:gd name="T51" fmla="*/ 0 h 336"/>
                <a:gd name="T52" fmla="*/ 0 w 248"/>
                <a:gd name="T53" fmla="*/ 0 h 336"/>
                <a:gd name="T54" fmla="*/ 0 w 248"/>
                <a:gd name="T55" fmla="*/ 0 h 336"/>
                <a:gd name="T56" fmla="*/ 0 w 248"/>
                <a:gd name="T57" fmla="*/ 0 h 336"/>
                <a:gd name="T58" fmla="*/ 0 w 248"/>
                <a:gd name="T59" fmla="*/ 0 h 336"/>
                <a:gd name="T60" fmla="*/ 0 w 248"/>
                <a:gd name="T61" fmla="*/ 0 h 336"/>
                <a:gd name="T62" fmla="*/ 0 w 248"/>
                <a:gd name="T63" fmla="*/ 0 h 336"/>
                <a:gd name="T64" fmla="*/ 0 w 248"/>
                <a:gd name="T65" fmla="*/ 0 h 336"/>
                <a:gd name="T66" fmla="*/ 0 w 248"/>
                <a:gd name="T67" fmla="*/ 0 h 336"/>
                <a:gd name="T68" fmla="*/ 0 w 248"/>
                <a:gd name="T69" fmla="*/ 0 h 336"/>
                <a:gd name="T70" fmla="*/ 0 w 248"/>
                <a:gd name="T71" fmla="*/ 0 h 336"/>
                <a:gd name="T72" fmla="*/ 0 w 248"/>
                <a:gd name="T73" fmla="*/ 0 h 336"/>
                <a:gd name="T74" fmla="*/ 0 w 248"/>
                <a:gd name="T75" fmla="*/ 0 h 336"/>
                <a:gd name="T76" fmla="*/ 0 w 248"/>
                <a:gd name="T77" fmla="*/ 0 h 336"/>
                <a:gd name="T78" fmla="*/ 0 w 248"/>
                <a:gd name="T79" fmla="*/ 0 h 336"/>
                <a:gd name="T80" fmla="*/ 0 w 248"/>
                <a:gd name="T81" fmla="*/ 0 h 336"/>
                <a:gd name="T82" fmla="*/ 0 w 248"/>
                <a:gd name="T83" fmla="*/ 0 h 336"/>
                <a:gd name="T84" fmla="*/ 0 w 248"/>
                <a:gd name="T85" fmla="*/ 0 h 336"/>
                <a:gd name="T86" fmla="*/ 0 w 248"/>
                <a:gd name="T87" fmla="*/ 0 h 336"/>
                <a:gd name="T88" fmla="*/ 0 w 248"/>
                <a:gd name="T89" fmla="*/ 0 h 336"/>
                <a:gd name="T90" fmla="*/ 0 w 248"/>
                <a:gd name="T91" fmla="*/ 0 h 336"/>
                <a:gd name="T92" fmla="*/ 0 w 248"/>
                <a:gd name="T93" fmla="*/ 0 h 336"/>
                <a:gd name="T94" fmla="*/ 0 w 248"/>
                <a:gd name="T95" fmla="*/ 0 h 336"/>
                <a:gd name="T96" fmla="*/ 0 w 248"/>
                <a:gd name="T97" fmla="*/ 0 h 336"/>
                <a:gd name="T98" fmla="*/ 0 w 248"/>
                <a:gd name="T99" fmla="*/ 0 h 336"/>
                <a:gd name="T100" fmla="*/ 0 w 248"/>
                <a:gd name="T101" fmla="*/ 0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8"/>
                <a:gd name="T154" fmla="*/ 0 h 336"/>
                <a:gd name="T155" fmla="*/ 248 w 248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8" h="336">
                  <a:moveTo>
                    <a:pt x="172" y="336"/>
                  </a:moveTo>
                  <a:lnTo>
                    <a:pt x="187" y="327"/>
                  </a:lnTo>
                  <a:lnTo>
                    <a:pt x="200" y="315"/>
                  </a:lnTo>
                  <a:lnTo>
                    <a:pt x="211" y="301"/>
                  </a:lnTo>
                  <a:lnTo>
                    <a:pt x="221" y="287"/>
                  </a:lnTo>
                  <a:lnTo>
                    <a:pt x="229" y="271"/>
                  </a:lnTo>
                  <a:lnTo>
                    <a:pt x="236" y="253"/>
                  </a:lnTo>
                  <a:lnTo>
                    <a:pt x="241" y="235"/>
                  </a:lnTo>
                  <a:lnTo>
                    <a:pt x="246" y="216"/>
                  </a:lnTo>
                  <a:lnTo>
                    <a:pt x="248" y="172"/>
                  </a:lnTo>
                  <a:lnTo>
                    <a:pt x="248" y="129"/>
                  </a:lnTo>
                  <a:lnTo>
                    <a:pt x="242" y="87"/>
                  </a:lnTo>
                  <a:lnTo>
                    <a:pt x="229" y="49"/>
                  </a:lnTo>
                  <a:lnTo>
                    <a:pt x="214" y="33"/>
                  </a:lnTo>
                  <a:lnTo>
                    <a:pt x="198" y="23"/>
                  </a:lnTo>
                  <a:lnTo>
                    <a:pt x="179" y="17"/>
                  </a:lnTo>
                  <a:lnTo>
                    <a:pt x="160" y="12"/>
                  </a:lnTo>
                  <a:lnTo>
                    <a:pt x="139" y="9"/>
                  </a:lnTo>
                  <a:lnTo>
                    <a:pt x="118" y="8"/>
                  </a:lnTo>
                  <a:lnTo>
                    <a:pt x="98" y="5"/>
                  </a:lnTo>
                  <a:lnTo>
                    <a:pt x="77" y="0"/>
                  </a:lnTo>
                  <a:lnTo>
                    <a:pt x="66" y="2"/>
                  </a:lnTo>
                  <a:lnTo>
                    <a:pt x="55" y="3"/>
                  </a:lnTo>
                  <a:lnTo>
                    <a:pt x="44" y="7"/>
                  </a:lnTo>
                  <a:lnTo>
                    <a:pt x="34" y="9"/>
                  </a:lnTo>
                  <a:lnTo>
                    <a:pt x="24" y="13"/>
                  </a:lnTo>
                  <a:lnTo>
                    <a:pt x="15" y="18"/>
                  </a:lnTo>
                  <a:lnTo>
                    <a:pt x="7" y="24"/>
                  </a:lnTo>
                  <a:lnTo>
                    <a:pt x="0" y="31"/>
                  </a:lnTo>
                  <a:lnTo>
                    <a:pt x="12" y="27"/>
                  </a:lnTo>
                  <a:lnTo>
                    <a:pt x="25" y="23"/>
                  </a:lnTo>
                  <a:lnTo>
                    <a:pt x="39" y="18"/>
                  </a:lnTo>
                  <a:lnTo>
                    <a:pt x="53" y="12"/>
                  </a:lnTo>
                  <a:lnTo>
                    <a:pt x="68" y="8"/>
                  </a:lnTo>
                  <a:lnTo>
                    <a:pt x="83" y="7"/>
                  </a:lnTo>
                  <a:lnTo>
                    <a:pt x="98" y="9"/>
                  </a:lnTo>
                  <a:lnTo>
                    <a:pt x="112" y="17"/>
                  </a:lnTo>
                  <a:lnTo>
                    <a:pt x="128" y="15"/>
                  </a:lnTo>
                  <a:lnTo>
                    <a:pt x="144" y="15"/>
                  </a:lnTo>
                  <a:lnTo>
                    <a:pt x="159" y="17"/>
                  </a:lnTo>
                  <a:lnTo>
                    <a:pt x="172" y="20"/>
                  </a:lnTo>
                  <a:lnTo>
                    <a:pt x="186" y="26"/>
                  </a:lnTo>
                  <a:lnTo>
                    <a:pt x="198" y="35"/>
                  </a:lnTo>
                  <a:lnTo>
                    <a:pt x="208" y="46"/>
                  </a:lnTo>
                  <a:lnTo>
                    <a:pt x="219" y="58"/>
                  </a:lnTo>
                  <a:lnTo>
                    <a:pt x="228" y="106"/>
                  </a:lnTo>
                  <a:lnTo>
                    <a:pt x="231" y="154"/>
                  </a:lnTo>
                  <a:lnTo>
                    <a:pt x="225" y="202"/>
                  </a:lnTo>
                  <a:lnTo>
                    <a:pt x="212" y="247"/>
                  </a:lnTo>
                  <a:lnTo>
                    <a:pt x="214" y="248"/>
                  </a:lnTo>
                  <a:lnTo>
                    <a:pt x="215" y="249"/>
                  </a:lnTo>
                  <a:lnTo>
                    <a:pt x="216" y="251"/>
                  </a:lnTo>
                  <a:lnTo>
                    <a:pt x="219" y="253"/>
                  </a:lnTo>
                  <a:lnTo>
                    <a:pt x="169" y="321"/>
                  </a:lnTo>
                  <a:lnTo>
                    <a:pt x="161" y="317"/>
                  </a:lnTo>
                  <a:lnTo>
                    <a:pt x="154" y="311"/>
                  </a:lnTo>
                  <a:lnTo>
                    <a:pt x="150" y="304"/>
                  </a:lnTo>
                  <a:lnTo>
                    <a:pt x="145" y="295"/>
                  </a:lnTo>
                  <a:lnTo>
                    <a:pt x="141" y="286"/>
                  </a:lnTo>
                  <a:lnTo>
                    <a:pt x="137" y="276"/>
                  </a:lnTo>
                  <a:lnTo>
                    <a:pt x="135" y="266"/>
                  </a:lnTo>
                  <a:lnTo>
                    <a:pt x="132" y="257"/>
                  </a:lnTo>
                  <a:lnTo>
                    <a:pt x="139" y="239"/>
                  </a:lnTo>
                  <a:lnTo>
                    <a:pt x="144" y="218"/>
                  </a:lnTo>
                  <a:lnTo>
                    <a:pt x="143" y="196"/>
                  </a:lnTo>
                  <a:lnTo>
                    <a:pt x="136" y="173"/>
                  </a:lnTo>
                  <a:lnTo>
                    <a:pt x="108" y="160"/>
                  </a:lnTo>
                  <a:lnTo>
                    <a:pt x="99" y="132"/>
                  </a:lnTo>
                  <a:lnTo>
                    <a:pt x="95" y="125"/>
                  </a:lnTo>
                  <a:lnTo>
                    <a:pt x="92" y="119"/>
                  </a:lnTo>
                  <a:lnTo>
                    <a:pt x="87" y="114"/>
                  </a:lnTo>
                  <a:lnTo>
                    <a:pt x="82" y="111"/>
                  </a:lnTo>
                  <a:lnTo>
                    <a:pt x="75" y="107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5" y="100"/>
                  </a:lnTo>
                  <a:lnTo>
                    <a:pt x="50" y="100"/>
                  </a:lnTo>
                  <a:lnTo>
                    <a:pt x="47" y="100"/>
                  </a:lnTo>
                  <a:lnTo>
                    <a:pt x="43" y="101"/>
                  </a:lnTo>
                  <a:lnTo>
                    <a:pt x="41" y="103"/>
                  </a:lnTo>
                  <a:lnTo>
                    <a:pt x="73" y="119"/>
                  </a:lnTo>
                  <a:lnTo>
                    <a:pt x="91" y="161"/>
                  </a:lnTo>
                  <a:lnTo>
                    <a:pt x="96" y="163"/>
                  </a:lnTo>
                  <a:lnTo>
                    <a:pt x="101" y="165"/>
                  </a:lnTo>
                  <a:lnTo>
                    <a:pt x="105" y="167"/>
                  </a:lnTo>
                  <a:lnTo>
                    <a:pt x="111" y="170"/>
                  </a:lnTo>
                  <a:lnTo>
                    <a:pt x="115" y="173"/>
                  </a:lnTo>
                  <a:lnTo>
                    <a:pt x="119" y="177"/>
                  </a:lnTo>
                  <a:lnTo>
                    <a:pt x="122" y="182"/>
                  </a:lnTo>
                  <a:lnTo>
                    <a:pt x="125" y="188"/>
                  </a:lnTo>
                  <a:lnTo>
                    <a:pt x="129" y="201"/>
                  </a:lnTo>
                  <a:lnTo>
                    <a:pt x="133" y="214"/>
                  </a:lnTo>
                  <a:lnTo>
                    <a:pt x="133" y="227"/>
                  </a:lnTo>
                  <a:lnTo>
                    <a:pt x="128" y="239"/>
                  </a:lnTo>
                  <a:lnTo>
                    <a:pt x="129" y="252"/>
                  </a:lnTo>
                  <a:lnTo>
                    <a:pt x="133" y="265"/>
                  </a:lnTo>
                  <a:lnTo>
                    <a:pt x="136" y="278"/>
                  </a:lnTo>
                  <a:lnTo>
                    <a:pt x="141" y="290"/>
                  </a:lnTo>
                  <a:lnTo>
                    <a:pt x="147" y="303"/>
                  </a:lnTo>
                  <a:lnTo>
                    <a:pt x="154" y="315"/>
                  </a:lnTo>
                  <a:lnTo>
                    <a:pt x="161" y="325"/>
                  </a:lnTo>
                  <a:lnTo>
                    <a:pt x="170" y="336"/>
                  </a:lnTo>
                  <a:lnTo>
                    <a:pt x="172" y="3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4" name="Freeform 80"/>
            <p:cNvSpPr>
              <a:spLocks/>
            </p:cNvSpPr>
            <p:nvPr/>
          </p:nvSpPr>
          <p:spPr bwMode="auto">
            <a:xfrm>
              <a:off x="3141" y="506"/>
              <a:ext cx="38" cy="65"/>
            </a:xfrm>
            <a:custGeom>
              <a:avLst/>
              <a:gdLst>
                <a:gd name="T0" fmla="*/ 0 w 116"/>
                <a:gd name="T1" fmla="*/ 0 h 196"/>
                <a:gd name="T2" fmla="*/ 0 w 116"/>
                <a:gd name="T3" fmla="*/ 0 h 196"/>
                <a:gd name="T4" fmla="*/ 0 w 116"/>
                <a:gd name="T5" fmla="*/ 0 h 196"/>
                <a:gd name="T6" fmla="*/ 0 w 116"/>
                <a:gd name="T7" fmla="*/ 0 h 196"/>
                <a:gd name="T8" fmla="*/ 0 w 116"/>
                <a:gd name="T9" fmla="*/ 0 h 196"/>
                <a:gd name="T10" fmla="*/ 0 w 116"/>
                <a:gd name="T11" fmla="*/ 0 h 196"/>
                <a:gd name="T12" fmla="*/ 0 w 116"/>
                <a:gd name="T13" fmla="*/ 0 h 196"/>
                <a:gd name="T14" fmla="*/ 0 w 116"/>
                <a:gd name="T15" fmla="*/ 0 h 196"/>
                <a:gd name="T16" fmla="*/ 0 w 116"/>
                <a:gd name="T17" fmla="*/ 0 h 196"/>
                <a:gd name="T18" fmla="*/ 0 w 116"/>
                <a:gd name="T19" fmla="*/ 0 h 196"/>
                <a:gd name="T20" fmla="*/ 0 w 116"/>
                <a:gd name="T21" fmla="*/ 0 h 196"/>
                <a:gd name="T22" fmla="*/ 0 w 116"/>
                <a:gd name="T23" fmla="*/ 0 h 196"/>
                <a:gd name="T24" fmla="*/ 0 w 116"/>
                <a:gd name="T25" fmla="*/ 0 h 196"/>
                <a:gd name="T26" fmla="*/ 0 w 116"/>
                <a:gd name="T27" fmla="*/ 0 h 196"/>
                <a:gd name="T28" fmla="*/ 0 w 116"/>
                <a:gd name="T29" fmla="*/ 0 h 196"/>
                <a:gd name="T30" fmla="*/ 0 w 116"/>
                <a:gd name="T31" fmla="*/ 0 h 196"/>
                <a:gd name="T32" fmla="*/ 0 w 116"/>
                <a:gd name="T33" fmla="*/ 0 h 196"/>
                <a:gd name="T34" fmla="*/ 0 w 116"/>
                <a:gd name="T35" fmla="*/ 0 h 196"/>
                <a:gd name="T36" fmla="*/ 0 w 116"/>
                <a:gd name="T37" fmla="*/ 0 h 196"/>
                <a:gd name="T38" fmla="*/ 0 w 116"/>
                <a:gd name="T39" fmla="*/ 0 h 196"/>
                <a:gd name="T40" fmla="*/ 0 w 116"/>
                <a:gd name="T41" fmla="*/ 0 h 196"/>
                <a:gd name="T42" fmla="*/ 0 w 116"/>
                <a:gd name="T43" fmla="*/ 0 h 196"/>
                <a:gd name="T44" fmla="*/ 0 w 116"/>
                <a:gd name="T45" fmla="*/ 0 h 196"/>
                <a:gd name="T46" fmla="*/ 0 w 116"/>
                <a:gd name="T47" fmla="*/ 0 h 196"/>
                <a:gd name="T48" fmla="*/ 0 w 116"/>
                <a:gd name="T49" fmla="*/ 0 h 196"/>
                <a:gd name="T50" fmla="*/ 0 w 116"/>
                <a:gd name="T51" fmla="*/ 0 h 196"/>
                <a:gd name="T52" fmla="*/ 0 w 116"/>
                <a:gd name="T53" fmla="*/ 0 h 196"/>
                <a:gd name="T54" fmla="*/ 0 w 116"/>
                <a:gd name="T55" fmla="*/ 0 h 196"/>
                <a:gd name="T56" fmla="*/ 0 w 116"/>
                <a:gd name="T57" fmla="*/ 0 h 196"/>
                <a:gd name="T58" fmla="*/ 0 w 116"/>
                <a:gd name="T59" fmla="*/ 0 h 196"/>
                <a:gd name="T60" fmla="*/ 0 w 116"/>
                <a:gd name="T61" fmla="*/ 0 h 196"/>
                <a:gd name="T62" fmla="*/ 0 w 116"/>
                <a:gd name="T63" fmla="*/ 0 h 196"/>
                <a:gd name="T64" fmla="*/ 0 w 116"/>
                <a:gd name="T65" fmla="*/ 0 h 196"/>
                <a:gd name="T66" fmla="*/ 0 w 116"/>
                <a:gd name="T67" fmla="*/ 0 h 196"/>
                <a:gd name="T68" fmla="*/ 0 w 116"/>
                <a:gd name="T69" fmla="*/ 0 h 196"/>
                <a:gd name="T70" fmla="*/ 0 w 116"/>
                <a:gd name="T71" fmla="*/ 0 h 196"/>
                <a:gd name="T72" fmla="*/ 0 w 116"/>
                <a:gd name="T73" fmla="*/ 0 h 196"/>
                <a:gd name="T74" fmla="*/ 0 w 116"/>
                <a:gd name="T75" fmla="*/ 0 h 196"/>
                <a:gd name="T76" fmla="*/ 0 w 116"/>
                <a:gd name="T77" fmla="*/ 0 h 196"/>
                <a:gd name="T78" fmla="*/ 0 w 116"/>
                <a:gd name="T79" fmla="*/ 0 h 196"/>
                <a:gd name="T80" fmla="*/ 0 w 116"/>
                <a:gd name="T81" fmla="*/ 0 h 196"/>
                <a:gd name="T82" fmla="*/ 0 w 116"/>
                <a:gd name="T83" fmla="*/ 0 h 196"/>
                <a:gd name="T84" fmla="*/ 0 w 116"/>
                <a:gd name="T85" fmla="*/ 0 h 196"/>
                <a:gd name="T86" fmla="*/ 0 w 116"/>
                <a:gd name="T87" fmla="*/ 0 h 196"/>
                <a:gd name="T88" fmla="*/ 0 w 116"/>
                <a:gd name="T89" fmla="*/ 0 h 196"/>
                <a:gd name="T90" fmla="*/ 0 w 116"/>
                <a:gd name="T91" fmla="*/ 0 h 196"/>
                <a:gd name="T92" fmla="*/ 0 w 116"/>
                <a:gd name="T93" fmla="*/ 0 h 196"/>
                <a:gd name="T94" fmla="*/ 0 w 116"/>
                <a:gd name="T95" fmla="*/ 0 h 196"/>
                <a:gd name="T96" fmla="*/ 0 w 116"/>
                <a:gd name="T97" fmla="*/ 0 h 196"/>
                <a:gd name="T98" fmla="*/ 0 w 116"/>
                <a:gd name="T99" fmla="*/ 0 h 19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6"/>
                <a:gd name="T151" fmla="*/ 0 h 196"/>
                <a:gd name="T152" fmla="*/ 116 w 116"/>
                <a:gd name="T153" fmla="*/ 196 h 19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6" h="196">
                  <a:moveTo>
                    <a:pt x="61" y="195"/>
                  </a:moveTo>
                  <a:lnTo>
                    <a:pt x="67" y="196"/>
                  </a:lnTo>
                  <a:lnTo>
                    <a:pt x="74" y="195"/>
                  </a:lnTo>
                  <a:lnTo>
                    <a:pt x="81" y="195"/>
                  </a:lnTo>
                  <a:lnTo>
                    <a:pt x="88" y="193"/>
                  </a:lnTo>
                  <a:lnTo>
                    <a:pt x="94" y="190"/>
                  </a:lnTo>
                  <a:lnTo>
                    <a:pt x="99" y="188"/>
                  </a:lnTo>
                  <a:lnTo>
                    <a:pt x="105" y="183"/>
                  </a:lnTo>
                  <a:lnTo>
                    <a:pt x="109" y="177"/>
                  </a:lnTo>
                  <a:lnTo>
                    <a:pt x="116" y="140"/>
                  </a:lnTo>
                  <a:lnTo>
                    <a:pt x="116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3" y="132"/>
                  </a:lnTo>
                  <a:lnTo>
                    <a:pt x="105" y="137"/>
                  </a:lnTo>
                  <a:lnTo>
                    <a:pt x="98" y="145"/>
                  </a:lnTo>
                  <a:lnTo>
                    <a:pt x="90" y="152"/>
                  </a:lnTo>
                  <a:lnTo>
                    <a:pt x="83" y="159"/>
                  </a:lnTo>
                  <a:lnTo>
                    <a:pt x="75" y="166"/>
                  </a:lnTo>
                  <a:lnTo>
                    <a:pt x="67" y="171"/>
                  </a:lnTo>
                  <a:lnTo>
                    <a:pt x="57" y="175"/>
                  </a:lnTo>
                  <a:lnTo>
                    <a:pt x="47" y="176"/>
                  </a:lnTo>
                  <a:lnTo>
                    <a:pt x="37" y="169"/>
                  </a:lnTo>
                  <a:lnTo>
                    <a:pt x="28" y="160"/>
                  </a:lnTo>
                  <a:lnTo>
                    <a:pt x="21" y="149"/>
                  </a:lnTo>
                  <a:lnTo>
                    <a:pt x="15" y="138"/>
                  </a:lnTo>
                  <a:lnTo>
                    <a:pt x="12" y="126"/>
                  </a:lnTo>
                  <a:lnTo>
                    <a:pt x="9" y="114"/>
                  </a:lnTo>
                  <a:lnTo>
                    <a:pt x="9" y="102"/>
                  </a:lnTo>
                  <a:lnTo>
                    <a:pt x="9" y="89"/>
                  </a:lnTo>
                  <a:lnTo>
                    <a:pt x="12" y="65"/>
                  </a:lnTo>
                  <a:lnTo>
                    <a:pt x="14" y="42"/>
                  </a:lnTo>
                  <a:lnTo>
                    <a:pt x="15" y="20"/>
                  </a:lnTo>
                  <a:lnTo>
                    <a:pt x="17" y="0"/>
                  </a:lnTo>
                  <a:lnTo>
                    <a:pt x="11" y="21"/>
                  </a:lnTo>
                  <a:lnTo>
                    <a:pt x="5" y="44"/>
                  </a:lnTo>
                  <a:lnTo>
                    <a:pt x="2" y="67"/>
                  </a:lnTo>
                  <a:lnTo>
                    <a:pt x="0" y="90"/>
                  </a:lnTo>
                  <a:lnTo>
                    <a:pt x="0" y="113"/>
                  </a:lnTo>
                  <a:lnTo>
                    <a:pt x="3" y="135"/>
                  </a:lnTo>
                  <a:lnTo>
                    <a:pt x="11" y="154"/>
                  </a:lnTo>
                  <a:lnTo>
                    <a:pt x="23" y="172"/>
                  </a:lnTo>
                  <a:lnTo>
                    <a:pt x="28" y="176"/>
                  </a:lnTo>
                  <a:lnTo>
                    <a:pt x="32" y="180"/>
                  </a:lnTo>
                  <a:lnTo>
                    <a:pt x="37" y="182"/>
                  </a:lnTo>
                  <a:lnTo>
                    <a:pt x="40" y="186"/>
                  </a:lnTo>
                  <a:lnTo>
                    <a:pt x="45" y="188"/>
                  </a:lnTo>
                  <a:lnTo>
                    <a:pt x="49" y="190"/>
                  </a:lnTo>
                  <a:lnTo>
                    <a:pt x="55" y="193"/>
                  </a:lnTo>
                  <a:lnTo>
                    <a:pt x="61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5" name="Freeform 81"/>
            <p:cNvSpPr>
              <a:spLocks/>
            </p:cNvSpPr>
            <p:nvPr/>
          </p:nvSpPr>
          <p:spPr bwMode="auto">
            <a:xfrm>
              <a:off x="2885" y="491"/>
              <a:ext cx="46" cy="70"/>
            </a:xfrm>
            <a:custGeom>
              <a:avLst/>
              <a:gdLst>
                <a:gd name="T0" fmla="*/ 0 w 137"/>
                <a:gd name="T1" fmla="*/ 0 h 211"/>
                <a:gd name="T2" fmla="*/ 0 w 137"/>
                <a:gd name="T3" fmla="*/ 0 h 211"/>
                <a:gd name="T4" fmla="*/ 0 w 137"/>
                <a:gd name="T5" fmla="*/ 0 h 211"/>
                <a:gd name="T6" fmla="*/ 0 w 137"/>
                <a:gd name="T7" fmla="*/ 0 h 211"/>
                <a:gd name="T8" fmla="*/ 0 w 137"/>
                <a:gd name="T9" fmla="*/ 0 h 211"/>
                <a:gd name="T10" fmla="*/ 0 w 137"/>
                <a:gd name="T11" fmla="*/ 0 h 211"/>
                <a:gd name="T12" fmla="*/ 0 w 137"/>
                <a:gd name="T13" fmla="*/ 0 h 211"/>
                <a:gd name="T14" fmla="*/ 0 w 137"/>
                <a:gd name="T15" fmla="*/ 0 h 211"/>
                <a:gd name="T16" fmla="*/ 0 w 137"/>
                <a:gd name="T17" fmla="*/ 0 h 211"/>
                <a:gd name="T18" fmla="*/ 0 w 137"/>
                <a:gd name="T19" fmla="*/ 0 h 211"/>
                <a:gd name="T20" fmla="*/ 0 w 137"/>
                <a:gd name="T21" fmla="*/ 0 h 211"/>
                <a:gd name="T22" fmla="*/ 0 w 137"/>
                <a:gd name="T23" fmla="*/ 0 h 211"/>
                <a:gd name="T24" fmla="*/ 0 w 137"/>
                <a:gd name="T25" fmla="*/ 0 h 211"/>
                <a:gd name="T26" fmla="*/ 0 w 137"/>
                <a:gd name="T27" fmla="*/ 0 h 211"/>
                <a:gd name="T28" fmla="*/ 0 w 137"/>
                <a:gd name="T29" fmla="*/ 0 h 211"/>
                <a:gd name="T30" fmla="*/ 0 w 137"/>
                <a:gd name="T31" fmla="*/ 0 h 211"/>
                <a:gd name="T32" fmla="*/ 0 w 137"/>
                <a:gd name="T33" fmla="*/ 0 h 211"/>
                <a:gd name="T34" fmla="*/ 0 w 137"/>
                <a:gd name="T35" fmla="*/ 0 h 211"/>
                <a:gd name="T36" fmla="*/ 0 w 137"/>
                <a:gd name="T37" fmla="*/ 0 h 211"/>
                <a:gd name="T38" fmla="*/ 0 w 137"/>
                <a:gd name="T39" fmla="*/ 0 h 211"/>
                <a:gd name="T40" fmla="*/ 0 w 137"/>
                <a:gd name="T41" fmla="*/ 0 h 211"/>
                <a:gd name="T42" fmla="*/ 0 w 137"/>
                <a:gd name="T43" fmla="*/ 0 h 211"/>
                <a:gd name="T44" fmla="*/ 0 w 137"/>
                <a:gd name="T45" fmla="*/ 0 h 211"/>
                <a:gd name="T46" fmla="*/ 0 w 137"/>
                <a:gd name="T47" fmla="*/ 0 h 211"/>
                <a:gd name="T48" fmla="*/ 0 w 137"/>
                <a:gd name="T49" fmla="*/ 0 h 211"/>
                <a:gd name="T50" fmla="*/ 0 w 137"/>
                <a:gd name="T51" fmla="*/ 0 h 211"/>
                <a:gd name="T52" fmla="*/ 0 w 137"/>
                <a:gd name="T53" fmla="*/ 0 h 211"/>
                <a:gd name="T54" fmla="*/ 0 w 137"/>
                <a:gd name="T55" fmla="*/ 0 h 211"/>
                <a:gd name="T56" fmla="*/ 0 w 137"/>
                <a:gd name="T57" fmla="*/ 0 h 211"/>
                <a:gd name="T58" fmla="*/ 0 w 137"/>
                <a:gd name="T59" fmla="*/ 0 h 211"/>
                <a:gd name="T60" fmla="*/ 0 w 137"/>
                <a:gd name="T61" fmla="*/ 0 h 211"/>
                <a:gd name="T62" fmla="*/ 0 w 137"/>
                <a:gd name="T63" fmla="*/ 0 h 211"/>
                <a:gd name="T64" fmla="*/ 0 w 137"/>
                <a:gd name="T65" fmla="*/ 0 h 211"/>
                <a:gd name="T66" fmla="*/ 0 w 137"/>
                <a:gd name="T67" fmla="*/ 0 h 211"/>
                <a:gd name="T68" fmla="*/ 0 w 137"/>
                <a:gd name="T69" fmla="*/ 0 h 211"/>
                <a:gd name="T70" fmla="*/ 0 w 137"/>
                <a:gd name="T71" fmla="*/ 0 h 211"/>
                <a:gd name="T72" fmla="*/ 0 w 137"/>
                <a:gd name="T73" fmla="*/ 0 h 211"/>
                <a:gd name="T74" fmla="*/ 0 w 137"/>
                <a:gd name="T75" fmla="*/ 0 h 211"/>
                <a:gd name="T76" fmla="*/ 0 w 137"/>
                <a:gd name="T77" fmla="*/ 0 h 211"/>
                <a:gd name="T78" fmla="*/ 0 w 137"/>
                <a:gd name="T79" fmla="*/ 0 h 211"/>
                <a:gd name="T80" fmla="*/ 0 w 137"/>
                <a:gd name="T81" fmla="*/ 0 h 211"/>
                <a:gd name="T82" fmla="*/ 0 w 137"/>
                <a:gd name="T83" fmla="*/ 0 h 211"/>
                <a:gd name="T84" fmla="*/ 0 w 137"/>
                <a:gd name="T85" fmla="*/ 0 h 211"/>
                <a:gd name="T86" fmla="*/ 0 w 137"/>
                <a:gd name="T87" fmla="*/ 0 h 211"/>
                <a:gd name="T88" fmla="*/ 0 w 137"/>
                <a:gd name="T89" fmla="*/ 0 h 211"/>
                <a:gd name="T90" fmla="*/ 0 w 137"/>
                <a:gd name="T91" fmla="*/ 0 h 211"/>
                <a:gd name="T92" fmla="*/ 0 w 137"/>
                <a:gd name="T93" fmla="*/ 0 h 2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37"/>
                <a:gd name="T142" fmla="*/ 0 h 211"/>
                <a:gd name="T143" fmla="*/ 137 w 137"/>
                <a:gd name="T144" fmla="*/ 211 h 21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37" h="211">
                  <a:moveTo>
                    <a:pt x="40" y="208"/>
                  </a:moveTo>
                  <a:lnTo>
                    <a:pt x="27" y="152"/>
                  </a:lnTo>
                  <a:lnTo>
                    <a:pt x="29" y="145"/>
                  </a:lnTo>
                  <a:lnTo>
                    <a:pt x="35" y="139"/>
                  </a:lnTo>
                  <a:lnTo>
                    <a:pt x="43" y="134"/>
                  </a:lnTo>
                  <a:lnTo>
                    <a:pt x="53" y="130"/>
                  </a:lnTo>
                  <a:lnTo>
                    <a:pt x="58" y="130"/>
                  </a:lnTo>
                  <a:lnTo>
                    <a:pt x="61" y="133"/>
                  </a:lnTo>
                  <a:lnTo>
                    <a:pt x="64" y="135"/>
                  </a:lnTo>
                  <a:lnTo>
                    <a:pt x="69" y="134"/>
                  </a:lnTo>
                  <a:lnTo>
                    <a:pt x="62" y="110"/>
                  </a:lnTo>
                  <a:lnTo>
                    <a:pt x="63" y="85"/>
                  </a:lnTo>
                  <a:lnTo>
                    <a:pt x="69" y="62"/>
                  </a:lnTo>
                  <a:lnTo>
                    <a:pt x="80" y="41"/>
                  </a:lnTo>
                  <a:lnTo>
                    <a:pt x="86" y="34"/>
                  </a:lnTo>
                  <a:lnTo>
                    <a:pt x="93" y="27"/>
                  </a:lnTo>
                  <a:lnTo>
                    <a:pt x="99" y="23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1" y="13"/>
                  </a:lnTo>
                  <a:lnTo>
                    <a:pt x="129" y="12"/>
                  </a:lnTo>
                  <a:lnTo>
                    <a:pt x="137" y="11"/>
                  </a:lnTo>
                  <a:lnTo>
                    <a:pt x="127" y="5"/>
                  </a:lnTo>
                  <a:lnTo>
                    <a:pt x="115" y="1"/>
                  </a:lnTo>
                  <a:lnTo>
                    <a:pt x="104" y="0"/>
                  </a:lnTo>
                  <a:lnTo>
                    <a:pt x="92" y="1"/>
                  </a:lnTo>
                  <a:lnTo>
                    <a:pt x="79" y="5"/>
                  </a:lnTo>
                  <a:lnTo>
                    <a:pt x="67" y="7"/>
                  </a:lnTo>
                  <a:lnTo>
                    <a:pt x="55" y="11"/>
                  </a:lnTo>
                  <a:lnTo>
                    <a:pt x="44" y="15"/>
                  </a:lnTo>
                  <a:lnTo>
                    <a:pt x="29" y="25"/>
                  </a:lnTo>
                  <a:lnTo>
                    <a:pt x="17" y="40"/>
                  </a:lnTo>
                  <a:lnTo>
                    <a:pt x="9" y="56"/>
                  </a:lnTo>
                  <a:lnTo>
                    <a:pt x="4" y="72"/>
                  </a:lnTo>
                  <a:lnTo>
                    <a:pt x="1" y="91"/>
                  </a:lnTo>
                  <a:lnTo>
                    <a:pt x="0" y="109"/>
                  </a:lnTo>
                  <a:lnTo>
                    <a:pt x="0" y="127"/>
                  </a:lnTo>
                  <a:lnTo>
                    <a:pt x="1" y="144"/>
                  </a:lnTo>
                  <a:lnTo>
                    <a:pt x="3" y="155"/>
                  </a:lnTo>
                  <a:lnTo>
                    <a:pt x="7" y="165"/>
                  </a:lnTo>
                  <a:lnTo>
                    <a:pt x="10" y="174"/>
                  </a:lnTo>
                  <a:lnTo>
                    <a:pt x="15" y="182"/>
                  </a:lnTo>
                  <a:lnTo>
                    <a:pt x="19" y="191"/>
                  </a:lnTo>
                  <a:lnTo>
                    <a:pt x="25" y="198"/>
                  </a:lnTo>
                  <a:lnTo>
                    <a:pt x="32" y="205"/>
                  </a:lnTo>
                  <a:lnTo>
                    <a:pt x="38" y="211"/>
                  </a:lnTo>
                  <a:lnTo>
                    <a:pt x="40" y="2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6" name="Freeform 82"/>
            <p:cNvSpPr>
              <a:spLocks/>
            </p:cNvSpPr>
            <p:nvPr/>
          </p:nvSpPr>
          <p:spPr bwMode="auto">
            <a:xfrm>
              <a:off x="2923" y="532"/>
              <a:ext cx="19" cy="7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0 h 22"/>
                <a:gd name="T4" fmla="*/ 0 w 58"/>
                <a:gd name="T5" fmla="*/ 0 h 22"/>
                <a:gd name="T6" fmla="*/ 0 w 58"/>
                <a:gd name="T7" fmla="*/ 0 h 22"/>
                <a:gd name="T8" fmla="*/ 0 w 58"/>
                <a:gd name="T9" fmla="*/ 0 h 22"/>
                <a:gd name="T10" fmla="*/ 0 w 58"/>
                <a:gd name="T11" fmla="*/ 0 h 22"/>
                <a:gd name="T12" fmla="*/ 0 w 58"/>
                <a:gd name="T13" fmla="*/ 0 h 22"/>
                <a:gd name="T14" fmla="*/ 0 w 58"/>
                <a:gd name="T15" fmla="*/ 0 h 22"/>
                <a:gd name="T16" fmla="*/ 0 w 58"/>
                <a:gd name="T17" fmla="*/ 0 h 22"/>
                <a:gd name="T18" fmla="*/ 0 w 58"/>
                <a:gd name="T19" fmla="*/ 0 h 22"/>
                <a:gd name="T20" fmla="*/ 0 w 58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22"/>
                <a:gd name="T35" fmla="*/ 58 w 58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22">
                  <a:moveTo>
                    <a:pt x="6" y="22"/>
                  </a:moveTo>
                  <a:lnTo>
                    <a:pt x="53" y="13"/>
                  </a:lnTo>
                  <a:lnTo>
                    <a:pt x="55" y="12"/>
                  </a:lnTo>
                  <a:lnTo>
                    <a:pt x="58" y="8"/>
                  </a:lnTo>
                  <a:lnTo>
                    <a:pt x="58" y="5"/>
                  </a:lnTo>
                  <a:lnTo>
                    <a:pt x="56" y="0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7" name="Freeform 83"/>
            <p:cNvSpPr>
              <a:spLocks/>
            </p:cNvSpPr>
            <p:nvPr/>
          </p:nvSpPr>
          <p:spPr bwMode="auto">
            <a:xfrm>
              <a:off x="3144" y="486"/>
              <a:ext cx="6" cy="11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w 19"/>
                <a:gd name="T11" fmla="*/ 0 h 32"/>
                <a:gd name="T12" fmla="*/ 0 w 19"/>
                <a:gd name="T13" fmla="*/ 0 h 32"/>
                <a:gd name="T14" fmla="*/ 0 w 19"/>
                <a:gd name="T15" fmla="*/ 0 h 32"/>
                <a:gd name="T16" fmla="*/ 0 w 19"/>
                <a:gd name="T17" fmla="*/ 0 h 32"/>
                <a:gd name="T18" fmla="*/ 0 w 19"/>
                <a:gd name="T19" fmla="*/ 0 h 32"/>
                <a:gd name="T20" fmla="*/ 0 w 19"/>
                <a:gd name="T21" fmla="*/ 0 h 32"/>
                <a:gd name="T22" fmla="*/ 0 w 19"/>
                <a:gd name="T23" fmla="*/ 0 h 32"/>
                <a:gd name="T24" fmla="*/ 0 w 19"/>
                <a:gd name="T25" fmla="*/ 0 h 32"/>
                <a:gd name="T26" fmla="*/ 0 w 19"/>
                <a:gd name="T27" fmla="*/ 0 h 32"/>
                <a:gd name="T28" fmla="*/ 0 w 19"/>
                <a:gd name="T29" fmla="*/ 0 h 32"/>
                <a:gd name="T30" fmla="*/ 0 w 19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"/>
                <a:gd name="T49" fmla="*/ 0 h 32"/>
                <a:gd name="T50" fmla="*/ 19 w 19"/>
                <a:gd name="T51" fmla="*/ 32 h 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" h="32">
                  <a:moveTo>
                    <a:pt x="17" y="32"/>
                  </a:moveTo>
                  <a:lnTo>
                    <a:pt x="19" y="31"/>
                  </a:lnTo>
                  <a:lnTo>
                    <a:pt x="17" y="30"/>
                  </a:lnTo>
                  <a:lnTo>
                    <a:pt x="16" y="30"/>
                  </a:lnTo>
                  <a:lnTo>
                    <a:pt x="12" y="29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7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98" name="Group 248"/>
          <p:cNvGrpSpPr>
            <a:grpSpLocks/>
          </p:cNvGrpSpPr>
          <p:nvPr/>
        </p:nvGrpSpPr>
        <p:grpSpPr bwMode="auto">
          <a:xfrm>
            <a:off x="2125663" y="865188"/>
            <a:ext cx="1366837" cy="1295400"/>
            <a:chOff x="1392" y="483"/>
            <a:chExt cx="765" cy="669"/>
          </a:xfrm>
        </p:grpSpPr>
        <p:sp>
          <p:nvSpPr>
            <p:cNvPr id="99" name="Freeform 140"/>
            <p:cNvSpPr>
              <a:spLocks/>
            </p:cNvSpPr>
            <p:nvPr/>
          </p:nvSpPr>
          <p:spPr bwMode="auto">
            <a:xfrm>
              <a:off x="1393" y="492"/>
              <a:ext cx="760" cy="649"/>
            </a:xfrm>
            <a:custGeom>
              <a:avLst/>
              <a:gdLst>
                <a:gd name="T0" fmla="*/ 0 w 2279"/>
                <a:gd name="T1" fmla="*/ 2 h 1297"/>
                <a:gd name="T2" fmla="*/ 0 w 2279"/>
                <a:gd name="T3" fmla="*/ 3 h 1297"/>
                <a:gd name="T4" fmla="*/ 0 w 2279"/>
                <a:gd name="T5" fmla="*/ 4 h 1297"/>
                <a:gd name="T6" fmla="*/ 0 w 2279"/>
                <a:gd name="T7" fmla="*/ 3 h 1297"/>
                <a:gd name="T8" fmla="*/ 0 w 2279"/>
                <a:gd name="T9" fmla="*/ 3 h 1297"/>
                <a:gd name="T10" fmla="*/ 0 w 2279"/>
                <a:gd name="T11" fmla="*/ 2 h 1297"/>
                <a:gd name="T12" fmla="*/ 1 w 2279"/>
                <a:gd name="T13" fmla="*/ 1 h 1297"/>
                <a:gd name="T14" fmla="*/ 1 w 2279"/>
                <a:gd name="T15" fmla="*/ 1 h 1297"/>
                <a:gd name="T16" fmla="*/ 1 w 2279"/>
                <a:gd name="T17" fmla="*/ 1 h 1297"/>
                <a:gd name="T18" fmla="*/ 1 w 2279"/>
                <a:gd name="T19" fmla="*/ 1 h 1297"/>
                <a:gd name="T20" fmla="*/ 1 w 2279"/>
                <a:gd name="T21" fmla="*/ 1 h 1297"/>
                <a:gd name="T22" fmla="*/ 1 w 2279"/>
                <a:gd name="T23" fmla="*/ 1 h 1297"/>
                <a:gd name="T24" fmla="*/ 1 w 2279"/>
                <a:gd name="T25" fmla="*/ 1 h 1297"/>
                <a:gd name="T26" fmla="*/ 1 w 2279"/>
                <a:gd name="T27" fmla="*/ 2 h 1297"/>
                <a:gd name="T28" fmla="*/ 1 w 2279"/>
                <a:gd name="T29" fmla="*/ 2 h 1297"/>
                <a:gd name="T30" fmla="*/ 1 w 2279"/>
                <a:gd name="T31" fmla="*/ 3 h 1297"/>
                <a:gd name="T32" fmla="*/ 1 w 2279"/>
                <a:gd name="T33" fmla="*/ 4 h 1297"/>
                <a:gd name="T34" fmla="*/ 1 w 2279"/>
                <a:gd name="T35" fmla="*/ 3 h 1297"/>
                <a:gd name="T36" fmla="*/ 1 w 2279"/>
                <a:gd name="T37" fmla="*/ 3 h 1297"/>
                <a:gd name="T38" fmla="*/ 1 w 2279"/>
                <a:gd name="T39" fmla="*/ 4 h 1297"/>
                <a:gd name="T40" fmla="*/ 1 w 2279"/>
                <a:gd name="T41" fmla="*/ 4 h 1297"/>
                <a:gd name="T42" fmla="*/ 1 w 2279"/>
                <a:gd name="T43" fmla="*/ 3 h 1297"/>
                <a:gd name="T44" fmla="*/ 1 w 2279"/>
                <a:gd name="T45" fmla="*/ 2 h 1297"/>
                <a:gd name="T46" fmla="*/ 1 w 2279"/>
                <a:gd name="T47" fmla="*/ 2 h 1297"/>
                <a:gd name="T48" fmla="*/ 1 w 2279"/>
                <a:gd name="T49" fmla="*/ 2 h 1297"/>
                <a:gd name="T50" fmla="*/ 1 w 2279"/>
                <a:gd name="T51" fmla="*/ 2 h 1297"/>
                <a:gd name="T52" fmla="*/ 1 w 2279"/>
                <a:gd name="T53" fmla="*/ 3 h 1297"/>
                <a:gd name="T54" fmla="*/ 1 w 2279"/>
                <a:gd name="T55" fmla="*/ 3 h 1297"/>
                <a:gd name="T56" fmla="*/ 1 w 2279"/>
                <a:gd name="T57" fmla="*/ 4 h 1297"/>
                <a:gd name="T58" fmla="*/ 1 w 2279"/>
                <a:gd name="T59" fmla="*/ 5 h 1297"/>
                <a:gd name="T60" fmla="*/ 1 w 2279"/>
                <a:gd name="T61" fmla="*/ 10 h 1297"/>
                <a:gd name="T62" fmla="*/ 0 w 2279"/>
                <a:gd name="T63" fmla="*/ 10 h 1297"/>
                <a:gd name="T64" fmla="*/ 0 w 2279"/>
                <a:gd name="T65" fmla="*/ 10 h 1297"/>
                <a:gd name="T66" fmla="*/ 0 w 2279"/>
                <a:gd name="T67" fmla="*/ 10 h 1297"/>
                <a:gd name="T68" fmla="*/ 0 w 2279"/>
                <a:gd name="T69" fmla="*/ 10 h 1297"/>
                <a:gd name="T70" fmla="*/ 0 w 2279"/>
                <a:gd name="T71" fmla="*/ 10 h 1297"/>
                <a:gd name="T72" fmla="*/ 0 w 2279"/>
                <a:gd name="T73" fmla="*/ 10 h 1297"/>
                <a:gd name="T74" fmla="*/ 0 w 2279"/>
                <a:gd name="T75" fmla="*/ 11 h 1297"/>
                <a:gd name="T76" fmla="*/ 0 w 2279"/>
                <a:gd name="T77" fmla="*/ 10 h 1297"/>
                <a:gd name="T78" fmla="*/ 0 w 2279"/>
                <a:gd name="T79" fmla="*/ 6 h 1297"/>
                <a:gd name="T80" fmla="*/ 0 w 2279"/>
                <a:gd name="T81" fmla="*/ 6 h 1297"/>
                <a:gd name="T82" fmla="*/ 0 w 2279"/>
                <a:gd name="T83" fmla="*/ 4 h 1297"/>
                <a:gd name="T84" fmla="*/ 0 w 2279"/>
                <a:gd name="T85" fmla="*/ 3 h 1297"/>
                <a:gd name="T86" fmla="*/ 0 w 2279"/>
                <a:gd name="T87" fmla="*/ 2 h 1297"/>
                <a:gd name="T88" fmla="*/ 0 w 2279"/>
                <a:gd name="T89" fmla="*/ 1 h 1297"/>
                <a:gd name="T90" fmla="*/ 0 w 2279"/>
                <a:gd name="T91" fmla="*/ 2 h 12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279"/>
                <a:gd name="T139" fmla="*/ 0 h 1297"/>
                <a:gd name="T140" fmla="*/ 2279 w 2279"/>
                <a:gd name="T141" fmla="*/ 1297 h 12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279" h="1297">
                  <a:moveTo>
                    <a:pt x="659" y="141"/>
                  </a:moveTo>
                  <a:lnTo>
                    <a:pt x="659" y="223"/>
                  </a:lnTo>
                  <a:lnTo>
                    <a:pt x="589" y="302"/>
                  </a:lnTo>
                  <a:lnTo>
                    <a:pt x="636" y="349"/>
                  </a:lnTo>
                  <a:lnTo>
                    <a:pt x="671" y="414"/>
                  </a:lnTo>
                  <a:lnTo>
                    <a:pt x="810" y="435"/>
                  </a:lnTo>
                  <a:lnTo>
                    <a:pt x="794" y="399"/>
                  </a:lnTo>
                  <a:lnTo>
                    <a:pt x="816" y="333"/>
                  </a:lnTo>
                  <a:lnTo>
                    <a:pt x="805" y="277"/>
                  </a:lnTo>
                  <a:lnTo>
                    <a:pt x="869" y="271"/>
                  </a:lnTo>
                  <a:lnTo>
                    <a:pt x="927" y="136"/>
                  </a:lnTo>
                  <a:lnTo>
                    <a:pt x="1032" y="131"/>
                  </a:lnTo>
                  <a:lnTo>
                    <a:pt x="1050" y="0"/>
                  </a:lnTo>
                  <a:lnTo>
                    <a:pt x="1160" y="4"/>
                  </a:lnTo>
                  <a:lnTo>
                    <a:pt x="1163" y="13"/>
                  </a:lnTo>
                  <a:lnTo>
                    <a:pt x="1170" y="35"/>
                  </a:lnTo>
                  <a:lnTo>
                    <a:pt x="1179" y="61"/>
                  </a:lnTo>
                  <a:lnTo>
                    <a:pt x="1185" y="85"/>
                  </a:lnTo>
                  <a:lnTo>
                    <a:pt x="1186" y="101"/>
                  </a:lnTo>
                  <a:lnTo>
                    <a:pt x="1187" y="110"/>
                  </a:lnTo>
                  <a:lnTo>
                    <a:pt x="1192" y="115"/>
                  </a:lnTo>
                  <a:lnTo>
                    <a:pt x="1207" y="116"/>
                  </a:lnTo>
                  <a:lnTo>
                    <a:pt x="1220" y="117"/>
                  </a:lnTo>
                  <a:lnTo>
                    <a:pt x="1237" y="119"/>
                  </a:lnTo>
                  <a:lnTo>
                    <a:pt x="1254" y="122"/>
                  </a:lnTo>
                  <a:lnTo>
                    <a:pt x="1272" y="125"/>
                  </a:lnTo>
                  <a:lnTo>
                    <a:pt x="1289" y="129"/>
                  </a:lnTo>
                  <a:lnTo>
                    <a:pt x="1303" y="132"/>
                  </a:lnTo>
                  <a:lnTo>
                    <a:pt x="1312" y="135"/>
                  </a:lnTo>
                  <a:lnTo>
                    <a:pt x="1316" y="136"/>
                  </a:lnTo>
                  <a:lnTo>
                    <a:pt x="1369" y="202"/>
                  </a:lnTo>
                  <a:lnTo>
                    <a:pt x="1445" y="323"/>
                  </a:lnTo>
                  <a:lnTo>
                    <a:pt x="1421" y="409"/>
                  </a:lnTo>
                  <a:lnTo>
                    <a:pt x="1375" y="394"/>
                  </a:lnTo>
                  <a:lnTo>
                    <a:pt x="1380" y="333"/>
                  </a:lnTo>
                  <a:lnTo>
                    <a:pt x="1380" y="292"/>
                  </a:lnTo>
                  <a:lnTo>
                    <a:pt x="1304" y="261"/>
                  </a:lnTo>
                  <a:lnTo>
                    <a:pt x="1289" y="328"/>
                  </a:lnTo>
                  <a:lnTo>
                    <a:pt x="1289" y="389"/>
                  </a:lnTo>
                  <a:lnTo>
                    <a:pt x="1322" y="435"/>
                  </a:lnTo>
                  <a:lnTo>
                    <a:pt x="1427" y="430"/>
                  </a:lnTo>
                  <a:lnTo>
                    <a:pt x="1777" y="404"/>
                  </a:lnTo>
                  <a:lnTo>
                    <a:pt x="1999" y="394"/>
                  </a:lnTo>
                  <a:lnTo>
                    <a:pt x="2028" y="307"/>
                  </a:lnTo>
                  <a:lnTo>
                    <a:pt x="2034" y="231"/>
                  </a:lnTo>
                  <a:lnTo>
                    <a:pt x="2034" y="177"/>
                  </a:lnTo>
                  <a:lnTo>
                    <a:pt x="2051" y="126"/>
                  </a:lnTo>
                  <a:lnTo>
                    <a:pt x="2051" y="132"/>
                  </a:lnTo>
                  <a:lnTo>
                    <a:pt x="2051" y="150"/>
                  </a:lnTo>
                  <a:lnTo>
                    <a:pt x="2051" y="171"/>
                  </a:lnTo>
                  <a:lnTo>
                    <a:pt x="2051" y="192"/>
                  </a:lnTo>
                  <a:lnTo>
                    <a:pt x="2051" y="219"/>
                  </a:lnTo>
                  <a:lnTo>
                    <a:pt x="2051" y="254"/>
                  </a:lnTo>
                  <a:lnTo>
                    <a:pt x="2051" y="285"/>
                  </a:lnTo>
                  <a:lnTo>
                    <a:pt x="2051" y="297"/>
                  </a:lnTo>
                  <a:lnTo>
                    <a:pt x="2074" y="338"/>
                  </a:lnTo>
                  <a:lnTo>
                    <a:pt x="2080" y="399"/>
                  </a:lnTo>
                  <a:lnTo>
                    <a:pt x="2110" y="399"/>
                  </a:lnTo>
                  <a:lnTo>
                    <a:pt x="2279" y="609"/>
                  </a:lnTo>
                  <a:lnTo>
                    <a:pt x="2162" y="623"/>
                  </a:lnTo>
                  <a:lnTo>
                    <a:pt x="2104" y="1190"/>
                  </a:lnTo>
                  <a:lnTo>
                    <a:pt x="1701" y="1196"/>
                  </a:lnTo>
                  <a:lnTo>
                    <a:pt x="1683" y="1129"/>
                  </a:lnTo>
                  <a:lnTo>
                    <a:pt x="846" y="1154"/>
                  </a:lnTo>
                  <a:lnTo>
                    <a:pt x="840" y="1206"/>
                  </a:lnTo>
                  <a:lnTo>
                    <a:pt x="909" y="1216"/>
                  </a:lnTo>
                  <a:lnTo>
                    <a:pt x="881" y="1261"/>
                  </a:lnTo>
                  <a:lnTo>
                    <a:pt x="794" y="1230"/>
                  </a:lnTo>
                  <a:lnTo>
                    <a:pt x="764" y="1236"/>
                  </a:lnTo>
                  <a:lnTo>
                    <a:pt x="746" y="1185"/>
                  </a:lnTo>
                  <a:lnTo>
                    <a:pt x="623" y="1185"/>
                  </a:lnTo>
                  <a:lnTo>
                    <a:pt x="629" y="1277"/>
                  </a:lnTo>
                  <a:lnTo>
                    <a:pt x="548" y="1297"/>
                  </a:lnTo>
                  <a:lnTo>
                    <a:pt x="556" y="1178"/>
                  </a:lnTo>
                  <a:lnTo>
                    <a:pt x="363" y="1178"/>
                  </a:lnTo>
                  <a:lnTo>
                    <a:pt x="343" y="1292"/>
                  </a:lnTo>
                  <a:lnTo>
                    <a:pt x="295" y="1289"/>
                  </a:lnTo>
                  <a:lnTo>
                    <a:pt x="280" y="1241"/>
                  </a:lnTo>
                  <a:lnTo>
                    <a:pt x="126" y="1232"/>
                  </a:lnTo>
                  <a:lnTo>
                    <a:pt x="99" y="731"/>
                  </a:lnTo>
                  <a:lnTo>
                    <a:pt x="0" y="706"/>
                  </a:lnTo>
                  <a:lnTo>
                    <a:pt x="0" y="659"/>
                  </a:lnTo>
                  <a:lnTo>
                    <a:pt x="145" y="604"/>
                  </a:lnTo>
                  <a:lnTo>
                    <a:pt x="198" y="476"/>
                  </a:lnTo>
                  <a:lnTo>
                    <a:pt x="280" y="445"/>
                  </a:lnTo>
                  <a:lnTo>
                    <a:pt x="303" y="357"/>
                  </a:lnTo>
                  <a:lnTo>
                    <a:pt x="397" y="292"/>
                  </a:lnTo>
                  <a:lnTo>
                    <a:pt x="361" y="252"/>
                  </a:lnTo>
                  <a:lnTo>
                    <a:pt x="431" y="236"/>
                  </a:lnTo>
                  <a:lnTo>
                    <a:pt x="496" y="116"/>
                  </a:lnTo>
                  <a:lnTo>
                    <a:pt x="566" y="106"/>
                  </a:lnTo>
                  <a:lnTo>
                    <a:pt x="659" y="1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00" name="Freeform 155"/>
            <p:cNvSpPr>
              <a:spLocks/>
            </p:cNvSpPr>
            <p:nvPr/>
          </p:nvSpPr>
          <p:spPr bwMode="auto">
            <a:xfrm>
              <a:off x="1738" y="501"/>
              <a:ext cx="52" cy="79"/>
            </a:xfrm>
            <a:custGeom>
              <a:avLst/>
              <a:gdLst>
                <a:gd name="T0" fmla="*/ 0 w 156"/>
                <a:gd name="T1" fmla="*/ 0 h 159"/>
                <a:gd name="T2" fmla="*/ 0 w 156"/>
                <a:gd name="T3" fmla="*/ 0 h 159"/>
                <a:gd name="T4" fmla="*/ 0 w 156"/>
                <a:gd name="T5" fmla="*/ 0 h 159"/>
                <a:gd name="T6" fmla="*/ 0 w 156"/>
                <a:gd name="T7" fmla="*/ 0 h 159"/>
                <a:gd name="T8" fmla="*/ 0 w 156"/>
                <a:gd name="T9" fmla="*/ 0 h 159"/>
                <a:gd name="T10" fmla="*/ 0 w 156"/>
                <a:gd name="T11" fmla="*/ 0 h 159"/>
                <a:gd name="T12" fmla="*/ 0 w 156"/>
                <a:gd name="T13" fmla="*/ 0 h 159"/>
                <a:gd name="T14" fmla="*/ 0 w 156"/>
                <a:gd name="T15" fmla="*/ 0 h 159"/>
                <a:gd name="T16" fmla="*/ 0 w 156"/>
                <a:gd name="T17" fmla="*/ 1 h 159"/>
                <a:gd name="T18" fmla="*/ 0 w 156"/>
                <a:gd name="T19" fmla="*/ 1 h 159"/>
                <a:gd name="T20" fmla="*/ 0 w 156"/>
                <a:gd name="T21" fmla="*/ 1 h 159"/>
                <a:gd name="T22" fmla="*/ 0 w 156"/>
                <a:gd name="T23" fmla="*/ 1 h 159"/>
                <a:gd name="T24" fmla="*/ 0 w 156"/>
                <a:gd name="T25" fmla="*/ 1 h 159"/>
                <a:gd name="T26" fmla="*/ 0 w 156"/>
                <a:gd name="T27" fmla="*/ 1 h 159"/>
                <a:gd name="T28" fmla="*/ 0 w 156"/>
                <a:gd name="T29" fmla="*/ 0 h 159"/>
                <a:gd name="T30" fmla="*/ 0 w 156"/>
                <a:gd name="T31" fmla="*/ 0 h 159"/>
                <a:gd name="T32" fmla="*/ 0 w 156"/>
                <a:gd name="T33" fmla="*/ 0 h 159"/>
                <a:gd name="T34" fmla="*/ 0 w 156"/>
                <a:gd name="T35" fmla="*/ 0 h 159"/>
                <a:gd name="T36" fmla="*/ 0 w 156"/>
                <a:gd name="T37" fmla="*/ 0 h 159"/>
                <a:gd name="T38" fmla="*/ 0 w 156"/>
                <a:gd name="T39" fmla="*/ 0 h 159"/>
                <a:gd name="T40" fmla="*/ 0 w 156"/>
                <a:gd name="T41" fmla="*/ 0 h 159"/>
                <a:gd name="T42" fmla="*/ 0 w 156"/>
                <a:gd name="T43" fmla="*/ 0 h 159"/>
                <a:gd name="T44" fmla="*/ 0 w 156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6"/>
                <a:gd name="T70" fmla="*/ 0 h 159"/>
                <a:gd name="T71" fmla="*/ 156 w 156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6" h="159">
                  <a:moveTo>
                    <a:pt x="0" y="19"/>
                  </a:moveTo>
                  <a:lnTo>
                    <a:pt x="0" y="23"/>
                  </a:lnTo>
                  <a:lnTo>
                    <a:pt x="0" y="33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2" y="74"/>
                  </a:lnTo>
                  <a:lnTo>
                    <a:pt x="6" y="98"/>
                  </a:lnTo>
                  <a:lnTo>
                    <a:pt x="12" y="120"/>
                  </a:lnTo>
                  <a:lnTo>
                    <a:pt x="18" y="133"/>
                  </a:lnTo>
                  <a:lnTo>
                    <a:pt x="26" y="141"/>
                  </a:lnTo>
                  <a:lnTo>
                    <a:pt x="37" y="149"/>
                  </a:lnTo>
                  <a:lnTo>
                    <a:pt x="46" y="156"/>
                  </a:lnTo>
                  <a:lnTo>
                    <a:pt x="51" y="159"/>
                  </a:lnTo>
                  <a:lnTo>
                    <a:pt x="82" y="156"/>
                  </a:lnTo>
                  <a:lnTo>
                    <a:pt x="156" y="91"/>
                  </a:lnTo>
                  <a:lnTo>
                    <a:pt x="156" y="27"/>
                  </a:lnTo>
                  <a:lnTo>
                    <a:pt x="72" y="1"/>
                  </a:lnTo>
                  <a:lnTo>
                    <a:pt x="39" y="19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16" y="1"/>
                  </a:lnTo>
                  <a:lnTo>
                    <a:pt x="5" y="6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01" name="Freeform 210"/>
            <p:cNvSpPr>
              <a:spLocks/>
            </p:cNvSpPr>
            <p:nvPr/>
          </p:nvSpPr>
          <p:spPr bwMode="auto">
            <a:xfrm>
              <a:off x="1681" y="483"/>
              <a:ext cx="114" cy="202"/>
            </a:xfrm>
            <a:custGeom>
              <a:avLst/>
              <a:gdLst>
                <a:gd name="T0" fmla="*/ 0 w 341"/>
                <a:gd name="T1" fmla="*/ 3 h 404"/>
                <a:gd name="T2" fmla="*/ 0 w 341"/>
                <a:gd name="T3" fmla="*/ 3 h 404"/>
                <a:gd name="T4" fmla="*/ 0 w 341"/>
                <a:gd name="T5" fmla="*/ 2 h 404"/>
                <a:gd name="T6" fmla="*/ 0 w 341"/>
                <a:gd name="T7" fmla="*/ 2 h 404"/>
                <a:gd name="T8" fmla="*/ 0 w 341"/>
                <a:gd name="T9" fmla="*/ 1 h 404"/>
                <a:gd name="T10" fmla="*/ 0 w 341"/>
                <a:gd name="T11" fmla="*/ 1 h 404"/>
                <a:gd name="T12" fmla="*/ 0 w 341"/>
                <a:gd name="T13" fmla="*/ 1 h 404"/>
                <a:gd name="T14" fmla="*/ 0 w 341"/>
                <a:gd name="T15" fmla="*/ 1 h 404"/>
                <a:gd name="T16" fmla="*/ 0 w 341"/>
                <a:gd name="T17" fmla="*/ 1 h 404"/>
                <a:gd name="T18" fmla="*/ 0 w 341"/>
                <a:gd name="T19" fmla="*/ 1 h 404"/>
                <a:gd name="T20" fmla="*/ 0 w 341"/>
                <a:gd name="T21" fmla="*/ 1 h 404"/>
                <a:gd name="T22" fmla="*/ 0 w 341"/>
                <a:gd name="T23" fmla="*/ 1 h 404"/>
                <a:gd name="T24" fmla="*/ 0 w 341"/>
                <a:gd name="T25" fmla="*/ 1 h 404"/>
                <a:gd name="T26" fmla="*/ 0 w 341"/>
                <a:gd name="T27" fmla="*/ 1 h 404"/>
                <a:gd name="T28" fmla="*/ 0 w 341"/>
                <a:gd name="T29" fmla="*/ 0 h 404"/>
                <a:gd name="T30" fmla="*/ 0 w 341"/>
                <a:gd name="T31" fmla="*/ 1 h 404"/>
                <a:gd name="T32" fmla="*/ 0 w 341"/>
                <a:gd name="T33" fmla="*/ 1 h 404"/>
                <a:gd name="T34" fmla="*/ 0 w 341"/>
                <a:gd name="T35" fmla="*/ 1 h 404"/>
                <a:gd name="T36" fmla="*/ 0 w 341"/>
                <a:gd name="T37" fmla="*/ 1 h 404"/>
                <a:gd name="T38" fmla="*/ 0 w 341"/>
                <a:gd name="T39" fmla="*/ 1 h 404"/>
                <a:gd name="T40" fmla="*/ 0 w 341"/>
                <a:gd name="T41" fmla="*/ 1 h 404"/>
                <a:gd name="T42" fmla="*/ 0 w 341"/>
                <a:gd name="T43" fmla="*/ 1 h 404"/>
                <a:gd name="T44" fmla="*/ 0 w 341"/>
                <a:gd name="T45" fmla="*/ 1 h 404"/>
                <a:gd name="T46" fmla="*/ 0 w 341"/>
                <a:gd name="T47" fmla="*/ 1 h 404"/>
                <a:gd name="T48" fmla="*/ 0 w 341"/>
                <a:gd name="T49" fmla="*/ 1 h 404"/>
                <a:gd name="T50" fmla="*/ 0 w 341"/>
                <a:gd name="T51" fmla="*/ 1 h 404"/>
                <a:gd name="T52" fmla="*/ 0 w 341"/>
                <a:gd name="T53" fmla="*/ 2 h 404"/>
                <a:gd name="T54" fmla="*/ 0 w 341"/>
                <a:gd name="T55" fmla="*/ 2 h 404"/>
                <a:gd name="T56" fmla="*/ 0 w 341"/>
                <a:gd name="T57" fmla="*/ 2 h 404"/>
                <a:gd name="T58" fmla="*/ 0 w 341"/>
                <a:gd name="T59" fmla="*/ 2 h 404"/>
                <a:gd name="T60" fmla="*/ 0 w 341"/>
                <a:gd name="T61" fmla="*/ 1 h 404"/>
                <a:gd name="T62" fmla="*/ 0 w 341"/>
                <a:gd name="T63" fmla="*/ 1 h 404"/>
                <a:gd name="T64" fmla="*/ 0 w 341"/>
                <a:gd name="T65" fmla="*/ 1 h 404"/>
                <a:gd name="T66" fmla="*/ 0 w 341"/>
                <a:gd name="T67" fmla="*/ 2 h 404"/>
                <a:gd name="T68" fmla="*/ 0 w 341"/>
                <a:gd name="T69" fmla="*/ 2 h 404"/>
                <a:gd name="T70" fmla="*/ 0 w 341"/>
                <a:gd name="T71" fmla="*/ 3 h 404"/>
                <a:gd name="T72" fmla="*/ 0 w 341"/>
                <a:gd name="T73" fmla="*/ 3 h 404"/>
                <a:gd name="T74" fmla="*/ 0 w 341"/>
                <a:gd name="T75" fmla="*/ 3 h 404"/>
                <a:gd name="T76" fmla="*/ 0 w 341"/>
                <a:gd name="T77" fmla="*/ 3 h 404"/>
                <a:gd name="T78" fmla="*/ 0 w 341"/>
                <a:gd name="T79" fmla="*/ 3 h 404"/>
                <a:gd name="T80" fmla="*/ 0 w 341"/>
                <a:gd name="T81" fmla="*/ 3 h 404"/>
                <a:gd name="T82" fmla="*/ 0 w 341"/>
                <a:gd name="T83" fmla="*/ 3 h 404"/>
                <a:gd name="T84" fmla="*/ 0 w 341"/>
                <a:gd name="T85" fmla="*/ 3 h 404"/>
                <a:gd name="T86" fmla="*/ 0 w 341"/>
                <a:gd name="T87" fmla="*/ 3 h 404"/>
                <a:gd name="T88" fmla="*/ 0 w 341"/>
                <a:gd name="T89" fmla="*/ 3 h 404"/>
                <a:gd name="T90" fmla="*/ 0 w 341"/>
                <a:gd name="T91" fmla="*/ 3 h 404"/>
                <a:gd name="T92" fmla="*/ 0 w 341"/>
                <a:gd name="T93" fmla="*/ 3 h 404"/>
                <a:gd name="T94" fmla="*/ 0 w 341"/>
                <a:gd name="T95" fmla="*/ 3 h 404"/>
                <a:gd name="T96" fmla="*/ 0 w 341"/>
                <a:gd name="T97" fmla="*/ 3 h 404"/>
                <a:gd name="T98" fmla="*/ 0 w 341"/>
                <a:gd name="T99" fmla="*/ 3 h 404"/>
                <a:gd name="T100" fmla="*/ 0 w 341"/>
                <a:gd name="T101" fmla="*/ 3 h 404"/>
                <a:gd name="T102" fmla="*/ 0 w 341"/>
                <a:gd name="T103" fmla="*/ 2 h 404"/>
                <a:gd name="T104" fmla="*/ 0 w 341"/>
                <a:gd name="T105" fmla="*/ 2 h 404"/>
                <a:gd name="T106" fmla="*/ 0 w 341"/>
                <a:gd name="T107" fmla="*/ 2 h 404"/>
                <a:gd name="T108" fmla="*/ 0 w 341"/>
                <a:gd name="T109" fmla="*/ 2 h 404"/>
                <a:gd name="T110" fmla="*/ 0 w 341"/>
                <a:gd name="T111" fmla="*/ 3 h 404"/>
                <a:gd name="T112" fmla="*/ 0 w 341"/>
                <a:gd name="T113" fmla="*/ 3 h 4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41"/>
                <a:gd name="T172" fmla="*/ 0 h 404"/>
                <a:gd name="T173" fmla="*/ 341 w 341"/>
                <a:gd name="T174" fmla="*/ 404 h 4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41" h="404">
                  <a:moveTo>
                    <a:pt x="279" y="404"/>
                  </a:moveTo>
                  <a:lnTo>
                    <a:pt x="287" y="378"/>
                  </a:lnTo>
                  <a:lnTo>
                    <a:pt x="296" y="352"/>
                  </a:lnTo>
                  <a:lnTo>
                    <a:pt x="303" y="326"/>
                  </a:lnTo>
                  <a:lnTo>
                    <a:pt x="310" y="301"/>
                  </a:lnTo>
                  <a:lnTo>
                    <a:pt x="316" y="275"/>
                  </a:lnTo>
                  <a:lnTo>
                    <a:pt x="323" y="249"/>
                  </a:lnTo>
                  <a:lnTo>
                    <a:pt x="329" y="223"/>
                  </a:lnTo>
                  <a:lnTo>
                    <a:pt x="336" y="198"/>
                  </a:lnTo>
                  <a:lnTo>
                    <a:pt x="339" y="178"/>
                  </a:lnTo>
                  <a:lnTo>
                    <a:pt x="341" y="159"/>
                  </a:lnTo>
                  <a:lnTo>
                    <a:pt x="337" y="142"/>
                  </a:lnTo>
                  <a:lnTo>
                    <a:pt x="328" y="127"/>
                  </a:lnTo>
                  <a:lnTo>
                    <a:pt x="335" y="102"/>
                  </a:lnTo>
                  <a:lnTo>
                    <a:pt x="338" y="77"/>
                  </a:lnTo>
                  <a:lnTo>
                    <a:pt x="336" y="52"/>
                  </a:lnTo>
                  <a:lnTo>
                    <a:pt x="326" y="28"/>
                  </a:lnTo>
                  <a:lnTo>
                    <a:pt x="320" y="22"/>
                  </a:lnTo>
                  <a:lnTo>
                    <a:pt x="313" y="18"/>
                  </a:lnTo>
                  <a:lnTo>
                    <a:pt x="306" y="14"/>
                  </a:lnTo>
                  <a:lnTo>
                    <a:pt x="299" y="9"/>
                  </a:lnTo>
                  <a:lnTo>
                    <a:pt x="292" y="7"/>
                  </a:lnTo>
                  <a:lnTo>
                    <a:pt x="285" y="6"/>
                  </a:lnTo>
                  <a:lnTo>
                    <a:pt x="278" y="5"/>
                  </a:lnTo>
                  <a:lnTo>
                    <a:pt x="271" y="6"/>
                  </a:lnTo>
                  <a:lnTo>
                    <a:pt x="267" y="9"/>
                  </a:lnTo>
                  <a:lnTo>
                    <a:pt x="263" y="10"/>
                  </a:lnTo>
                  <a:lnTo>
                    <a:pt x="257" y="11"/>
                  </a:lnTo>
                  <a:lnTo>
                    <a:pt x="251" y="11"/>
                  </a:lnTo>
                  <a:lnTo>
                    <a:pt x="245" y="16"/>
                  </a:lnTo>
                  <a:lnTo>
                    <a:pt x="239" y="21"/>
                  </a:lnTo>
                  <a:lnTo>
                    <a:pt x="233" y="25"/>
                  </a:lnTo>
                  <a:lnTo>
                    <a:pt x="225" y="28"/>
                  </a:lnTo>
                  <a:lnTo>
                    <a:pt x="205" y="22"/>
                  </a:lnTo>
                  <a:lnTo>
                    <a:pt x="205" y="18"/>
                  </a:lnTo>
                  <a:lnTo>
                    <a:pt x="207" y="15"/>
                  </a:lnTo>
                  <a:lnTo>
                    <a:pt x="212" y="13"/>
                  </a:lnTo>
                  <a:lnTo>
                    <a:pt x="218" y="10"/>
                  </a:lnTo>
                  <a:lnTo>
                    <a:pt x="224" y="9"/>
                  </a:lnTo>
                  <a:lnTo>
                    <a:pt x="229" y="8"/>
                  </a:lnTo>
                  <a:lnTo>
                    <a:pt x="235" y="6"/>
                  </a:lnTo>
                  <a:lnTo>
                    <a:pt x="241" y="4"/>
                  </a:lnTo>
                  <a:lnTo>
                    <a:pt x="235" y="1"/>
                  </a:lnTo>
                  <a:lnTo>
                    <a:pt x="229" y="0"/>
                  </a:lnTo>
                  <a:lnTo>
                    <a:pt x="222" y="0"/>
                  </a:lnTo>
                  <a:lnTo>
                    <a:pt x="215" y="1"/>
                  </a:lnTo>
                  <a:lnTo>
                    <a:pt x="208" y="3"/>
                  </a:lnTo>
                  <a:lnTo>
                    <a:pt x="201" y="6"/>
                  </a:lnTo>
                  <a:lnTo>
                    <a:pt x="195" y="8"/>
                  </a:lnTo>
                  <a:lnTo>
                    <a:pt x="189" y="11"/>
                  </a:lnTo>
                  <a:lnTo>
                    <a:pt x="176" y="23"/>
                  </a:lnTo>
                  <a:lnTo>
                    <a:pt x="167" y="35"/>
                  </a:lnTo>
                  <a:lnTo>
                    <a:pt x="161" y="48"/>
                  </a:lnTo>
                  <a:lnTo>
                    <a:pt x="159" y="59"/>
                  </a:lnTo>
                  <a:lnTo>
                    <a:pt x="166" y="58"/>
                  </a:lnTo>
                  <a:lnTo>
                    <a:pt x="170" y="53"/>
                  </a:lnTo>
                  <a:lnTo>
                    <a:pt x="174" y="46"/>
                  </a:lnTo>
                  <a:lnTo>
                    <a:pt x="179" y="41"/>
                  </a:lnTo>
                  <a:lnTo>
                    <a:pt x="180" y="40"/>
                  </a:lnTo>
                  <a:lnTo>
                    <a:pt x="182" y="39"/>
                  </a:lnTo>
                  <a:lnTo>
                    <a:pt x="186" y="38"/>
                  </a:lnTo>
                  <a:lnTo>
                    <a:pt x="189" y="37"/>
                  </a:lnTo>
                  <a:lnTo>
                    <a:pt x="199" y="41"/>
                  </a:lnTo>
                  <a:lnTo>
                    <a:pt x="206" y="48"/>
                  </a:lnTo>
                  <a:lnTo>
                    <a:pt x="212" y="56"/>
                  </a:lnTo>
                  <a:lnTo>
                    <a:pt x="216" y="64"/>
                  </a:lnTo>
                  <a:lnTo>
                    <a:pt x="219" y="64"/>
                  </a:lnTo>
                  <a:lnTo>
                    <a:pt x="221" y="63"/>
                  </a:lnTo>
                  <a:lnTo>
                    <a:pt x="222" y="62"/>
                  </a:lnTo>
                  <a:lnTo>
                    <a:pt x="225" y="59"/>
                  </a:lnTo>
                  <a:lnTo>
                    <a:pt x="255" y="48"/>
                  </a:lnTo>
                  <a:lnTo>
                    <a:pt x="304" y="75"/>
                  </a:lnTo>
                  <a:lnTo>
                    <a:pt x="306" y="75"/>
                  </a:lnTo>
                  <a:lnTo>
                    <a:pt x="310" y="75"/>
                  </a:lnTo>
                  <a:lnTo>
                    <a:pt x="313" y="76"/>
                  </a:lnTo>
                  <a:lnTo>
                    <a:pt x="317" y="77"/>
                  </a:lnTo>
                  <a:lnTo>
                    <a:pt x="322" y="89"/>
                  </a:lnTo>
                  <a:lnTo>
                    <a:pt x="320" y="101"/>
                  </a:lnTo>
                  <a:lnTo>
                    <a:pt x="317" y="114"/>
                  </a:lnTo>
                  <a:lnTo>
                    <a:pt x="316" y="127"/>
                  </a:lnTo>
                  <a:lnTo>
                    <a:pt x="251" y="191"/>
                  </a:lnTo>
                  <a:lnTo>
                    <a:pt x="240" y="191"/>
                  </a:lnTo>
                  <a:lnTo>
                    <a:pt x="231" y="188"/>
                  </a:lnTo>
                  <a:lnTo>
                    <a:pt x="221" y="185"/>
                  </a:lnTo>
                  <a:lnTo>
                    <a:pt x="212" y="180"/>
                  </a:lnTo>
                  <a:lnTo>
                    <a:pt x="203" y="175"/>
                  </a:lnTo>
                  <a:lnTo>
                    <a:pt x="196" y="168"/>
                  </a:lnTo>
                  <a:lnTo>
                    <a:pt x="190" y="161"/>
                  </a:lnTo>
                  <a:lnTo>
                    <a:pt x="186" y="154"/>
                  </a:lnTo>
                  <a:lnTo>
                    <a:pt x="179" y="135"/>
                  </a:lnTo>
                  <a:lnTo>
                    <a:pt x="177" y="119"/>
                  </a:lnTo>
                  <a:lnTo>
                    <a:pt x="177" y="102"/>
                  </a:lnTo>
                  <a:lnTo>
                    <a:pt x="174" y="87"/>
                  </a:lnTo>
                  <a:lnTo>
                    <a:pt x="172" y="87"/>
                  </a:lnTo>
                  <a:lnTo>
                    <a:pt x="169" y="87"/>
                  </a:lnTo>
                  <a:lnTo>
                    <a:pt x="167" y="87"/>
                  </a:lnTo>
                  <a:lnTo>
                    <a:pt x="163" y="87"/>
                  </a:lnTo>
                  <a:lnTo>
                    <a:pt x="166" y="100"/>
                  </a:lnTo>
                  <a:lnTo>
                    <a:pt x="167" y="113"/>
                  </a:lnTo>
                  <a:lnTo>
                    <a:pt x="168" y="127"/>
                  </a:lnTo>
                  <a:lnTo>
                    <a:pt x="170" y="140"/>
                  </a:lnTo>
                  <a:lnTo>
                    <a:pt x="175" y="152"/>
                  </a:lnTo>
                  <a:lnTo>
                    <a:pt x="181" y="164"/>
                  </a:lnTo>
                  <a:lnTo>
                    <a:pt x="189" y="175"/>
                  </a:lnTo>
                  <a:lnTo>
                    <a:pt x="202" y="184"/>
                  </a:lnTo>
                  <a:lnTo>
                    <a:pt x="172" y="234"/>
                  </a:lnTo>
                  <a:lnTo>
                    <a:pt x="50" y="326"/>
                  </a:lnTo>
                  <a:lnTo>
                    <a:pt x="48" y="325"/>
                  </a:lnTo>
                  <a:lnTo>
                    <a:pt x="44" y="324"/>
                  </a:lnTo>
                  <a:lnTo>
                    <a:pt x="40" y="322"/>
                  </a:lnTo>
                  <a:lnTo>
                    <a:pt x="35" y="321"/>
                  </a:lnTo>
                  <a:lnTo>
                    <a:pt x="26" y="322"/>
                  </a:lnTo>
                  <a:lnTo>
                    <a:pt x="20" y="326"/>
                  </a:lnTo>
                  <a:lnTo>
                    <a:pt x="13" y="332"/>
                  </a:lnTo>
                  <a:lnTo>
                    <a:pt x="5" y="333"/>
                  </a:lnTo>
                  <a:lnTo>
                    <a:pt x="0" y="333"/>
                  </a:lnTo>
                  <a:lnTo>
                    <a:pt x="1" y="338"/>
                  </a:lnTo>
                  <a:lnTo>
                    <a:pt x="4" y="346"/>
                  </a:lnTo>
                  <a:lnTo>
                    <a:pt x="6" y="352"/>
                  </a:lnTo>
                  <a:lnTo>
                    <a:pt x="9" y="353"/>
                  </a:lnTo>
                  <a:lnTo>
                    <a:pt x="11" y="355"/>
                  </a:lnTo>
                  <a:lnTo>
                    <a:pt x="14" y="356"/>
                  </a:lnTo>
                  <a:lnTo>
                    <a:pt x="18" y="355"/>
                  </a:lnTo>
                  <a:lnTo>
                    <a:pt x="30" y="335"/>
                  </a:lnTo>
                  <a:lnTo>
                    <a:pt x="37" y="334"/>
                  </a:lnTo>
                  <a:lnTo>
                    <a:pt x="42" y="338"/>
                  </a:lnTo>
                  <a:lnTo>
                    <a:pt x="48" y="342"/>
                  </a:lnTo>
                  <a:lnTo>
                    <a:pt x="56" y="344"/>
                  </a:lnTo>
                  <a:lnTo>
                    <a:pt x="148" y="263"/>
                  </a:lnTo>
                  <a:lnTo>
                    <a:pt x="150" y="262"/>
                  </a:lnTo>
                  <a:lnTo>
                    <a:pt x="153" y="262"/>
                  </a:lnTo>
                  <a:lnTo>
                    <a:pt x="156" y="262"/>
                  </a:lnTo>
                  <a:lnTo>
                    <a:pt x="159" y="263"/>
                  </a:lnTo>
                  <a:lnTo>
                    <a:pt x="175" y="299"/>
                  </a:lnTo>
                  <a:lnTo>
                    <a:pt x="175" y="300"/>
                  </a:lnTo>
                  <a:lnTo>
                    <a:pt x="175" y="303"/>
                  </a:lnTo>
                  <a:lnTo>
                    <a:pt x="175" y="305"/>
                  </a:lnTo>
                  <a:lnTo>
                    <a:pt x="175" y="308"/>
                  </a:lnTo>
                  <a:lnTo>
                    <a:pt x="125" y="361"/>
                  </a:lnTo>
                  <a:lnTo>
                    <a:pt x="193" y="312"/>
                  </a:lnTo>
                  <a:lnTo>
                    <a:pt x="175" y="272"/>
                  </a:lnTo>
                  <a:lnTo>
                    <a:pt x="179" y="268"/>
                  </a:lnTo>
                  <a:lnTo>
                    <a:pt x="185" y="265"/>
                  </a:lnTo>
                  <a:lnTo>
                    <a:pt x="192" y="263"/>
                  </a:lnTo>
                  <a:lnTo>
                    <a:pt x="199" y="262"/>
                  </a:lnTo>
                  <a:lnTo>
                    <a:pt x="202" y="263"/>
                  </a:lnTo>
                  <a:lnTo>
                    <a:pt x="205" y="265"/>
                  </a:lnTo>
                  <a:lnTo>
                    <a:pt x="207" y="267"/>
                  </a:lnTo>
                  <a:lnTo>
                    <a:pt x="209" y="269"/>
                  </a:lnTo>
                  <a:lnTo>
                    <a:pt x="251" y="281"/>
                  </a:lnTo>
                  <a:lnTo>
                    <a:pt x="253" y="281"/>
                  </a:lnTo>
                  <a:lnTo>
                    <a:pt x="255" y="280"/>
                  </a:lnTo>
                  <a:lnTo>
                    <a:pt x="258" y="278"/>
                  </a:lnTo>
                  <a:lnTo>
                    <a:pt x="260" y="276"/>
                  </a:lnTo>
                  <a:lnTo>
                    <a:pt x="277" y="249"/>
                  </a:lnTo>
                  <a:lnTo>
                    <a:pt x="260" y="198"/>
                  </a:lnTo>
                  <a:lnTo>
                    <a:pt x="268" y="192"/>
                  </a:lnTo>
                  <a:lnTo>
                    <a:pt x="278" y="184"/>
                  </a:lnTo>
                  <a:lnTo>
                    <a:pt x="287" y="177"/>
                  </a:lnTo>
                  <a:lnTo>
                    <a:pt x="296" y="170"/>
                  </a:lnTo>
                  <a:lnTo>
                    <a:pt x="305" y="162"/>
                  </a:lnTo>
                  <a:lnTo>
                    <a:pt x="313" y="154"/>
                  </a:lnTo>
                  <a:lnTo>
                    <a:pt x="322" y="144"/>
                  </a:lnTo>
                  <a:lnTo>
                    <a:pt x="328" y="134"/>
                  </a:lnTo>
                  <a:lnTo>
                    <a:pt x="331" y="166"/>
                  </a:lnTo>
                  <a:lnTo>
                    <a:pt x="330" y="198"/>
                  </a:lnTo>
                  <a:lnTo>
                    <a:pt x="326" y="232"/>
                  </a:lnTo>
                  <a:lnTo>
                    <a:pt x="319" y="266"/>
                  </a:lnTo>
                  <a:lnTo>
                    <a:pt x="310" y="301"/>
                  </a:lnTo>
                  <a:lnTo>
                    <a:pt x="300" y="335"/>
                  </a:lnTo>
                  <a:lnTo>
                    <a:pt x="289" y="370"/>
                  </a:lnTo>
                  <a:lnTo>
                    <a:pt x="277" y="404"/>
                  </a:lnTo>
                  <a:lnTo>
                    <a:pt x="279" y="4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VE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grpSp>
          <p:nvGrpSpPr>
            <p:cNvPr id="102" name="Group 247"/>
            <p:cNvGrpSpPr>
              <a:grpSpLocks/>
            </p:cNvGrpSpPr>
            <p:nvPr/>
          </p:nvGrpSpPr>
          <p:grpSpPr bwMode="auto">
            <a:xfrm>
              <a:off x="1392" y="536"/>
              <a:ext cx="765" cy="616"/>
              <a:chOff x="1392" y="536"/>
              <a:chExt cx="765" cy="616"/>
            </a:xfrm>
          </p:grpSpPr>
          <p:sp>
            <p:nvSpPr>
              <p:cNvPr id="103" name="Freeform 141"/>
              <p:cNvSpPr>
                <a:spLocks/>
              </p:cNvSpPr>
              <p:nvPr/>
            </p:nvSpPr>
            <p:spPr bwMode="auto">
              <a:xfrm>
                <a:off x="1683" y="1008"/>
                <a:ext cx="48" cy="40"/>
              </a:xfrm>
              <a:custGeom>
                <a:avLst/>
                <a:gdLst>
                  <a:gd name="T0" fmla="*/ 0 w 145"/>
                  <a:gd name="T1" fmla="*/ 0 h 79"/>
                  <a:gd name="T2" fmla="*/ 0 w 145"/>
                  <a:gd name="T3" fmla="*/ 1 h 79"/>
                  <a:gd name="T4" fmla="*/ 0 w 145"/>
                  <a:gd name="T5" fmla="*/ 1 h 79"/>
                  <a:gd name="T6" fmla="*/ 0 w 145"/>
                  <a:gd name="T7" fmla="*/ 1 h 79"/>
                  <a:gd name="T8" fmla="*/ 0 w 145"/>
                  <a:gd name="T9" fmla="*/ 1 h 79"/>
                  <a:gd name="T10" fmla="*/ 0 w 145"/>
                  <a:gd name="T11" fmla="*/ 1 h 79"/>
                  <a:gd name="T12" fmla="*/ 0 w 145"/>
                  <a:gd name="T13" fmla="*/ 1 h 79"/>
                  <a:gd name="T14" fmla="*/ 0 w 145"/>
                  <a:gd name="T15" fmla="*/ 1 h 79"/>
                  <a:gd name="T16" fmla="*/ 0 w 145"/>
                  <a:gd name="T17" fmla="*/ 1 h 79"/>
                  <a:gd name="T18" fmla="*/ 0 w 145"/>
                  <a:gd name="T19" fmla="*/ 1 h 79"/>
                  <a:gd name="T20" fmla="*/ 0 w 145"/>
                  <a:gd name="T21" fmla="*/ 1 h 79"/>
                  <a:gd name="T22" fmla="*/ 0 w 145"/>
                  <a:gd name="T23" fmla="*/ 1 h 79"/>
                  <a:gd name="T24" fmla="*/ 0 w 145"/>
                  <a:gd name="T25" fmla="*/ 1 h 79"/>
                  <a:gd name="T26" fmla="*/ 0 w 145"/>
                  <a:gd name="T27" fmla="*/ 1 h 79"/>
                  <a:gd name="T28" fmla="*/ 0 w 145"/>
                  <a:gd name="T29" fmla="*/ 1 h 79"/>
                  <a:gd name="T30" fmla="*/ 0 w 145"/>
                  <a:gd name="T31" fmla="*/ 1 h 79"/>
                  <a:gd name="T32" fmla="*/ 0 w 145"/>
                  <a:gd name="T33" fmla="*/ 1 h 79"/>
                  <a:gd name="T34" fmla="*/ 0 w 145"/>
                  <a:gd name="T35" fmla="*/ 1 h 79"/>
                  <a:gd name="T36" fmla="*/ 0 w 145"/>
                  <a:gd name="T37" fmla="*/ 1 h 79"/>
                  <a:gd name="T38" fmla="*/ 0 w 145"/>
                  <a:gd name="T39" fmla="*/ 0 h 7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5"/>
                  <a:gd name="T61" fmla="*/ 0 h 79"/>
                  <a:gd name="T62" fmla="*/ 145 w 145"/>
                  <a:gd name="T63" fmla="*/ 79 h 79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5" h="79">
                    <a:moveTo>
                      <a:pt x="21" y="0"/>
                    </a:moveTo>
                    <a:lnTo>
                      <a:pt x="16" y="17"/>
                    </a:lnTo>
                    <a:lnTo>
                      <a:pt x="8" y="35"/>
                    </a:lnTo>
                    <a:lnTo>
                      <a:pt x="3" y="48"/>
                    </a:lnTo>
                    <a:lnTo>
                      <a:pt x="0" y="53"/>
                    </a:lnTo>
                    <a:lnTo>
                      <a:pt x="53" y="78"/>
                    </a:lnTo>
                    <a:lnTo>
                      <a:pt x="56" y="78"/>
                    </a:lnTo>
                    <a:lnTo>
                      <a:pt x="60" y="79"/>
                    </a:lnTo>
                    <a:lnTo>
                      <a:pt x="69" y="79"/>
                    </a:lnTo>
                    <a:lnTo>
                      <a:pt x="78" y="78"/>
                    </a:lnTo>
                    <a:lnTo>
                      <a:pt x="88" y="77"/>
                    </a:lnTo>
                    <a:lnTo>
                      <a:pt x="98" y="75"/>
                    </a:lnTo>
                    <a:lnTo>
                      <a:pt x="109" y="70"/>
                    </a:lnTo>
                    <a:lnTo>
                      <a:pt x="117" y="64"/>
                    </a:lnTo>
                    <a:lnTo>
                      <a:pt x="130" y="48"/>
                    </a:lnTo>
                    <a:lnTo>
                      <a:pt x="140" y="36"/>
                    </a:lnTo>
                    <a:lnTo>
                      <a:pt x="144" y="28"/>
                    </a:lnTo>
                    <a:lnTo>
                      <a:pt x="145" y="25"/>
                    </a:lnTo>
                    <a:lnTo>
                      <a:pt x="57" y="3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4" name="Freeform 142"/>
              <p:cNvSpPr>
                <a:spLocks/>
              </p:cNvSpPr>
              <p:nvPr/>
            </p:nvSpPr>
            <p:spPr bwMode="auto">
              <a:xfrm>
                <a:off x="1639" y="1035"/>
                <a:ext cx="63" cy="89"/>
              </a:xfrm>
              <a:custGeom>
                <a:avLst/>
                <a:gdLst>
                  <a:gd name="T0" fmla="*/ 0 w 189"/>
                  <a:gd name="T1" fmla="*/ 0 h 179"/>
                  <a:gd name="T2" fmla="*/ 0 w 189"/>
                  <a:gd name="T3" fmla="*/ 0 h 179"/>
                  <a:gd name="T4" fmla="*/ 0 w 189"/>
                  <a:gd name="T5" fmla="*/ 0 h 179"/>
                  <a:gd name="T6" fmla="*/ 0 w 189"/>
                  <a:gd name="T7" fmla="*/ 0 h 179"/>
                  <a:gd name="T8" fmla="*/ 0 w 189"/>
                  <a:gd name="T9" fmla="*/ 0 h 179"/>
                  <a:gd name="T10" fmla="*/ 0 w 189"/>
                  <a:gd name="T11" fmla="*/ 0 h 179"/>
                  <a:gd name="T12" fmla="*/ 0 w 189"/>
                  <a:gd name="T13" fmla="*/ 0 h 179"/>
                  <a:gd name="T14" fmla="*/ 0 w 189"/>
                  <a:gd name="T15" fmla="*/ 0 h 179"/>
                  <a:gd name="T16" fmla="*/ 0 w 189"/>
                  <a:gd name="T17" fmla="*/ 0 h 179"/>
                  <a:gd name="T18" fmla="*/ 0 w 189"/>
                  <a:gd name="T19" fmla="*/ 0 h 179"/>
                  <a:gd name="T20" fmla="*/ 0 w 189"/>
                  <a:gd name="T21" fmla="*/ 0 h 179"/>
                  <a:gd name="T22" fmla="*/ 0 w 189"/>
                  <a:gd name="T23" fmla="*/ 0 h 179"/>
                  <a:gd name="T24" fmla="*/ 0 w 189"/>
                  <a:gd name="T25" fmla="*/ 1 h 179"/>
                  <a:gd name="T26" fmla="*/ 0 w 189"/>
                  <a:gd name="T27" fmla="*/ 1 h 179"/>
                  <a:gd name="T28" fmla="*/ 0 w 189"/>
                  <a:gd name="T29" fmla="*/ 1 h 179"/>
                  <a:gd name="T30" fmla="*/ 0 w 189"/>
                  <a:gd name="T31" fmla="*/ 1 h 179"/>
                  <a:gd name="T32" fmla="*/ 0 w 189"/>
                  <a:gd name="T33" fmla="*/ 1 h 179"/>
                  <a:gd name="T34" fmla="*/ 0 w 189"/>
                  <a:gd name="T35" fmla="*/ 1 h 179"/>
                  <a:gd name="T36" fmla="*/ 0 w 189"/>
                  <a:gd name="T37" fmla="*/ 1 h 179"/>
                  <a:gd name="T38" fmla="*/ 0 w 189"/>
                  <a:gd name="T39" fmla="*/ 1 h 179"/>
                  <a:gd name="T40" fmla="*/ 0 w 189"/>
                  <a:gd name="T41" fmla="*/ 1 h 179"/>
                  <a:gd name="T42" fmla="*/ 0 w 189"/>
                  <a:gd name="T43" fmla="*/ 1 h 179"/>
                  <a:gd name="T44" fmla="*/ 0 w 189"/>
                  <a:gd name="T45" fmla="*/ 1 h 179"/>
                  <a:gd name="T46" fmla="*/ 0 w 189"/>
                  <a:gd name="T47" fmla="*/ 1 h 179"/>
                  <a:gd name="T48" fmla="*/ 0 w 189"/>
                  <a:gd name="T49" fmla="*/ 0 h 179"/>
                  <a:gd name="T50" fmla="*/ 0 w 189"/>
                  <a:gd name="T51" fmla="*/ 0 h 17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89"/>
                  <a:gd name="T79" fmla="*/ 0 h 179"/>
                  <a:gd name="T80" fmla="*/ 189 w 189"/>
                  <a:gd name="T81" fmla="*/ 179 h 17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89" h="179">
                    <a:moveTo>
                      <a:pt x="64" y="0"/>
                    </a:moveTo>
                    <a:lnTo>
                      <a:pt x="117" y="35"/>
                    </a:lnTo>
                    <a:lnTo>
                      <a:pt x="113" y="38"/>
                    </a:lnTo>
                    <a:lnTo>
                      <a:pt x="107" y="47"/>
                    </a:lnTo>
                    <a:lnTo>
                      <a:pt x="100" y="59"/>
                    </a:lnTo>
                    <a:lnTo>
                      <a:pt x="97" y="73"/>
                    </a:lnTo>
                    <a:lnTo>
                      <a:pt x="96" y="82"/>
                    </a:lnTo>
                    <a:lnTo>
                      <a:pt x="93" y="92"/>
                    </a:lnTo>
                    <a:lnTo>
                      <a:pt x="90" y="101"/>
                    </a:lnTo>
                    <a:lnTo>
                      <a:pt x="90" y="110"/>
                    </a:lnTo>
                    <a:lnTo>
                      <a:pt x="92" y="120"/>
                    </a:lnTo>
                    <a:lnTo>
                      <a:pt x="100" y="127"/>
                    </a:lnTo>
                    <a:lnTo>
                      <a:pt x="114" y="133"/>
                    </a:lnTo>
                    <a:lnTo>
                      <a:pt x="137" y="137"/>
                    </a:lnTo>
                    <a:lnTo>
                      <a:pt x="159" y="139"/>
                    </a:lnTo>
                    <a:lnTo>
                      <a:pt x="175" y="139"/>
                    </a:lnTo>
                    <a:lnTo>
                      <a:pt x="184" y="139"/>
                    </a:lnTo>
                    <a:lnTo>
                      <a:pt x="188" y="138"/>
                    </a:lnTo>
                    <a:lnTo>
                      <a:pt x="189" y="137"/>
                    </a:lnTo>
                    <a:lnTo>
                      <a:pt x="188" y="135"/>
                    </a:lnTo>
                    <a:lnTo>
                      <a:pt x="187" y="134"/>
                    </a:lnTo>
                    <a:lnTo>
                      <a:pt x="185" y="134"/>
                    </a:lnTo>
                    <a:lnTo>
                      <a:pt x="129" y="179"/>
                    </a:lnTo>
                    <a:lnTo>
                      <a:pt x="64" y="130"/>
                    </a:lnTo>
                    <a:lnTo>
                      <a:pt x="0" y="4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5" name="Freeform 143"/>
              <p:cNvSpPr>
                <a:spLocks/>
              </p:cNvSpPr>
              <p:nvPr/>
            </p:nvSpPr>
            <p:spPr bwMode="auto">
              <a:xfrm>
                <a:off x="1605" y="689"/>
                <a:ext cx="542" cy="394"/>
              </a:xfrm>
              <a:custGeom>
                <a:avLst/>
                <a:gdLst>
                  <a:gd name="T0" fmla="*/ 0 w 1625"/>
                  <a:gd name="T1" fmla="*/ 1 h 786"/>
                  <a:gd name="T2" fmla="*/ 0 w 1625"/>
                  <a:gd name="T3" fmla="*/ 2 h 786"/>
                  <a:gd name="T4" fmla="*/ 0 w 1625"/>
                  <a:gd name="T5" fmla="*/ 2 h 786"/>
                  <a:gd name="T6" fmla="*/ 0 w 1625"/>
                  <a:gd name="T7" fmla="*/ 2 h 786"/>
                  <a:gd name="T8" fmla="*/ 0 w 1625"/>
                  <a:gd name="T9" fmla="*/ 2 h 786"/>
                  <a:gd name="T10" fmla="*/ 0 w 1625"/>
                  <a:gd name="T11" fmla="*/ 2 h 786"/>
                  <a:gd name="T12" fmla="*/ 0 w 1625"/>
                  <a:gd name="T13" fmla="*/ 2 h 786"/>
                  <a:gd name="T14" fmla="*/ 0 w 1625"/>
                  <a:gd name="T15" fmla="*/ 2 h 786"/>
                  <a:gd name="T16" fmla="*/ 0 w 1625"/>
                  <a:gd name="T17" fmla="*/ 1 h 786"/>
                  <a:gd name="T18" fmla="*/ 0 w 1625"/>
                  <a:gd name="T19" fmla="*/ 1 h 786"/>
                  <a:gd name="T20" fmla="*/ 0 w 1625"/>
                  <a:gd name="T21" fmla="*/ 1 h 786"/>
                  <a:gd name="T22" fmla="*/ 1 w 1625"/>
                  <a:gd name="T23" fmla="*/ 0 h 786"/>
                  <a:gd name="T24" fmla="*/ 1 w 1625"/>
                  <a:gd name="T25" fmla="*/ 1 h 786"/>
                  <a:gd name="T26" fmla="*/ 1 w 1625"/>
                  <a:gd name="T27" fmla="*/ 1 h 786"/>
                  <a:gd name="T28" fmla="*/ 1 w 1625"/>
                  <a:gd name="T29" fmla="*/ 0 h 786"/>
                  <a:gd name="T30" fmla="*/ 1 w 1625"/>
                  <a:gd name="T31" fmla="*/ 0 h 786"/>
                  <a:gd name="T32" fmla="*/ 1 w 1625"/>
                  <a:gd name="T33" fmla="*/ 1 h 786"/>
                  <a:gd name="T34" fmla="*/ 1 w 1625"/>
                  <a:gd name="T35" fmla="*/ 1 h 786"/>
                  <a:gd name="T36" fmla="*/ 1 w 1625"/>
                  <a:gd name="T37" fmla="*/ 1 h 786"/>
                  <a:gd name="T38" fmla="*/ 1 w 1625"/>
                  <a:gd name="T39" fmla="*/ 1 h 786"/>
                  <a:gd name="T40" fmla="*/ 1 w 1625"/>
                  <a:gd name="T41" fmla="*/ 1 h 786"/>
                  <a:gd name="T42" fmla="*/ 1 w 1625"/>
                  <a:gd name="T43" fmla="*/ 1 h 786"/>
                  <a:gd name="T44" fmla="*/ 1 w 1625"/>
                  <a:gd name="T45" fmla="*/ 1 h 786"/>
                  <a:gd name="T46" fmla="*/ 1 w 1625"/>
                  <a:gd name="T47" fmla="*/ 1 h 786"/>
                  <a:gd name="T48" fmla="*/ 1 w 1625"/>
                  <a:gd name="T49" fmla="*/ 1 h 786"/>
                  <a:gd name="T50" fmla="*/ 1 w 1625"/>
                  <a:gd name="T51" fmla="*/ 1 h 786"/>
                  <a:gd name="T52" fmla="*/ 1 w 1625"/>
                  <a:gd name="T53" fmla="*/ 1 h 786"/>
                  <a:gd name="T54" fmla="*/ 1 w 1625"/>
                  <a:gd name="T55" fmla="*/ 1 h 786"/>
                  <a:gd name="T56" fmla="*/ 1 w 1625"/>
                  <a:gd name="T57" fmla="*/ 1 h 786"/>
                  <a:gd name="T58" fmla="*/ 1 w 1625"/>
                  <a:gd name="T59" fmla="*/ 1 h 786"/>
                  <a:gd name="T60" fmla="*/ 1 w 1625"/>
                  <a:gd name="T61" fmla="*/ 1 h 786"/>
                  <a:gd name="T62" fmla="*/ 1 w 1625"/>
                  <a:gd name="T63" fmla="*/ 1 h 786"/>
                  <a:gd name="T64" fmla="*/ 1 w 1625"/>
                  <a:gd name="T65" fmla="*/ 1 h 786"/>
                  <a:gd name="T66" fmla="*/ 1 w 1625"/>
                  <a:gd name="T67" fmla="*/ 1 h 786"/>
                  <a:gd name="T68" fmla="*/ 1 w 1625"/>
                  <a:gd name="T69" fmla="*/ 1 h 786"/>
                  <a:gd name="T70" fmla="*/ 1 w 1625"/>
                  <a:gd name="T71" fmla="*/ 1 h 786"/>
                  <a:gd name="T72" fmla="*/ 1 w 1625"/>
                  <a:gd name="T73" fmla="*/ 1 h 786"/>
                  <a:gd name="T74" fmla="*/ 1 w 1625"/>
                  <a:gd name="T75" fmla="*/ 1 h 786"/>
                  <a:gd name="T76" fmla="*/ 1 w 1625"/>
                  <a:gd name="T77" fmla="*/ 1 h 786"/>
                  <a:gd name="T78" fmla="*/ 1 w 1625"/>
                  <a:gd name="T79" fmla="*/ 1 h 786"/>
                  <a:gd name="T80" fmla="*/ 1 w 1625"/>
                  <a:gd name="T81" fmla="*/ 2 h 786"/>
                  <a:gd name="T82" fmla="*/ 1 w 1625"/>
                  <a:gd name="T83" fmla="*/ 2 h 786"/>
                  <a:gd name="T84" fmla="*/ 1 w 1625"/>
                  <a:gd name="T85" fmla="*/ 7 h 786"/>
                  <a:gd name="T86" fmla="*/ 1 w 1625"/>
                  <a:gd name="T87" fmla="*/ 7 h 786"/>
                  <a:gd name="T88" fmla="*/ 0 w 1625"/>
                  <a:gd name="T89" fmla="*/ 6 h 786"/>
                  <a:gd name="T90" fmla="*/ 0 w 1625"/>
                  <a:gd name="T91" fmla="*/ 6 h 786"/>
                  <a:gd name="T92" fmla="*/ 0 w 1625"/>
                  <a:gd name="T93" fmla="*/ 6 h 786"/>
                  <a:gd name="T94" fmla="*/ 0 w 1625"/>
                  <a:gd name="T95" fmla="*/ 6 h 786"/>
                  <a:gd name="T96" fmla="*/ 0 w 1625"/>
                  <a:gd name="T97" fmla="*/ 6 h 786"/>
                  <a:gd name="T98" fmla="*/ 0 w 1625"/>
                  <a:gd name="T99" fmla="*/ 6 h 786"/>
                  <a:gd name="T100" fmla="*/ 0 w 1625"/>
                  <a:gd name="T101" fmla="*/ 6 h 786"/>
                  <a:gd name="T102" fmla="*/ 0 w 1625"/>
                  <a:gd name="T103" fmla="*/ 4 h 786"/>
                  <a:gd name="T104" fmla="*/ 0 w 1625"/>
                  <a:gd name="T105" fmla="*/ 3 h 786"/>
                  <a:gd name="T106" fmla="*/ 0 w 1625"/>
                  <a:gd name="T107" fmla="*/ 3 h 786"/>
                  <a:gd name="T108" fmla="*/ 0 w 1625"/>
                  <a:gd name="T109" fmla="*/ 3 h 786"/>
                  <a:gd name="T110" fmla="*/ 0 w 1625"/>
                  <a:gd name="T111" fmla="*/ 3 h 786"/>
                  <a:gd name="T112" fmla="*/ 0 w 1625"/>
                  <a:gd name="T113" fmla="*/ 2 h 786"/>
                  <a:gd name="T114" fmla="*/ 0 w 1625"/>
                  <a:gd name="T115" fmla="*/ 2 h 786"/>
                  <a:gd name="T116" fmla="*/ 0 w 1625"/>
                  <a:gd name="T117" fmla="*/ 1 h 78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625"/>
                  <a:gd name="T178" fmla="*/ 0 h 786"/>
                  <a:gd name="T179" fmla="*/ 1625 w 1625"/>
                  <a:gd name="T180" fmla="*/ 786 h 78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625" h="786">
                    <a:moveTo>
                      <a:pt x="0" y="112"/>
                    </a:moveTo>
                    <a:lnTo>
                      <a:pt x="169" y="158"/>
                    </a:lnTo>
                    <a:lnTo>
                      <a:pt x="291" y="133"/>
                    </a:lnTo>
                    <a:lnTo>
                      <a:pt x="384" y="148"/>
                    </a:lnTo>
                    <a:lnTo>
                      <a:pt x="531" y="163"/>
                    </a:lnTo>
                    <a:lnTo>
                      <a:pt x="583" y="163"/>
                    </a:lnTo>
                    <a:lnTo>
                      <a:pt x="607" y="189"/>
                    </a:lnTo>
                    <a:lnTo>
                      <a:pt x="659" y="189"/>
                    </a:lnTo>
                    <a:lnTo>
                      <a:pt x="663" y="92"/>
                    </a:lnTo>
                    <a:lnTo>
                      <a:pt x="727" y="92"/>
                    </a:lnTo>
                    <a:lnTo>
                      <a:pt x="767" y="20"/>
                    </a:lnTo>
                    <a:lnTo>
                      <a:pt x="1157" y="0"/>
                    </a:lnTo>
                    <a:lnTo>
                      <a:pt x="1129" y="70"/>
                    </a:lnTo>
                    <a:lnTo>
                      <a:pt x="1228" y="92"/>
                    </a:lnTo>
                    <a:lnTo>
                      <a:pt x="1240" y="0"/>
                    </a:lnTo>
                    <a:lnTo>
                      <a:pt x="1339" y="0"/>
                    </a:lnTo>
                    <a:lnTo>
                      <a:pt x="1380" y="31"/>
                    </a:lnTo>
                    <a:lnTo>
                      <a:pt x="1351" y="82"/>
                    </a:lnTo>
                    <a:lnTo>
                      <a:pt x="1349" y="83"/>
                    </a:lnTo>
                    <a:lnTo>
                      <a:pt x="1344" y="85"/>
                    </a:lnTo>
                    <a:lnTo>
                      <a:pt x="1337" y="88"/>
                    </a:lnTo>
                    <a:lnTo>
                      <a:pt x="1330" y="92"/>
                    </a:lnTo>
                    <a:lnTo>
                      <a:pt x="1325" y="98"/>
                    </a:lnTo>
                    <a:lnTo>
                      <a:pt x="1324" y="104"/>
                    </a:lnTo>
                    <a:lnTo>
                      <a:pt x="1328" y="110"/>
                    </a:lnTo>
                    <a:lnTo>
                      <a:pt x="1339" y="117"/>
                    </a:lnTo>
                    <a:lnTo>
                      <a:pt x="1357" y="123"/>
                    </a:lnTo>
                    <a:lnTo>
                      <a:pt x="1376" y="126"/>
                    </a:lnTo>
                    <a:lnTo>
                      <a:pt x="1396" y="127"/>
                    </a:lnTo>
                    <a:lnTo>
                      <a:pt x="1416" y="127"/>
                    </a:lnTo>
                    <a:lnTo>
                      <a:pt x="1434" y="126"/>
                    </a:lnTo>
                    <a:lnTo>
                      <a:pt x="1449" y="124"/>
                    </a:lnTo>
                    <a:lnTo>
                      <a:pt x="1458" y="123"/>
                    </a:lnTo>
                    <a:lnTo>
                      <a:pt x="1462" y="122"/>
                    </a:lnTo>
                    <a:lnTo>
                      <a:pt x="1456" y="77"/>
                    </a:lnTo>
                    <a:lnTo>
                      <a:pt x="1427" y="77"/>
                    </a:lnTo>
                    <a:lnTo>
                      <a:pt x="1427" y="15"/>
                    </a:lnTo>
                    <a:lnTo>
                      <a:pt x="1491" y="15"/>
                    </a:lnTo>
                    <a:lnTo>
                      <a:pt x="1502" y="62"/>
                    </a:lnTo>
                    <a:lnTo>
                      <a:pt x="1538" y="92"/>
                    </a:lnTo>
                    <a:lnTo>
                      <a:pt x="1625" y="194"/>
                    </a:lnTo>
                    <a:lnTo>
                      <a:pt x="1520" y="220"/>
                    </a:lnTo>
                    <a:lnTo>
                      <a:pt x="1474" y="781"/>
                    </a:lnTo>
                    <a:lnTo>
                      <a:pt x="1094" y="786"/>
                    </a:lnTo>
                    <a:lnTo>
                      <a:pt x="1059" y="740"/>
                    </a:lnTo>
                    <a:lnTo>
                      <a:pt x="257" y="755"/>
                    </a:lnTo>
                    <a:lnTo>
                      <a:pt x="257" y="719"/>
                    </a:lnTo>
                    <a:lnTo>
                      <a:pt x="309" y="724"/>
                    </a:lnTo>
                    <a:lnTo>
                      <a:pt x="390" y="684"/>
                    </a:lnTo>
                    <a:lnTo>
                      <a:pt x="384" y="653"/>
                    </a:lnTo>
                    <a:lnTo>
                      <a:pt x="309" y="658"/>
                    </a:lnTo>
                    <a:lnTo>
                      <a:pt x="309" y="469"/>
                    </a:lnTo>
                    <a:lnTo>
                      <a:pt x="227" y="317"/>
                    </a:lnTo>
                    <a:lnTo>
                      <a:pt x="146" y="307"/>
                    </a:lnTo>
                    <a:lnTo>
                      <a:pt x="17" y="348"/>
                    </a:lnTo>
                    <a:lnTo>
                      <a:pt x="18" y="314"/>
                    </a:lnTo>
                    <a:lnTo>
                      <a:pt x="19" y="238"/>
                    </a:lnTo>
                    <a:lnTo>
                      <a:pt x="15" y="157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6" name="Freeform 144"/>
              <p:cNvSpPr>
                <a:spLocks/>
              </p:cNvSpPr>
              <p:nvPr/>
            </p:nvSpPr>
            <p:spPr bwMode="auto">
              <a:xfrm>
                <a:off x="1509" y="985"/>
                <a:ext cx="71" cy="103"/>
              </a:xfrm>
              <a:custGeom>
                <a:avLst/>
                <a:gdLst>
                  <a:gd name="T0" fmla="*/ 0 w 212"/>
                  <a:gd name="T1" fmla="*/ 1 h 204"/>
                  <a:gd name="T2" fmla="*/ 0 w 212"/>
                  <a:gd name="T3" fmla="*/ 1 h 204"/>
                  <a:gd name="T4" fmla="*/ 0 w 212"/>
                  <a:gd name="T5" fmla="*/ 1 h 204"/>
                  <a:gd name="T6" fmla="*/ 0 w 212"/>
                  <a:gd name="T7" fmla="*/ 1 h 204"/>
                  <a:gd name="T8" fmla="*/ 0 w 212"/>
                  <a:gd name="T9" fmla="*/ 1 h 204"/>
                  <a:gd name="T10" fmla="*/ 0 w 212"/>
                  <a:gd name="T11" fmla="*/ 2 h 204"/>
                  <a:gd name="T12" fmla="*/ 0 w 212"/>
                  <a:gd name="T13" fmla="*/ 2 h 204"/>
                  <a:gd name="T14" fmla="*/ 0 w 212"/>
                  <a:gd name="T15" fmla="*/ 2 h 204"/>
                  <a:gd name="T16" fmla="*/ 0 w 212"/>
                  <a:gd name="T17" fmla="*/ 2 h 204"/>
                  <a:gd name="T18" fmla="*/ 0 w 212"/>
                  <a:gd name="T19" fmla="*/ 2 h 204"/>
                  <a:gd name="T20" fmla="*/ 0 w 212"/>
                  <a:gd name="T21" fmla="*/ 2 h 204"/>
                  <a:gd name="T22" fmla="*/ 0 w 212"/>
                  <a:gd name="T23" fmla="*/ 2 h 204"/>
                  <a:gd name="T24" fmla="*/ 0 w 212"/>
                  <a:gd name="T25" fmla="*/ 2 h 204"/>
                  <a:gd name="T26" fmla="*/ 0 w 212"/>
                  <a:gd name="T27" fmla="*/ 2 h 204"/>
                  <a:gd name="T28" fmla="*/ 0 w 212"/>
                  <a:gd name="T29" fmla="*/ 2 h 204"/>
                  <a:gd name="T30" fmla="*/ 0 w 212"/>
                  <a:gd name="T31" fmla="*/ 2 h 204"/>
                  <a:gd name="T32" fmla="*/ 0 w 212"/>
                  <a:gd name="T33" fmla="*/ 2 h 204"/>
                  <a:gd name="T34" fmla="*/ 0 w 212"/>
                  <a:gd name="T35" fmla="*/ 2 h 204"/>
                  <a:gd name="T36" fmla="*/ 0 w 212"/>
                  <a:gd name="T37" fmla="*/ 2 h 204"/>
                  <a:gd name="T38" fmla="*/ 0 w 212"/>
                  <a:gd name="T39" fmla="*/ 2 h 204"/>
                  <a:gd name="T40" fmla="*/ 0 w 212"/>
                  <a:gd name="T41" fmla="*/ 2 h 204"/>
                  <a:gd name="T42" fmla="*/ 0 w 212"/>
                  <a:gd name="T43" fmla="*/ 2 h 204"/>
                  <a:gd name="T44" fmla="*/ 0 w 212"/>
                  <a:gd name="T45" fmla="*/ 2 h 204"/>
                  <a:gd name="T46" fmla="*/ 0 w 212"/>
                  <a:gd name="T47" fmla="*/ 2 h 204"/>
                  <a:gd name="T48" fmla="*/ 0 w 212"/>
                  <a:gd name="T49" fmla="*/ 2 h 204"/>
                  <a:gd name="T50" fmla="*/ 0 w 212"/>
                  <a:gd name="T51" fmla="*/ 0 h 204"/>
                  <a:gd name="T52" fmla="*/ 0 w 212"/>
                  <a:gd name="T53" fmla="*/ 1 h 204"/>
                  <a:gd name="T54" fmla="*/ 0 w 212"/>
                  <a:gd name="T55" fmla="*/ 1 h 204"/>
                  <a:gd name="T56" fmla="*/ 0 w 212"/>
                  <a:gd name="T57" fmla="*/ 1 h 204"/>
                  <a:gd name="T58" fmla="*/ 0 w 212"/>
                  <a:gd name="T59" fmla="*/ 1 h 204"/>
                  <a:gd name="T60" fmla="*/ 0 w 212"/>
                  <a:gd name="T61" fmla="*/ 1 h 204"/>
                  <a:gd name="T62" fmla="*/ 0 w 212"/>
                  <a:gd name="T63" fmla="*/ 1 h 204"/>
                  <a:gd name="T64" fmla="*/ 0 w 212"/>
                  <a:gd name="T65" fmla="*/ 1 h 204"/>
                  <a:gd name="T66" fmla="*/ 0 w 212"/>
                  <a:gd name="T67" fmla="*/ 1 h 20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12"/>
                  <a:gd name="T103" fmla="*/ 0 h 204"/>
                  <a:gd name="T104" fmla="*/ 212 w 212"/>
                  <a:gd name="T105" fmla="*/ 204 h 20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12" h="204">
                    <a:moveTo>
                      <a:pt x="37" y="30"/>
                    </a:moveTo>
                    <a:lnTo>
                      <a:pt x="34" y="38"/>
                    </a:lnTo>
                    <a:lnTo>
                      <a:pt x="27" y="57"/>
                    </a:lnTo>
                    <a:lnTo>
                      <a:pt x="19" y="85"/>
                    </a:lnTo>
                    <a:lnTo>
                      <a:pt x="10" y="117"/>
                    </a:lnTo>
                    <a:lnTo>
                      <a:pt x="2" y="150"/>
                    </a:lnTo>
                    <a:lnTo>
                      <a:pt x="0" y="178"/>
                    </a:lnTo>
                    <a:lnTo>
                      <a:pt x="2" y="197"/>
                    </a:lnTo>
                    <a:lnTo>
                      <a:pt x="13" y="204"/>
                    </a:lnTo>
                    <a:lnTo>
                      <a:pt x="23" y="204"/>
                    </a:lnTo>
                    <a:lnTo>
                      <a:pt x="33" y="204"/>
                    </a:lnTo>
                    <a:lnTo>
                      <a:pt x="47" y="203"/>
                    </a:lnTo>
                    <a:lnTo>
                      <a:pt x="62" y="202"/>
                    </a:lnTo>
                    <a:lnTo>
                      <a:pt x="77" y="202"/>
                    </a:lnTo>
                    <a:lnTo>
                      <a:pt x="95" y="201"/>
                    </a:lnTo>
                    <a:lnTo>
                      <a:pt x="111" y="200"/>
                    </a:lnTo>
                    <a:lnTo>
                      <a:pt x="128" y="199"/>
                    </a:lnTo>
                    <a:lnTo>
                      <a:pt x="144" y="198"/>
                    </a:lnTo>
                    <a:lnTo>
                      <a:pt x="160" y="197"/>
                    </a:lnTo>
                    <a:lnTo>
                      <a:pt x="174" y="196"/>
                    </a:lnTo>
                    <a:lnTo>
                      <a:pt x="187" y="196"/>
                    </a:lnTo>
                    <a:lnTo>
                      <a:pt x="196" y="195"/>
                    </a:lnTo>
                    <a:lnTo>
                      <a:pt x="205" y="194"/>
                    </a:lnTo>
                    <a:lnTo>
                      <a:pt x="209" y="194"/>
                    </a:lnTo>
                    <a:lnTo>
                      <a:pt x="212" y="194"/>
                    </a:lnTo>
                    <a:lnTo>
                      <a:pt x="212" y="0"/>
                    </a:lnTo>
                    <a:lnTo>
                      <a:pt x="205" y="1"/>
                    </a:lnTo>
                    <a:lnTo>
                      <a:pt x="186" y="5"/>
                    </a:lnTo>
                    <a:lnTo>
                      <a:pt x="157" y="9"/>
                    </a:lnTo>
                    <a:lnTo>
                      <a:pt x="127" y="15"/>
                    </a:lnTo>
                    <a:lnTo>
                      <a:pt x="95" y="21"/>
                    </a:lnTo>
                    <a:lnTo>
                      <a:pt x="66" y="25"/>
                    </a:lnTo>
                    <a:lnTo>
                      <a:pt x="46" y="29"/>
                    </a:lnTo>
                    <a:lnTo>
                      <a:pt x="37" y="30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7" name="Freeform 145"/>
              <p:cNvSpPr>
                <a:spLocks/>
              </p:cNvSpPr>
              <p:nvPr/>
            </p:nvSpPr>
            <p:spPr bwMode="auto">
              <a:xfrm>
                <a:off x="1599" y="963"/>
                <a:ext cx="49" cy="120"/>
              </a:xfrm>
              <a:custGeom>
                <a:avLst/>
                <a:gdLst>
                  <a:gd name="T0" fmla="*/ 0 w 147"/>
                  <a:gd name="T1" fmla="*/ 1 h 240"/>
                  <a:gd name="T2" fmla="*/ 0 w 147"/>
                  <a:gd name="T3" fmla="*/ 2 h 240"/>
                  <a:gd name="T4" fmla="*/ 0 w 147"/>
                  <a:gd name="T5" fmla="*/ 2 h 240"/>
                  <a:gd name="T6" fmla="*/ 0 w 147"/>
                  <a:gd name="T7" fmla="*/ 2 h 240"/>
                  <a:gd name="T8" fmla="*/ 0 w 147"/>
                  <a:gd name="T9" fmla="*/ 2 h 240"/>
                  <a:gd name="T10" fmla="*/ 0 w 147"/>
                  <a:gd name="T11" fmla="*/ 2 h 240"/>
                  <a:gd name="T12" fmla="*/ 0 w 147"/>
                  <a:gd name="T13" fmla="*/ 2 h 240"/>
                  <a:gd name="T14" fmla="*/ 0 w 147"/>
                  <a:gd name="T15" fmla="*/ 2 h 240"/>
                  <a:gd name="T16" fmla="*/ 0 w 147"/>
                  <a:gd name="T17" fmla="*/ 2 h 240"/>
                  <a:gd name="T18" fmla="*/ 0 w 147"/>
                  <a:gd name="T19" fmla="*/ 2 h 240"/>
                  <a:gd name="T20" fmla="*/ 0 w 147"/>
                  <a:gd name="T21" fmla="*/ 2 h 240"/>
                  <a:gd name="T22" fmla="*/ 0 w 147"/>
                  <a:gd name="T23" fmla="*/ 2 h 240"/>
                  <a:gd name="T24" fmla="*/ 0 w 147"/>
                  <a:gd name="T25" fmla="*/ 1 h 240"/>
                  <a:gd name="T26" fmla="*/ 0 w 147"/>
                  <a:gd name="T27" fmla="*/ 1 h 240"/>
                  <a:gd name="T28" fmla="*/ 0 w 147"/>
                  <a:gd name="T29" fmla="*/ 1 h 240"/>
                  <a:gd name="T30" fmla="*/ 0 w 147"/>
                  <a:gd name="T31" fmla="*/ 1 h 240"/>
                  <a:gd name="T32" fmla="*/ 0 w 147"/>
                  <a:gd name="T33" fmla="*/ 0 h 240"/>
                  <a:gd name="T34" fmla="*/ 0 w 147"/>
                  <a:gd name="T35" fmla="*/ 1 h 2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7"/>
                  <a:gd name="T55" fmla="*/ 0 h 240"/>
                  <a:gd name="T56" fmla="*/ 147 w 147"/>
                  <a:gd name="T57" fmla="*/ 240 h 2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7" h="240">
                    <a:moveTo>
                      <a:pt x="0" y="31"/>
                    </a:moveTo>
                    <a:lnTo>
                      <a:pt x="12" y="240"/>
                    </a:lnTo>
                    <a:lnTo>
                      <a:pt x="147" y="240"/>
                    </a:lnTo>
                    <a:lnTo>
                      <a:pt x="100" y="178"/>
                    </a:lnTo>
                    <a:lnTo>
                      <a:pt x="102" y="178"/>
                    </a:lnTo>
                    <a:lnTo>
                      <a:pt x="107" y="176"/>
                    </a:lnTo>
                    <a:lnTo>
                      <a:pt x="115" y="173"/>
                    </a:lnTo>
                    <a:lnTo>
                      <a:pt x="123" y="169"/>
                    </a:lnTo>
                    <a:lnTo>
                      <a:pt x="132" y="163"/>
                    </a:lnTo>
                    <a:lnTo>
                      <a:pt x="140" y="155"/>
                    </a:lnTo>
                    <a:lnTo>
                      <a:pt x="145" y="145"/>
                    </a:lnTo>
                    <a:lnTo>
                      <a:pt x="147" y="133"/>
                    </a:lnTo>
                    <a:lnTo>
                      <a:pt x="145" y="99"/>
                    </a:lnTo>
                    <a:lnTo>
                      <a:pt x="141" y="61"/>
                    </a:lnTo>
                    <a:lnTo>
                      <a:pt x="138" y="29"/>
                    </a:lnTo>
                    <a:lnTo>
                      <a:pt x="135" y="16"/>
                    </a:lnTo>
                    <a:lnTo>
                      <a:pt x="83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8" name="Freeform 146"/>
              <p:cNvSpPr>
                <a:spLocks/>
              </p:cNvSpPr>
              <p:nvPr/>
            </p:nvSpPr>
            <p:spPr bwMode="auto">
              <a:xfrm>
                <a:off x="2108" y="707"/>
                <a:ext cx="40" cy="20"/>
              </a:xfrm>
              <a:custGeom>
                <a:avLst/>
                <a:gdLst>
                  <a:gd name="T0" fmla="*/ 0 w 120"/>
                  <a:gd name="T1" fmla="*/ 0 h 41"/>
                  <a:gd name="T2" fmla="*/ 0 w 120"/>
                  <a:gd name="T3" fmla="*/ 0 h 41"/>
                  <a:gd name="T4" fmla="*/ 0 w 120"/>
                  <a:gd name="T5" fmla="*/ 0 h 41"/>
                  <a:gd name="T6" fmla="*/ 0 w 120"/>
                  <a:gd name="T7" fmla="*/ 0 h 41"/>
                  <a:gd name="T8" fmla="*/ 0 w 120"/>
                  <a:gd name="T9" fmla="*/ 0 h 41"/>
                  <a:gd name="T10" fmla="*/ 0 w 120"/>
                  <a:gd name="T11" fmla="*/ 0 h 41"/>
                  <a:gd name="T12" fmla="*/ 0 w 120"/>
                  <a:gd name="T13" fmla="*/ 0 h 41"/>
                  <a:gd name="T14" fmla="*/ 0 w 120"/>
                  <a:gd name="T15" fmla="*/ 0 h 41"/>
                  <a:gd name="T16" fmla="*/ 0 w 120"/>
                  <a:gd name="T17" fmla="*/ 0 h 41"/>
                  <a:gd name="T18" fmla="*/ 0 w 120"/>
                  <a:gd name="T19" fmla="*/ 0 h 41"/>
                  <a:gd name="T20" fmla="*/ 0 w 120"/>
                  <a:gd name="T21" fmla="*/ 0 h 41"/>
                  <a:gd name="T22" fmla="*/ 0 w 120"/>
                  <a:gd name="T23" fmla="*/ 0 h 41"/>
                  <a:gd name="T24" fmla="*/ 0 w 120"/>
                  <a:gd name="T25" fmla="*/ 0 h 41"/>
                  <a:gd name="T26" fmla="*/ 0 w 120"/>
                  <a:gd name="T27" fmla="*/ 0 h 41"/>
                  <a:gd name="T28" fmla="*/ 0 w 120"/>
                  <a:gd name="T29" fmla="*/ 0 h 41"/>
                  <a:gd name="T30" fmla="*/ 0 w 120"/>
                  <a:gd name="T31" fmla="*/ 0 h 41"/>
                  <a:gd name="T32" fmla="*/ 0 w 120"/>
                  <a:gd name="T33" fmla="*/ 0 h 41"/>
                  <a:gd name="T34" fmla="*/ 0 w 120"/>
                  <a:gd name="T35" fmla="*/ 0 h 41"/>
                  <a:gd name="T36" fmla="*/ 0 w 120"/>
                  <a:gd name="T37" fmla="*/ 0 h 41"/>
                  <a:gd name="T38" fmla="*/ 0 w 120"/>
                  <a:gd name="T39" fmla="*/ 0 h 41"/>
                  <a:gd name="T40" fmla="*/ 0 w 120"/>
                  <a:gd name="T41" fmla="*/ 0 h 41"/>
                  <a:gd name="T42" fmla="*/ 0 w 120"/>
                  <a:gd name="T43" fmla="*/ 0 h 41"/>
                  <a:gd name="T44" fmla="*/ 0 w 120"/>
                  <a:gd name="T45" fmla="*/ 0 h 41"/>
                  <a:gd name="T46" fmla="*/ 0 w 120"/>
                  <a:gd name="T47" fmla="*/ 0 h 41"/>
                  <a:gd name="T48" fmla="*/ 0 w 120"/>
                  <a:gd name="T49" fmla="*/ 0 h 41"/>
                  <a:gd name="T50" fmla="*/ 0 w 120"/>
                  <a:gd name="T51" fmla="*/ 0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0"/>
                  <a:gd name="T79" fmla="*/ 0 h 41"/>
                  <a:gd name="T80" fmla="*/ 120 w 120"/>
                  <a:gd name="T81" fmla="*/ 41 h 41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0" h="41">
                    <a:moveTo>
                      <a:pt x="0" y="8"/>
                    </a:moveTo>
                    <a:lnTo>
                      <a:pt x="0" y="9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5" y="24"/>
                    </a:lnTo>
                    <a:lnTo>
                      <a:pt x="9" y="30"/>
                    </a:lnTo>
                    <a:lnTo>
                      <a:pt x="15" y="35"/>
                    </a:lnTo>
                    <a:lnTo>
                      <a:pt x="25" y="39"/>
                    </a:lnTo>
                    <a:lnTo>
                      <a:pt x="36" y="41"/>
                    </a:lnTo>
                    <a:lnTo>
                      <a:pt x="51" y="41"/>
                    </a:lnTo>
                    <a:lnTo>
                      <a:pt x="65" y="41"/>
                    </a:lnTo>
                    <a:lnTo>
                      <a:pt x="79" y="40"/>
                    </a:lnTo>
                    <a:lnTo>
                      <a:pt x="92" y="38"/>
                    </a:lnTo>
                    <a:lnTo>
                      <a:pt x="104" y="37"/>
                    </a:lnTo>
                    <a:lnTo>
                      <a:pt x="112" y="35"/>
                    </a:lnTo>
                    <a:lnTo>
                      <a:pt x="118" y="34"/>
                    </a:lnTo>
                    <a:lnTo>
                      <a:pt x="120" y="34"/>
                    </a:lnTo>
                    <a:lnTo>
                      <a:pt x="116" y="0"/>
                    </a:lnTo>
                    <a:lnTo>
                      <a:pt x="111" y="1"/>
                    </a:lnTo>
                    <a:lnTo>
                      <a:pt x="99" y="2"/>
                    </a:lnTo>
                    <a:lnTo>
                      <a:pt x="81" y="4"/>
                    </a:lnTo>
                    <a:lnTo>
                      <a:pt x="61" y="7"/>
                    </a:lnTo>
                    <a:lnTo>
                      <a:pt x="41" y="9"/>
                    </a:lnTo>
                    <a:lnTo>
                      <a:pt x="22" y="10"/>
                    </a:lnTo>
                    <a:lnTo>
                      <a:pt x="8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09" name="Freeform 147"/>
              <p:cNvSpPr>
                <a:spLocks/>
              </p:cNvSpPr>
              <p:nvPr/>
            </p:nvSpPr>
            <p:spPr bwMode="auto">
              <a:xfrm>
                <a:off x="1986" y="711"/>
                <a:ext cx="31" cy="23"/>
              </a:xfrm>
              <a:custGeom>
                <a:avLst/>
                <a:gdLst>
                  <a:gd name="T0" fmla="*/ 0 w 93"/>
                  <a:gd name="T1" fmla="*/ 0 h 45"/>
                  <a:gd name="T2" fmla="*/ 0 w 93"/>
                  <a:gd name="T3" fmla="*/ 1 h 45"/>
                  <a:gd name="T4" fmla="*/ 0 w 93"/>
                  <a:gd name="T5" fmla="*/ 1 h 45"/>
                  <a:gd name="T6" fmla="*/ 0 w 93"/>
                  <a:gd name="T7" fmla="*/ 1 h 45"/>
                  <a:gd name="T8" fmla="*/ 0 w 93"/>
                  <a:gd name="T9" fmla="*/ 1 h 45"/>
                  <a:gd name="T10" fmla="*/ 0 w 93"/>
                  <a:gd name="T11" fmla="*/ 1 h 45"/>
                  <a:gd name="T12" fmla="*/ 0 w 93"/>
                  <a:gd name="T13" fmla="*/ 1 h 45"/>
                  <a:gd name="T14" fmla="*/ 0 w 93"/>
                  <a:gd name="T15" fmla="*/ 1 h 45"/>
                  <a:gd name="T16" fmla="*/ 0 w 93"/>
                  <a:gd name="T17" fmla="*/ 1 h 45"/>
                  <a:gd name="T18" fmla="*/ 0 w 93"/>
                  <a:gd name="T19" fmla="*/ 1 h 45"/>
                  <a:gd name="T20" fmla="*/ 0 w 93"/>
                  <a:gd name="T21" fmla="*/ 1 h 45"/>
                  <a:gd name="T22" fmla="*/ 0 w 93"/>
                  <a:gd name="T23" fmla="*/ 1 h 45"/>
                  <a:gd name="T24" fmla="*/ 0 w 93"/>
                  <a:gd name="T25" fmla="*/ 1 h 45"/>
                  <a:gd name="T26" fmla="*/ 0 w 93"/>
                  <a:gd name="T27" fmla="*/ 1 h 45"/>
                  <a:gd name="T28" fmla="*/ 0 w 93"/>
                  <a:gd name="T29" fmla="*/ 1 h 45"/>
                  <a:gd name="T30" fmla="*/ 0 w 93"/>
                  <a:gd name="T31" fmla="*/ 1 h 45"/>
                  <a:gd name="T32" fmla="*/ 0 w 93"/>
                  <a:gd name="T33" fmla="*/ 1 h 45"/>
                  <a:gd name="T34" fmla="*/ 0 w 93"/>
                  <a:gd name="T35" fmla="*/ 1 h 45"/>
                  <a:gd name="T36" fmla="*/ 0 w 93"/>
                  <a:gd name="T37" fmla="*/ 0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3"/>
                  <a:gd name="T58" fmla="*/ 0 h 45"/>
                  <a:gd name="T59" fmla="*/ 93 w 93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3" h="45">
                    <a:moveTo>
                      <a:pt x="1" y="0"/>
                    </a:moveTo>
                    <a:lnTo>
                      <a:pt x="0" y="5"/>
                    </a:lnTo>
                    <a:lnTo>
                      <a:pt x="0" y="17"/>
                    </a:lnTo>
                    <a:lnTo>
                      <a:pt x="5" y="29"/>
                    </a:lnTo>
                    <a:lnTo>
                      <a:pt x="16" y="37"/>
                    </a:lnTo>
                    <a:lnTo>
                      <a:pt x="26" y="39"/>
                    </a:lnTo>
                    <a:lnTo>
                      <a:pt x="34" y="41"/>
                    </a:lnTo>
                    <a:lnTo>
                      <a:pt x="42" y="42"/>
                    </a:lnTo>
                    <a:lnTo>
                      <a:pt x="51" y="44"/>
                    </a:lnTo>
                    <a:lnTo>
                      <a:pt x="59" y="45"/>
                    </a:lnTo>
                    <a:lnTo>
                      <a:pt x="66" y="45"/>
                    </a:lnTo>
                    <a:lnTo>
                      <a:pt x="72" y="45"/>
                    </a:lnTo>
                    <a:lnTo>
                      <a:pt x="78" y="44"/>
                    </a:lnTo>
                    <a:lnTo>
                      <a:pt x="86" y="38"/>
                    </a:lnTo>
                    <a:lnTo>
                      <a:pt x="91" y="27"/>
                    </a:lnTo>
                    <a:lnTo>
                      <a:pt x="93" y="17"/>
                    </a:lnTo>
                    <a:lnTo>
                      <a:pt x="93" y="12"/>
                    </a:lnTo>
                    <a:lnTo>
                      <a:pt x="38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0" name="Freeform 148"/>
              <p:cNvSpPr>
                <a:spLocks/>
              </p:cNvSpPr>
              <p:nvPr/>
            </p:nvSpPr>
            <p:spPr bwMode="auto">
              <a:xfrm>
                <a:off x="1593" y="579"/>
                <a:ext cx="17" cy="62"/>
              </a:xfrm>
              <a:custGeom>
                <a:avLst/>
                <a:gdLst>
                  <a:gd name="T0" fmla="*/ 0 w 52"/>
                  <a:gd name="T1" fmla="*/ 0 h 122"/>
                  <a:gd name="T2" fmla="*/ 0 w 52"/>
                  <a:gd name="T3" fmla="*/ 1 h 122"/>
                  <a:gd name="T4" fmla="*/ 0 w 52"/>
                  <a:gd name="T5" fmla="*/ 1 h 122"/>
                  <a:gd name="T6" fmla="*/ 0 w 52"/>
                  <a:gd name="T7" fmla="*/ 1 h 122"/>
                  <a:gd name="T8" fmla="*/ 0 w 52"/>
                  <a:gd name="T9" fmla="*/ 1 h 122"/>
                  <a:gd name="T10" fmla="*/ 0 w 52"/>
                  <a:gd name="T11" fmla="*/ 1 h 122"/>
                  <a:gd name="T12" fmla="*/ 0 w 52"/>
                  <a:gd name="T13" fmla="*/ 1 h 122"/>
                  <a:gd name="T14" fmla="*/ 0 w 52"/>
                  <a:gd name="T15" fmla="*/ 1 h 122"/>
                  <a:gd name="T16" fmla="*/ 0 w 52"/>
                  <a:gd name="T17" fmla="*/ 1 h 122"/>
                  <a:gd name="T18" fmla="*/ 0 w 52"/>
                  <a:gd name="T19" fmla="*/ 1 h 122"/>
                  <a:gd name="T20" fmla="*/ 0 w 52"/>
                  <a:gd name="T21" fmla="*/ 1 h 122"/>
                  <a:gd name="T22" fmla="*/ 0 w 52"/>
                  <a:gd name="T23" fmla="*/ 1 h 122"/>
                  <a:gd name="T24" fmla="*/ 0 w 52"/>
                  <a:gd name="T25" fmla="*/ 1 h 122"/>
                  <a:gd name="T26" fmla="*/ 0 w 52"/>
                  <a:gd name="T27" fmla="*/ 1 h 122"/>
                  <a:gd name="T28" fmla="*/ 0 w 52"/>
                  <a:gd name="T29" fmla="*/ 1 h 122"/>
                  <a:gd name="T30" fmla="*/ 0 w 52"/>
                  <a:gd name="T31" fmla="*/ 1 h 122"/>
                  <a:gd name="T32" fmla="*/ 0 w 52"/>
                  <a:gd name="T33" fmla="*/ 1 h 122"/>
                  <a:gd name="T34" fmla="*/ 0 w 52"/>
                  <a:gd name="T35" fmla="*/ 1 h 122"/>
                  <a:gd name="T36" fmla="*/ 0 w 52"/>
                  <a:gd name="T37" fmla="*/ 1 h 122"/>
                  <a:gd name="T38" fmla="*/ 0 w 52"/>
                  <a:gd name="T39" fmla="*/ 1 h 122"/>
                  <a:gd name="T40" fmla="*/ 0 w 52"/>
                  <a:gd name="T41" fmla="*/ 1 h 122"/>
                  <a:gd name="T42" fmla="*/ 0 w 52"/>
                  <a:gd name="T43" fmla="*/ 0 h 12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52"/>
                  <a:gd name="T67" fmla="*/ 0 h 122"/>
                  <a:gd name="T68" fmla="*/ 52 w 52"/>
                  <a:gd name="T69" fmla="*/ 122 h 12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52" h="122">
                    <a:moveTo>
                      <a:pt x="49" y="0"/>
                    </a:moveTo>
                    <a:lnTo>
                      <a:pt x="50" y="8"/>
                    </a:lnTo>
                    <a:lnTo>
                      <a:pt x="52" y="25"/>
                    </a:lnTo>
                    <a:lnTo>
                      <a:pt x="52" y="47"/>
                    </a:lnTo>
                    <a:lnTo>
                      <a:pt x="49" y="62"/>
                    </a:lnTo>
                    <a:lnTo>
                      <a:pt x="47" y="70"/>
                    </a:lnTo>
                    <a:lnTo>
                      <a:pt x="41" y="79"/>
                    </a:lnTo>
                    <a:lnTo>
                      <a:pt x="35" y="88"/>
                    </a:lnTo>
                    <a:lnTo>
                      <a:pt x="27" y="98"/>
                    </a:lnTo>
                    <a:lnTo>
                      <a:pt x="20" y="108"/>
                    </a:lnTo>
                    <a:lnTo>
                      <a:pt x="14" y="115"/>
                    </a:lnTo>
                    <a:lnTo>
                      <a:pt x="9" y="120"/>
                    </a:lnTo>
                    <a:lnTo>
                      <a:pt x="8" y="122"/>
                    </a:lnTo>
                    <a:lnTo>
                      <a:pt x="7" y="118"/>
                    </a:lnTo>
                    <a:lnTo>
                      <a:pt x="4" y="109"/>
                    </a:lnTo>
                    <a:lnTo>
                      <a:pt x="1" y="97"/>
                    </a:lnTo>
                    <a:lnTo>
                      <a:pt x="0" y="87"/>
                    </a:lnTo>
                    <a:lnTo>
                      <a:pt x="1" y="71"/>
                    </a:lnTo>
                    <a:lnTo>
                      <a:pt x="4" y="45"/>
                    </a:lnTo>
                    <a:lnTo>
                      <a:pt x="7" y="20"/>
                    </a:lnTo>
                    <a:lnTo>
                      <a:pt x="8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EAB78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1" name="Freeform 149"/>
              <p:cNvSpPr>
                <a:spLocks/>
              </p:cNvSpPr>
              <p:nvPr/>
            </p:nvSpPr>
            <p:spPr bwMode="auto">
              <a:xfrm>
                <a:off x="1708" y="725"/>
                <a:ext cx="36" cy="38"/>
              </a:xfrm>
              <a:custGeom>
                <a:avLst/>
                <a:gdLst>
                  <a:gd name="T0" fmla="*/ 0 w 107"/>
                  <a:gd name="T1" fmla="*/ 1 h 76"/>
                  <a:gd name="T2" fmla="*/ 0 w 107"/>
                  <a:gd name="T3" fmla="*/ 1 h 76"/>
                  <a:gd name="T4" fmla="*/ 0 w 107"/>
                  <a:gd name="T5" fmla="*/ 1 h 76"/>
                  <a:gd name="T6" fmla="*/ 0 w 107"/>
                  <a:gd name="T7" fmla="*/ 1 h 76"/>
                  <a:gd name="T8" fmla="*/ 0 w 107"/>
                  <a:gd name="T9" fmla="*/ 1 h 76"/>
                  <a:gd name="T10" fmla="*/ 0 w 107"/>
                  <a:gd name="T11" fmla="*/ 0 h 76"/>
                  <a:gd name="T12" fmla="*/ 0 w 107"/>
                  <a:gd name="T13" fmla="*/ 1 h 76"/>
                  <a:gd name="T14" fmla="*/ 0 w 107"/>
                  <a:gd name="T15" fmla="*/ 1 h 76"/>
                  <a:gd name="T16" fmla="*/ 0 w 107"/>
                  <a:gd name="T17" fmla="*/ 1 h 76"/>
                  <a:gd name="T18" fmla="*/ 0 w 107"/>
                  <a:gd name="T19" fmla="*/ 1 h 76"/>
                  <a:gd name="T20" fmla="*/ 0 w 107"/>
                  <a:gd name="T21" fmla="*/ 1 h 76"/>
                  <a:gd name="T22" fmla="*/ 0 w 107"/>
                  <a:gd name="T23" fmla="*/ 1 h 76"/>
                  <a:gd name="T24" fmla="*/ 0 w 107"/>
                  <a:gd name="T25" fmla="*/ 1 h 76"/>
                  <a:gd name="T26" fmla="*/ 0 w 107"/>
                  <a:gd name="T27" fmla="*/ 1 h 76"/>
                  <a:gd name="T28" fmla="*/ 0 w 107"/>
                  <a:gd name="T29" fmla="*/ 1 h 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7"/>
                  <a:gd name="T46" fmla="*/ 0 h 76"/>
                  <a:gd name="T47" fmla="*/ 107 w 107"/>
                  <a:gd name="T48" fmla="*/ 76 h 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7" h="76">
                    <a:moveTo>
                      <a:pt x="0" y="26"/>
                    </a:moveTo>
                    <a:lnTo>
                      <a:pt x="2" y="65"/>
                    </a:lnTo>
                    <a:lnTo>
                      <a:pt x="66" y="76"/>
                    </a:lnTo>
                    <a:lnTo>
                      <a:pt x="107" y="62"/>
                    </a:lnTo>
                    <a:lnTo>
                      <a:pt x="94" y="12"/>
                    </a:lnTo>
                    <a:lnTo>
                      <a:pt x="52" y="0"/>
                    </a:lnTo>
                    <a:lnTo>
                      <a:pt x="38" y="9"/>
                    </a:lnTo>
                    <a:lnTo>
                      <a:pt x="33" y="9"/>
                    </a:lnTo>
                    <a:lnTo>
                      <a:pt x="27" y="10"/>
                    </a:lnTo>
                    <a:lnTo>
                      <a:pt x="21" y="12"/>
                    </a:lnTo>
                    <a:lnTo>
                      <a:pt x="15" y="15"/>
                    </a:lnTo>
                    <a:lnTo>
                      <a:pt x="9" y="19"/>
                    </a:lnTo>
                    <a:lnTo>
                      <a:pt x="5" y="22"/>
                    </a:lnTo>
                    <a:lnTo>
                      <a:pt x="1" y="25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EAB78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2" name="Freeform 150"/>
              <p:cNvSpPr>
                <a:spLocks/>
              </p:cNvSpPr>
              <p:nvPr/>
            </p:nvSpPr>
            <p:spPr bwMode="auto">
              <a:xfrm>
                <a:off x="1607" y="848"/>
                <a:ext cx="95" cy="203"/>
              </a:xfrm>
              <a:custGeom>
                <a:avLst/>
                <a:gdLst>
                  <a:gd name="T0" fmla="*/ 0 w 283"/>
                  <a:gd name="T1" fmla="*/ 1 h 405"/>
                  <a:gd name="T2" fmla="*/ 0 w 283"/>
                  <a:gd name="T3" fmla="*/ 2 h 405"/>
                  <a:gd name="T4" fmla="*/ 0 w 283"/>
                  <a:gd name="T5" fmla="*/ 2 h 405"/>
                  <a:gd name="T6" fmla="*/ 0 w 283"/>
                  <a:gd name="T7" fmla="*/ 2 h 405"/>
                  <a:gd name="T8" fmla="*/ 0 w 283"/>
                  <a:gd name="T9" fmla="*/ 2 h 405"/>
                  <a:gd name="T10" fmla="*/ 0 w 283"/>
                  <a:gd name="T11" fmla="*/ 3 h 405"/>
                  <a:gd name="T12" fmla="*/ 0 w 283"/>
                  <a:gd name="T13" fmla="*/ 3 h 405"/>
                  <a:gd name="T14" fmla="*/ 0 w 283"/>
                  <a:gd name="T15" fmla="*/ 4 h 405"/>
                  <a:gd name="T16" fmla="*/ 0 w 283"/>
                  <a:gd name="T17" fmla="*/ 3 h 405"/>
                  <a:gd name="T18" fmla="*/ 0 w 283"/>
                  <a:gd name="T19" fmla="*/ 3 h 405"/>
                  <a:gd name="T20" fmla="*/ 0 w 283"/>
                  <a:gd name="T21" fmla="*/ 3 h 405"/>
                  <a:gd name="T22" fmla="*/ 0 w 283"/>
                  <a:gd name="T23" fmla="*/ 3 h 405"/>
                  <a:gd name="T24" fmla="*/ 0 w 283"/>
                  <a:gd name="T25" fmla="*/ 3 h 405"/>
                  <a:gd name="T26" fmla="*/ 0 w 283"/>
                  <a:gd name="T27" fmla="*/ 3 h 405"/>
                  <a:gd name="T28" fmla="*/ 0 w 283"/>
                  <a:gd name="T29" fmla="*/ 3 h 405"/>
                  <a:gd name="T30" fmla="*/ 0 w 283"/>
                  <a:gd name="T31" fmla="*/ 3 h 405"/>
                  <a:gd name="T32" fmla="*/ 0 w 283"/>
                  <a:gd name="T33" fmla="*/ 3 h 405"/>
                  <a:gd name="T34" fmla="*/ 0 w 283"/>
                  <a:gd name="T35" fmla="*/ 3 h 405"/>
                  <a:gd name="T36" fmla="*/ 0 w 283"/>
                  <a:gd name="T37" fmla="*/ 2 h 405"/>
                  <a:gd name="T38" fmla="*/ 0 w 283"/>
                  <a:gd name="T39" fmla="*/ 1 h 405"/>
                  <a:gd name="T40" fmla="*/ 0 w 283"/>
                  <a:gd name="T41" fmla="*/ 1 h 405"/>
                  <a:gd name="T42" fmla="*/ 0 w 283"/>
                  <a:gd name="T43" fmla="*/ 0 h 405"/>
                  <a:gd name="T44" fmla="*/ 0 w 283"/>
                  <a:gd name="T45" fmla="*/ 1 h 405"/>
                  <a:gd name="T46" fmla="*/ 0 w 283"/>
                  <a:gd name="T47" fmla="*/ 1 h 40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83"/>
                  <a:gd name="T73" fmla="*/ 0 h 405"/>
                  <a:gd name="T74" fmla="*/ 283 w 283"/>
                  <a:gd name="T75" fmla="*/ 405 h 40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83" h="405">
                    <a:moveTo>
                      <a:pt x="0" y="19"/>
                    </a:moveTo>
                    <a:lnTo>
                      <a:pt x="4" y="164"/>
                    </a:lnTo>
                    <a:lnTo>
                      <a:pt x="105" y="144"/>
                    </a:lnTo>
                    <a:lnTo>
                      <a:pt x="134" y="182"/>
                    </a:lnTo>
                    <a:lnTo>
                      <a:pt x="120" y="213"/>
                    </a:lnTo>
                    <a:lnTo>
                      <a:pt x="143" y="289"/>
                    </a:lnTo>
                    <a:lnTo>
                      <a:pt x="152" y="360"/>
                    </a:lnTo>
                    <a:lnTo>
                      <a:pt x="207" y="405"/>
                    </a:lnTo>
                    <a:lnTo>
                      <a:pt x="227" y="317"/>
                    </a:lnTo>
                    <a:lnTo>
                      <a:pt x="230" y="318"/>
                    </a:lnTo>
                    <a:lnTo>
                      <a:pt x="235" y="320"/>
                    </a:lnTo>
                    <a:lnTo>
                      <a:pt x="245" y="323"/>
                    </a:lnTo>
                    <a:lnTo>
                      <a:pt x="256" y="325"/>
                    </a:lnTo>
                    <a:lnTo>
                      <a:pt x="265" y="327"/>
                    </a:lnTo>
                    <a:lnTo>
                      <a:pt x="274" y="326"/>
                    </a:lnTo>
                    <a:lnTo>
                      <a:pt x="280" y="323"/>
                    </a:lnTo>
                    <a:lnTo>
                      <a:pt x="283" y="317"/>
                    </a:lnTo>
                    <a:lnTo>
                      <a:pt x="280" y="268"/>
                    </a:lnTo>
                    <a:lnTo>
                      <a:pt x="277" y="184"/>
                    </a:lnTo>
                    <a:lnTo>
                      <a:pt x="273" y="104"/>
                    </a:lnTo>
                    <a:lnTo>
                      <a:pt x="271" y="68"/>
                    </a:lnTo>
                    <a:lnTo>
                      <a:pt x="213" y="0"/>
                    </a:lnTo>
                    <a:lnTo>
                      <a:pt x="64" y="2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33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3" name="Freeform 151"/>
              <p:cNvSpPr>
                <a:spLocks/>
              </p:cNvSpPr>
              <p:nvPr/>
            </p:nvSpPr>
            <p:spPr bwMode="auto">
              <a:xfrm>
                <a:off x="1446" y="712"/>
                <a:ext cx="218" cy="433"/>
              </a:xfrm>
              <a:custGeom>
                <a:avLst/>
                <a:gdLst>
                  <a:gd name="T0" fmla="*/ 0 w 654"/>
                  <a:gd name="T1" fmla="*/ 1 h 866"/>
                  <a:gd name="T2" fmla="*/ 0 w 654"/>
                  <a:gd name="T3" fmla="*/ 1 h 866"/>
                  <a:gd name="T4" fmla="*/ 0 w 654"/>
                  <a:gd name="T5" fmla="*/ 2 h 866"/>
                  <a:gd name="T6" fmla="*/ 0 w 654"/>
                  <a:gd name="T7" fmla="*/ 3 h 866"/>
                  <a:gd name="T8" fmla="*/ 0 w 654"/>
                  <a:gd name="T9" fmla="*/ 3 h 866"/>
                  <a:gd name="T10" fmla="*/ 0 w 654"/>
                  <a:gd name="T11" fmla="*/ 3 h 866"/>
                  <a:gd name="T12" fmla="*/ 0 w 654"/>
                  <a:gd name="T13" fmla="*/ 3 h 866"/>
                  <a:gd name="T14" fmla="*/ 0 w 654"/>
                  <a:gd name="T15" fmla="*/ 3 h 866"/>
                  <a:gd name="T16" fmla="*/ 0 w 654"/>
                  <a:gd name="T17" fmla="*/ 3 h 866"/>
                  <a:gd name="T18" fmla="*/ 0 w 654"/>
                  <a:gd name="T19" fmla="*/ 3 h 866"/>
                  <a:gd name="T20" fmla="*/ 0 w 654"/>
                  <a:gd name="T21" fmla="*/ 3 h 866"/>
                  <a:gd name="T22" fmla="*/ 0 w 654"/>
                  <a:gd name="T23" fmla="*/ 3 h 866"/>
                  <a:gd name="T24" fmla="*/ 0 w 654"/>
                  <a:gd name="T25" fmla="*/ 3 h 866"/>
                  <a:gd name="T26" fmla="*/ 0 w 654"/>
                  <a:gd name="T27" fmla="*/ 3 h 866"/>
                  <a:gd name="T28" fmla="*/ 0 w 654"/>
                  <a:gd name="T29" fmla="*/ 3 h 866"/>
                  <a:gd name="T30" fmla="*/ 0 w 654"/>
                  <a:gd name="T31" fmla="*/ 3 h 866"/>
                  <a:gd name="T32" fmla="*/ 0 w 654"/>
                  <a:gd name="T33" fmla="*/ 3 h 866"/>
                  <a:gd name="T34" fmla="*/ 0 w 654"/>
                  <a:gd name="T35" fmla="*/ 7 h 866"/>
                  <a:gd name="T36" fmla="*/ 0 w 654"/>
                  <a:gd name="T37" fmla="*/ 5 h 866"/>
                  <a:gd name="T38" fmla="*/ 0 w 654"/>
                  <a:gd name="T39" fmla="*/ 5 h 866"/>
                  <a:gd name="T40" fmla="*/ 0 w 654"/>
                  <a:gd name="T41" fmla="*/ 7 h 866"/>
                  <a:gd name="T42" fmla="*/ 0 w 654"/>
                  <a:gd name="T43" fmla="*/ 7 h 866"/>
                  <a:gd name="T44" fmla="*/ 0 w 654"/>
                  <a:gd name="T45" fmla="*/ 5 h 866"/>
                  <a:gd name="T46" fmla="*/ 0 w 654"/>
                  <a:gd name="T47" fmla="*/ 5 h 866"/>
                  <a:gd name="T48" fmla="*/ 0 w 654"/>
                  <a:gd name="T49" fmla="*/ 5 h 866"/>
                  <a:gd name="T50" fmla="*/ 0 w 654"/>
                  <a:gd name="T51" fmla="*/ 5 h 866"/>
                  <a:gd name="T52" fmla="*/ 0 w 654"/>
                  <a:gd name="T53" fmla="*/ 7 h 866"/>
                  <a:gd name="T54" fmla="*/ 0 w 654"/>
                  <a:gd name="T55" fmla="*/ 5 h 866"/>
                  <a:gd name="T56" fmla="*/ 0 w 654"/>
                  <a:gd name="T57" fmla="*/ 3 h 866"/>
                  <a:gd name="T58" fmla="*/ 0 w 654"/>
                  <a:gd name="T59" fmla="*/ 3 h 866"/>
                  <a:gd name="T60" fmla="*/ 0 w 654"/>
                  <a:gd name="T61" fmla="*/ 3 h 866"/>
                  <a:gd name="T62" fmla="*/ 0 w 654"/>
                  <a:gd name="T63" fmla="*/ 3 h 866"/>
                  <a:gd name="T64" fmla="*/ 0 w 654"/>
                  <a:gd name="T65" fmla="*/ 3 h 866"/>
                  <a:gd name="T66" fmla="*/ 0 w 654"/>
                  <a:gd name="T67" fmla="*/ 3 h 866"/>
                  <a:gd name="T68" fmla="*/ 0 w 654"/>
                  <a:gd name="T69" fmla="*/ 2 h 866"/>
                  <a:gd name="T70" fmla="*/ 0 w 654"/>
                  <a:gd name="T71" fmla="*/ 2 h 866"/>
                  <a:gd name="T72" fmla="*/ 0 w 654"/>
                  <a:gd name="T73" fmla="*/ 1 h 86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54"/>
                  <a:gd name="T112" fmla="*/ 0 h 866"/>
                  <a:gd name="T113" fmla="*/ 654 w 654"/>
                  <a:gd name="T114" fmla="*/ 866 h 86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54" h="866">
                    <a:moveTo>
                      <a:pt x="3" y="94"/>
                    </a:moveTo>
                    <a:lnTo>
                      <a:pt x="50" y="25"/>
                    </a:lnTo>
                    <a:lnTo>
                      <a:pt x="320" y="0"/>
                    </a:lnTo>
                    <a:lnTo>
                      <a:pt x="445" y="40"/>
                    </a:lnTo>
                    <a:lnTo>
                      <a:pt x="449" y="86"/>
                    </a:lnTo>
                    <a:lnTo>
                      <a:pt x="457" y="186"/>
                    </a:lnTo>
                    <a:lnTo>
                      <a:pt x="465" y="293"/>
                    </a:lnTo>
                    <a:lnTo>
                      <a:pt x="469" y="355"/>
                    </a:lnTo>
                    <a:lnTo>
                      <a:pt x="468" y="369"/>
                    </a:lnTo>
                    <a:lnTo>
                      <a:pt x="465" y="384"/>
                    </a:lnTo>
                    <a:lnTo>
                      <a:pt x="460" y="400"/>
                    </a:lnTo>
                    <a:lnTo>
                      <a:pt x="453" y="416"/>
                    </a:lnTo>
                    <a:lnTo>
                      <a:pt x="444" y="431"/>
                    </a:lnTo>
                    <a:lnTo>
                      <a:pt x="433" y="443"/>
                    </a:lnTo>
                    <a:lnTo>
                      <a:pt x="419" y="451"/>
                    </a:lnTo>
                    <a:lnTo>
                      <a:pt x="401" y="454"/>
                    </a:lnTo>
                    <a:lnTo>
                      <a:pt x="396" y="454"/>
                    </a:lnTo>
                    <a:lnTo>
                      <a:pt x="396" y="452"/>
                    </a:lnTo>
                    <a:lnTo>
                      <a:pt x="400" y="451"/>
                    </a:lnTo>
                    <a:lnTo>
                      <a:pt x="410" y="448"/>
                    </a:lnTo>
                    <a:lnTo>
                      <a:pt x="421" y="445"/>
                    </a:lnTo>
                    <a:lnTo>
                      <a:pt x="438" y="442"/>
                    </a:lnTo>
                    <a:lnTo>
                      <a:pt x="456" y="439"/>
                    </a:lnTo>
                    <a:lnTo>
                      <a:pt x="475" y="434"/>
                    </a:lnTo>
                    <a:lnTo>
                      <a:pt x="494" y="431"/>
                    </a:lnTo>
                    <a:lnTo>
                      <a:pt x="514" y="428"/>
                    </a:lnTo>
                    <a:lnTo>
                      <a:pt x="533" y="425"/>
                    </a:lnTo>
                    <a:lnTo>
                      <a:pt x="549" y="422"/>
                    </a:lnTo>
                    <a:lnTo>
                      <a:pt x="563" y="419"/>
                    </a:lnTo>
                    <a:lnTo>
                      <a:pt x="575" y="418"/>
                    </a:lnTo>
                    <a:lnTo>
                      <a:pt x="582" y="416"/>
                    </a:lnTo>
                    <a:lnTo>
                      <a:pt x="585" y="416"/>
                    </a:lnTo>
                    <a:lnTo>
                      <a:pt x="631" y="452"/>
                    </a:lnTo>
                    <a:lnTo>
                      <a:pt x="605" y="492"/>
                    </a:lnTo>
                    <a:lnTo>
                      <a:pt x="642" y="578"/>
                    </a:lnTo>
                    <a:lnTo>
                      <a:pt x="654" y="797"/>
                    </a:lnTo>
                    <a:lnTo>
                      <a:pt x="596" y="802"/>
                    </a:lnTo>
                    <a:lnTo>
                      <a:pt x="607" y="573"/>
                    </a:lnTo>
                    <a:lnTo>
                      <a:pt x="561" y="495"/>
                    </a:lnTo>
                    <a:lnTo>
                      <a:pt x="457" y="523"/>
                    </a:lnTo>
                    <a:lnTo>
                      <a:pt x="473" y="748"/>
                    </a:lnTo>
                    <a:lnTo>
                      <a:pt x="442" y="863"/>
                    </a:lnTo>
                    <a:lnTo>
                      <a:pt x="396" y="845"/>
                    </a:lnTo>
                    <a:lnTo>
                      <a:pt x="397" y="806"/>
                    </a:lnTo>
                    <a:lnTo>
                      <a:pt x="400" y="717"/>
                    </a:lnTo>
                    <a:lnTo>
                      <a:pt x="403" y="623"/>
                    </a:lnTo>
                    <a:lnTo>
                      <a:pt x="404" y="568"/>
                    </a:lnTo>
                    <a:lnTo>
                      <a:pt x="399" y="552"/>
                    </a:lnTo>
                    <a:lnTo>
                      <a:pt x="388" y="542"/>
                    </a:lnTo>
                    <a:lnTo>
                      <a:pt x="377" y="539"/>
                    </a:lnTo>
                    <a:lnTo>
                      <a:pt x="372" y="538"/>
                    </a:lnTo>
                    <a:lnTo>
                      <a:pt x="204" y="568"/>
                    </a:lnTo>
                    <a:lnTo>
                      <a:pt x="204" y="773"/>
                    </a:lnTo>
                    <a:lnTo>
                      <a:pt x="190" y="857"/>
                    </a:lnTo>
                    <a:lnTo>
                      <a:pt x="140" y="866"/>
                    </a:lnTo>
                    <a:lnTo>
                      <a:pt x="158" y="637"/>
                    </a:lnTo>
                    <a:lnTo>
                      <a:pt x="97" y="525"/>
                    </a:lnTo>
                    <a:lnTo>
                      <a:pt x="132" y="497"/>
                    </a:lnTo>
                    <a:lnTo>
                      <a:pt x="91" y="492"/>
                    </a:lnTo>
                    <a:lnTo>
                      <a:pt x="88" y="452"/>
                    </a:lnTo>
                    <a:lnTo>
                      <a:pt x="56" y="416"/>
                    </a:lnTo>
                    <a:lnTo>
                      <a:pt x="56" y="376"/>
                    </a:lnTo>
                    <a:lnTo>
                      <a:pt x="55" y="372"/>
                    </a:lnTo>
                    <a:lnTo>
                      <a:pt x="50" y="359"/>
                    </a:lnTo>
                    <a:lnTo>
                      <a:pt x="45" y="342"/>
                    </a:lnTo>
                    <a:lnTo>
                      <a:pt x="37" y="320"/>
                    </a:lnTo>
                    <a:lnTo>
                      <a:pt x="29" y="297"/>
                    </a:lnTo>
                    <a:lnTo>
                      <a:pt x="21" y="271"/>
                    </a:lnTo>
                    <a:lnTo>
                      <a:pt x="13" y="246"/>
                    </a:lnTo>
                    <a:lnTo>
                      <a:pt x="7" y="223"/>
                    </a:lnTo>
                    <a:lnTo>
                      <a:pt x="0" y="180"/>
                    </a:lnTo>
                    <a:lnTo>
                      <a:pt x="0" y="138"/>
                    </a:lnTo>
                    <a:lnTo>
                      <a:pt x="2" y="106"/>
                    </a:lnTo>
                    <a:lnTo>
                      <a:pt x="3" y="94"/>
                    </a:lnTo>
                    <a:close/>
                  </a:path>
                </a:pathLst>
              </a:custGeom>
              <a:solidFill>
                <a:srgbClr val="6666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4" name="Freeform 152"/>
              <p:cNvSpPr>
                <a:spLocks/>
              </p:cNvSpPr>
              <p:nvPr/>
            </p:nvSpPr>
            <p:spPr bwMode="auto">
              <a:xfrm>
                <a:off x="1490" y="643"/>
                <a:ext cx="211" cy="122"/>
              </a:xfrm>
              <a:custGeom>
                <a:avLst/>
                <a:gdLst>
                  <a:gd name="T0" fmla="*/ 0 w 632"/>
                  <a:gd name="T1" fmla="*/ 0 h 245"/>
                  <a:gd name="T2" fmla="*/ 0 w 632"/>
                  <a:gd name="T3" fmla="*/ 0 h 245"/>
                  <a:gd name="T4" fmla="*/ 0 w 632"/>
                  <a:gd name="T5" fmla="*/ 1 h 245"/>
                  <a:gd name="T6" fmla="*/ 0 w 632"/>
                  <a:gd name="T7" fmla="*/ 1 h 245"/>
                  <a:gd name="T8" fmla="*/ 0 w 632"/>
                  <a:gd name="T9" fmla="*/ 1 h 245"/>
                  <a:gd name="T10" fmla="*/ 0 w 632"/>
                  <a:gd name="T11" fmla="*/ 1 h 245"/>
                  <a:gd name="T12" fmla="*/ 0 w 632"/>
                  <a:gd name="T13" fmla="*/ 1 h 245"/>
                  <a:gd name="T14" fmla="*/ 0 w 632"/>
                  <a:gd name="T15" fmla="*/ 1 h 245"/>
                  <a:gd name="T16" fmla="*/ 0 w 632"/>
                  <a:gd name="T17" fmla="*/ 1 h 245"/>
                  <a:gd name="T18" fmla="*/ 0 w 632"/>
                  <a:gd name="T19" fmla="*/ 1 h 245"/>
                  <a:gd name="T20" fmla="*/ 0 w 632"/>
                  <a:gd name="T21" fmla="*/ 1 h 245"/>
                  <a:gd name="T22" fmla="*/ 0 w 632"/>
                  <a:gd name="T23" fmla="*/ 1 h 245"/>
                  <a:gd name="T24" fmla="*/ 0 w 632"/>
                  <a:gd name="T25" fmla="*/ 1 h 245"/>
                  <a:gd name="T26" fmla="*/ 0 w 632"/>
                  <a:gd name="T27" fmla="*/ 1 h 245"/>
                  <a:gd name="T28" fmla="*/ 0 w 632"/>
                  <a:gd name="T29" fmla="*/ 1 h 245"/>
                  <a:gd name="T30" fmla="*/ 0 w 632"/>
                  <a:gd name="T31" fmla="*/ 1 h 245"/>
                  <a:gd name="T32" fmla="*/ 0 w 632"/>
                  <a:gd name="T33" fmla="*/ 1 h 245"/>
                  <a:gd name="T34" fmla="*/ 0 w 632"/>
                  <a:gd name="T35" fmla="*/ 1 h 245"/>
                  <a:gd name="T36" fmla="*/ 0 w 632"/>
                  <a:gd name="T37" fmla="*/ 1 h 245"/>
                  <a:gd name="T38" fmla="*/ 0 w 632"/>
                  <a:gd name="T39" fmla="*/ 1 h 245"/>
                  <a:gd name="T40" fmla="*/ 0 w 632"/>
                  <a:gd name="T41" fmla="*/ 1 h 245"/>
                  <a:gd name="T42" fmla="*/ 0 w 632"/>
                  <a:gd name="T43" fmla="*/ 1 h 245"/>
                  <a:gd name="T44" fmla="*/ 0 w 632"/>
                  <a:gd name="T45" fmla="*/ 1 h 245"/>
                  <a:gd name="T46" fmla="*/ 0 w 632"/>
                  <a:gd name="T47" fmla="*/ 1 h 245"/>
                  <a:gd name="T48" fmla="*/ 0 w 632"/>
                  <a:gd name="T49" fmla="*/ 1 h 245"/>
                  <a:gd name="T50" fmla="*/ 0 w 632"/>
                  <a:gd name="T51" fmla="*/ 1 h 245"/>
                  <a:gd name="T52" fmla="*/ 0 w 632"/>
                  <a:gd name="T53" fmla="*/ 1 h 245"/>
                  <a:gd name="T54" fmla="*/ 0 w 632"/>
                  <a:gd name="T55" fmla="*/ 1 h 245"/>
                  <a:gd name="T56" fmla="*/ 0 w 632"/>
                  <a:gd name="T57" fmla="*/ 1 h 245"/>
                  <a:gd name="T58" fmla="*/ 0 w 632"/>
                  <a:gd name="T59" fmla="*/ 1 h 245"/>
                  <a:gd name="T60" fmla="*/ 0 w 632"/>
                  <a:gd name="T61" fmla="*/ 0 h 245"/>
                  <a:gd name="T62" fmla="*/ 0 w 632"/>
                  <a:gd name="T63" fmla="*/ 0 h 245"/>
                  <a:gd name="T64" fmla="*/ 0 w 632"/>
                  <a:gd name="T65" fmla="*/ 0 h 245"/>
                  <a:gd name="T66" fmla="*/ 0 w 632"/>
                  <a:gd name="T67" fmla="*/ 0 h 245"/>
                  <a:gd name="T68" fmla="*/ 0 w 632"/>
                  <a:gd name="T69" fmla="*/ 0 h 245"/>
                  <a:gd name="T70" fmla="*/ 0 w 632"/>
                  <a:gd name="T71" fmla="*/ 0 h 245"/>
                  <a:gd name="T72" fmla="*/ 0 w 632"/>
                  <a:gd name="T73" fmla="*/ 0 h 245"/>
                  <a:gd name="T74" fmla="*/ 0 w 632"/>
                  <a:gd name="T75" fmla="*/ 0 h 245"/>
                  <a:gd name="T76" fmla="*/ 0 w 632"/>
                  <a:gd name="T77" fmla="*/ 0 h 24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32"/>
                  <a:gd name="T118" fmla="*/ 0 h 245"/>
                  <a:gd name="T119" fmla="*/ 632 w 632"/>
                  <a:gd name="T120" fmla="*/ 245 h 24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32" h="245">
                    <a:moveTo>
                      <a:pt x="107" y="3"/>
                    </a:moveTo>
                    <a:lnTo>
                      <a:pt x="0" y="62"/>
                    </a:lnTo>
                    <a:lnTo>
                      <a:pt x="4" y="142"/>
                    </a:lnTo>
                    <a:lnTo>
                      <a:pt x="11" y="141"/>
                    </a:lnTo>
                    <a:lnTo>
                      <a:pt x="29" y="140"/>
                    </a:lnTo>
                    <a:lnTo>
                      <a:pt x="53" y="138"/>
                    </a:lnTo>
                    <a:lnTo>
                      <a:pt x="84" y="135"/>
                    </a:lnTo>
                    <a:lnTo>
                      <a:pt x="114" y="133"/>
                    </a:lnTo>
                    <a:lnTo>
                      <a:pt x="141" y="131"/>
                    </a:lnTo>
                    <a:lnTo>
                      <a:pt x="162" y="130"/>
                    </a:lnTo>
                    <a:lnTo>
                      <a:pt x="174" y="129"/>
                    </a:lnTo>
                    <a:lnTo>
                      <a:pt x="183" y="131"/>
                    </a:lnTo>
                    <a:lnTo>
                      <a:pt x="201" y="134"/>
                    </a:lnTo>
                    <a:lnTo>
                      <a:pt x="224" y="140"/>
                    </a:lnTo>
                    <a:lnTo>
                      <a:pt x="247" y="146"/>
                    </a:lnTo>
                    <a:lnTo>
                      <a:pt x="271" y="154"/>
                    </a:lnTo>
                    <a:lnTo>
                      <a:pt x="291" y="160"/>
                    </a:lnTo>
                    <a:lnTo>
                      <a:pt x="305" y="163"/>
                    </a:lnTo>
                    <a:lnTo>
                      <a:pt x="311" y="165"/>
                    </a:lnTo>
                    <a:lnTo>
                      <a:pt x="379" y="209"/>
                    </a:lnTo>
                    <a:lnTo>
                      <a:pt x="462" y="245"/>
                    </a:lnTo>
                    <a:lnTo>
                      <a:pt x="605" y="239"/>
                    </a:lnTo>
                    <a:lnTo>
                      <a:pt x="632" y="207"/>
                    </a:lnTo>
                    <a:lnTo>
                      <a:pt x="521" y="202"/>
                    </a:lnTo>
                    <a:lnTo>
                      <a:pt x="459" y="148"/>
                    </a:lnTo>
                    <a:lnTo>
                      <a:pt x="413" y="156"/>
                    </a:lnTo>
                    <a:lnTo>
                      <a:pt x="413" y="153"/>
                    </a:lnTo>
                    <a:lnTo>
                      <a:pt x="414" y="146"/>
                    </a:lnTo>
                    <a:lnTo>
                      <a:pt x="415" y="138"/>
                    </a:lnTo>
                    <a:lnTo>
                      <a:pt x="414" y="129"/>
                    </a:lnTo>
                    <a:lnTo>
                      <a:pt x="411" y="121"/>
                    </a:lnTo>
                    <a:lnTo>
                      <a:pt x="405" y="113"/>
                    </a:lnTo>
                    <a:lnTo>
                      <a:pt x="401" y="109"/>
                    </a:lnTo>
                    <a:lnTo>
                      <a:pt x="398" y="108"/>
                    </a:lnTo>
                    <a:lnTo>
                      <a:pt x="374" y="49"/>
                    </a:lnTo>
                    <a:lnTo>
                      <a:pt x="296" y="17"/>
                    </a:lnTo>
                    <a:lnTo>
                      <a:pt x="212" y="30"/>
                    </a:lnTo>
                    <a:lnTo>
                      <a:pt x="131" y="0"/>
                    </a:lnTo>
                    <a:lnTo>
                      <a:pt x="107" y="3"/>
                    </a:lnTo>
                    <a:close/>
                  </a:path>
                </a:pathLst>
              </a:custGeom>
              <a:solidFill>
                <a:srgbClr val="99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5" name="Freeform 153"/>
              <p:cNvSpPr>
                <a:spLocks/>
              </p:cNvSpPr>
              <p:nvPr/>
            </p:nvSpPr>
            <p:spPr bwMode="auto">
              <a:xfrm>
                <a:off x="1515" y="546"/>
                <a:ext cx="95" cy="107"/>
              </a:xfrm>
              <a:custGeom>
                <a:avLst/>
                <a:gdLst>
                  <a:gd name="T0" fmla="*/ 0 w 285"/>
                  <a:gd name="T1" fmla="*/ 1 h 215"/>
                  <a:gd name="T2" fmla="*/ 0 w 285"/>
                  <a:gd name="T3" fmla="*/ 1 h 215"/>
                  <a:gd name="T4" fmla="*/ 0 w 285"/>
                  <a:gd name="T5" fmla="*/ 1 h 215"/>
                  <a:gd name="T6" fmla="*/ 0 w 285"/>
                  <a:gd name="T7" fmla="*/ 1 h 215"/>
                  <a:gd name="T8" fmla="*/ 0 w 285"/>
                  <a:gd name="T9" fmla="*/ 1 h 215"/>
                  <a:gd name="T10" fmla="*/ 0 w 285"/>
                  <a:gd name="T11" fmla="*/ 1 h 215"/>
                  <a:gd name="T12" fmla="*/ 0 w 285"/>
                  <a:gd name="T13" fmla="*/ 1 h 215"/>
                  <a:gd name="T14" fmla="*/ 0 w 285"/>
                  <a:gd name="T15" fmla="*/ 1 h 215"/>
                  <a:gd name="T16" fmla="*/ 0 w 285"/>
                  <a:gd name="T17" fmla="*/ 1 h 215"/>
                  <a:gd name="T18" fmla="*/ 0 w 285"/>
                  <a:gd name="T19" fmla="*/ 1 h 215"/>
                  <a:gd name="T20" fmla="*/ 0 w 285"/>
                  <a:gd name="T21" fmla="*/ 1 h 215"/>
                  <a:gd name="T22" fmla="*/ 0 w 285"/>
                  <a:gd name="T23" fmla="*/ 1 h 215"/>
                  <a:gd name="T24" fmla="*/ 0 w 285"/>
                  <a:gd name="T25" fmla="*/ 0 h 215"/>
                  <a:gd name="T26" fmla="*/ 0 w 285"/>
                  <a:gd name="T27" fmla="*/ 0 h 215"/>
                  <a:gd name="T28" fmla="*/ 0 w 285"/>
                  <a:gd name="T29" fmla="*/ 0 h 215"/>
                  <a:gd name="T30" fmla="*/ 0 w 285"/>
                  <a:gd name="T31" fmla="*/ 0 h 215"/>
                  <a:gd name="T32" fmla="*/ 0 w 285"/>
                  <a:gd name="T33" fmla="*/ 0 h 215"/>
                  <a:gd name="T34" fmla="*/ 0 w 285"/>
                  <a:gd name="T35" fmla="*/ 0 h 215"/>
                  <a:gd name="T36" fmla="*/ 0 w 285"/>
                  <a:gd name="T37" fmla="*/ 0 h 215"/>
                  <a:gd name="T38" fmla="*/ 0 w 285"/>
                  <a:gd name="T39" fmla="*/ 0 h 215"/>
                  <a:gd name="T40" fmla="*/ 0 w 285"/>
                  <a:gd name="T41" fmla="*/ 0 h 215"/>
                  <a:gd name="T42" fmla="*/ 0 w 285"/>
                  <a:gd name="T43" fmla="*/ 0 h 215"/>
                  <a:gd name="T44" fmla="*/ 0 w 285"/>
                  <a:gd name="T45" fmla="*/ 0 h 215"/>
                  <a:gd name="T46" fmla="*/ 0 w 285"/>
                  <a:gd name="T47" fmla="*/ 0 h 215"/>
                  <a:gd name="T48" fmla="*/ 0 w 285"/>
                  <a:gd name="T49" fmla="*/ 0 h 215"/>
                  <a:gd name="T50" fmla="*/ 0 w 285"/>
                  <a:gd name="T51" fmla="*/ 0 h 215"/>
                  <a:gd name="T52" fmla="*/ 0 w 285"/>
                  <a:gd name="T53" fmla="*/ 0 h 215"/>
                  <a:gd name="T54" fmla="*/ 0 w 285"/>
                  <a:gd name="T55" fmla="*/ 0 h 215"/>
                  <a:gd name="T56" fmla="*/ 0 w 285"/>
                  <a:gd name="T57" fmla="*/ 0 h 215"/>
                  <a:gd name="T58" fmla="*/ 0 w 285"/>
                  <a:gd name="T59" fmla="*/ 1 h 215"/>
                  <a:gd name="T60" fmla="*/ 0 w 285"/>
                  <a:gd name="T61" fmla="*/ 1 h 215"/>
                  <a:gd name="T62" fmla="*/ 0 w 285"/>
                  <a:gd name="T63" fmla="*/ 1 h 215"/>
                  <a:gd name="T64" fmla="*/ 0 w 285"/>
                  <a:gd name="T65" fmla="*/ 1 h 215"/>
                  <a:gd name="T66" fmla="*/ 0 w 285"/>
                  <a:gd name="T67" fmla="*/ 1 h 21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5"/>
                  <a:gd name="T103" fmla="*/ 0 h 215"/>
                  <a:gd name="T104" fmla="*/ 285 w 285"/>
                  <a:gd name="T105" fmla="*/ 215 h 21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5" h="215">
                    <a:moveTo>
                      <a:pt x="0" y="137"/>
                    </a:moveTo>
                    <a:lnTo>
                      <a:pt x="1" y="139"/>
                    </a:lnTo>
                    <a:lnTo>
                      <a:pt x="5" y="143"/>
                    </a:lnTo>
                    <a:lnTo>
                      <a:pt x="8" y="150"/>
                    </a:lnTo>
                    <a:lnTo>
                      <a:pt x="14" y="157"/>
                    </a:lnTo>
                    <a:lnTo>
                      <a:pt x="21" y="165"/>
                    </a:lnTo>
                    <a:lnTo>
                      <a:pt x="28" y="173"/>
                    </a:lnTo>
                    <a:lnTo>
                      <a:pt x="35" y="179"/>
                    </a:lnTo>
                    <a:lnTo>
                      <a:pt x="42" y="183"/>
                    </a:lnTo>
                    <a:lnTo>
                      <a:pt x="52" y="186"/>
                    </a:lnTo>
                    <a:lnTo>
                      <a:pt x="68" y="191"/>
                    </a:lnTo>
                    <a:lnTo>
                      <a:pt x="88" y="196"/>
                    </a:lnTo>
                    <a:lnTo>
                      <a:pt x="111" y="201"/>
                    </a:lnTo>
                    <a:lnTo>
                      <a:pt x="133" y="207"/>
                    </a:lnTo>
                    <a:lnTo>
                      <a:pt x="152" y="211"/>
                    </a:lnTo>
                    <a:lnTo>
                      <a:pt x="168" y="214"/>
                    </a:lnTo>
                    <a:lnTo>
                      <a:pt x="176" y="215"/>
                    </a:lnTo>
                    <a:lnTo>
                      <a:pt x="185" y="215"/>
                    </a:lnTo>
                    <a:lnTo>
                      <a:pt x="195" y="212"/>
                    </a:lnTo>
                    <a:lnTo>
                      <a:pt x="203" y="205"/>
                    </a:lnTo>
                    <a:lnTo>
                      <a:pt x="208" y="191"/>
                    </a:lnTo>
                    <a:lnTo>
                      <a:pt x="211" y="172"/>
                    </a:lnTo>
                    <a:lnTo>
                      <a:pt x="216" y="150"/>
                    </a:lnTo>
                    <a:lnTo>
                      <a:pt x="221" y="128"/>
                    </a:lnTo>
                    <a:lnTo>
                      <a:pt x="228" y="107"/>
                    </a:lnTo>
                    <a:lnTo>
                      <a:pt x="233" y="96"/>
                    </a:lnTo>
                    <a:lnTo>
                      <a:pt x="237" y="88"/>
                    </a:lnTo>
                    <a:lnTo>
                      <a:pt x="242" y="81"/>
                    </a:lnTo>
                    <a:lnTo>
                      <a:pt x="248" y="76"/>
                    </a:lnTo>
                    <a:lnTo>
                      <a:pt x="254" y="72"/>
                    </a:lnTo>
                    <a:lnTo>
                      <a:pt x="259" y="69"/>
                    </a:lnTo>
                    <a:lnTo>
                      <a:pt x="263" y="68"/>
                    </a:lnTo>
                    <a:lnTo>
                      <a:pt x="268" y="67"/>
                    </a:lnTo>
                    <a:lnTo>
                      <a:pt x="275" y="65"/>
                    </a:lnTo>
                    <a:lnTo>
                      <a:pt x="280" y="61"/>
                    </a:lnTo>
                    <a:lnTo>
                      <a:pt x="283" y="59"/>
                    </a:lnTo>
                    <a:lnTo>
                      <a:pt x="285" y="58"/>
                    </a:lnTo>
                    <a:lnTo>
                      <a:pt x="283" y="55"/>
                    </a:lnTo>
                    <a:lnTo>
                      <a:pt x="279" y="48"/>
                    </a:lnTo>
                    <a:lnTo>
                      <a:pt x="273" y="39"/>
                    </a:lnTo>
                    <a:lnTo>
                      <a:pt x="264" y="28"/>
                    </a:lnTo>
                    <a:lnTo>
                      <a:pt x="254" y="16"/>
                    </a:lnTo>
                    <a:lnTo>
                      <a:pt x="243" y="7"/>
                    </a:lnTo>
                    <a:lnTo>
                      <a:pt x="230" y="1"/>
                    </a:lnTo>
                    <a:lnTo>
                      <a:pt x="216" y="0"/>
                    </a:lnTo>
                    <a:lnTo>
                      <a:pt x="202" y="2"/>
                    </a:lnTo>
                    <a:lnTo>
                      <a:pt x="187" y="3"/>
                    </a:lnTo>
                    <a:lnTo>
                      <a:pt x="172" y="4"/>
                    </a:lnTo>
                    <a:lnTo>
                      <a:pt x="159" y="5"/>
                    </a:lnTo>
                    <a:lnTo>
                      <a:pt x="148" y="7"/>
                    </a:lnTo>
                    <a:lnTo>
                      <a:pt x="137" y="10"/>
                    </a:lnTo>
                    <a:lnTo>
                      <a:pt x="129" y="13"/>
                    </a:lnTo>
                    <a:lnTo>
                      <a:pt x="124" y="18"/>
                    </a:lnTo>
                    <a:lnTo>
                      <a:pt x="117" y="28"/>
                    </a:lnTo>
                    <a:lnTo>
                      <a:pt x="107" y="38"/>
                    </a:lnTo>
                    <a:lnTo>
                      <a:pt x="99" y="53"/>
                    </a:lnTo>
                    <a:lnTo>
                      <a:pt x="90" y="77"/>
                    </a:lnTo>
                    <a:lnTo>
                      <a:pt x="85" y="103"/>
                    </a:lnTo>
                    <a:lnTo>
                      <a:pt x="81" y="121"/>
                    </a:lnTo>
                    <a:lnTo>
                      <a:pt x="74" y="134"/>
                    </a:lnTo>
                    <a:lnTo>
                      <a:pt x="55" y="140"/>
                    </a:lnTo>
                    <a:lnTo>
                      <a:pt x="44" y="141"/>
                    </a:lnTo>
                    <a:lnTo>
                      <a:pt x="32" y="142"/>
                    </a:lnTo>
                    <a:lnTo>
                      <a:pt x="22" y="143"/>
                    </a:lnTo>
                    <a:lnTo>
                      <a:pt x="14" y="144"/>
                    </a:lnTo>
                    <a:lnTo>
                      <a:pt x="8" y="144"/>
                    </a:lnTo>
                    <a:lnTo>
                      <a:pt x="3" y="143"/>
                    </a:lnTo>
                    <a:lnTo>
                      <a:pt x="1" y="140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6" name="Freeform 154"/>
              <p:cNvSpPr>
                <a:spLocks/>
              </p:cNvSpPr>
              <p:nvPr/>
            </p:nvSpPr>
            <p:spPr bwMode="auto">
              <a:xfrm>
                <a:off x="1830" y="700"/>
                <a:ext cx="29" cy="34"/>
              </a:xfrm>
              <a:custGeom>
                <a:avLst/>
                <a:gdLst>
                  <a:gd name="T0" fmla="*/ 0 w 86"/>
                  <a:gd name="T1" fmla="*/ 0 h 68"/>
                  <a:gd name="T2" fmla="*/ 0 w 86"/>
                  <a:gd name="T3" fmla="*/ 1 h 68"/>
                  <a:gd name="T4" fmla="*/ 0 w 86"/>
                  <a:gd name="T5" fmla="*/ 1 h 68"/>
                  <a:gd name="T6" fmla="*/ 0 w 86"/>
                  <a:gd name="T7" fmla="*/ 1 h 68"/>
                  <a:gd name="T8" fmla="*/ 0 w 86"/>
                  <a:gd name="T9" fmla="*/ 1 h 68"/>
                  <a:gd name="T10" fmla="*/ 0 w 86"/>
                  <a:gd name="T11" fmla="*/ 1 h 68"/>
                  <a:gd name="T12" fmla="*/ 0 w 86"/>
                  <a:gd name="T13" fmla="*/ 1 h 68"/>
                  <a:gd name="T14" fmla="*/ 0 w 86"/>
                  <a:gd name="T15" fmla="*/ 1 h 68"/>
                  <a:gd name="T16" fmla="*/ 0 w 86"/>
                  <a:gd name="T17" fmla="*/ 1 h 68"/>
                  <a:gd name="T18" fmla="*/ 0 w 86"/>
                  <a:gd name="T19" fmla="*/ 1 h 68"/>
                  <a:gd name="T20" fmla="*/ 0 w 86"/>
                  <a:gd name="T21" fmla="*/ 1 h 68"/>
                  <a:gd name="T22" fmla="*/ 0 w 86"/>
                  <a:gd name="T23" fmla="*/ 1 h 68"/>
                  <a:gd name="T24" fmla="*/ 0 w 86"/>
                  <a:gd name="T25" fmla="*/ 1 h 68"/>
                  <a:gd name="T26" fmla="*/ 0 w 86"/>
                  <a:gd name="T27" fmla="*/ 1 h 68"/>
                  <a:gd name="T28" fmla="*/ 0 w 86"/>
                  <a:gd name="T29" fmla="*/ 1 h 68"/>
                  <a:gd name="T30" fmla="*/ 0 w 86"/>
                  <a:gd name="T31" fmla="*/ 1 h 68"/>
                  <a:gd name="T32" fmla="*/ 0 w 86"/>
                  <a:gd name="T33" fmla="*/ 1 h 68"/>
                  <a:gd name="T34" fmla="*/ 0 w 86"/>
                  <a:gd name="T35" fmla="*/ 1 h 68"/>
                  <a:gd name="T36" fmla="*/ 0 w 86"/>
                  <a:gd name="T37" fmla="*/ 1 h 68"/>
                  <a:gd name="T38" fmla="*/ 0 w 86"/>
                  <a:gd name="T39" fmla="*/ 1 h 68"/>
                  <a:gd name="T40" fmla="*/ 0 w 86"/>
                  <a:gd name="T41" fmla="*/ 1 h 68"/>
                  <a:gd name="T42" fmla="*/ 0 w 86"/>
                  <a:gd name="T43" fmla="*/ 1 h 68"/>
                  <a:gd name="T44" fmla="*/ 0 w 86"/>
                  <a:gd name="T45" fmla="*/ 1 h 68"/>
                  <a:gd name="T46" fmla="*/ 0 w 86"/>
                  <a:gd name="T47" fmla="*/ 1 h 68"/>
                  <a:gd name="T48" fmla="*/ 0 w 86"/>
                  <a:gd name="T49" fmla="*/ 1 h 68"/>
                  <a:gd name="T50" fmla="*/ 0 w 86"/>
                  <a:gd name="T51" fmla="*/ 1 h 68"/>
                  <a:gd name="T52" fmla="*/ 0 w 86"/>
                  <a:gd name="T53" fmla="*/ 1 h 68"/>
                  <a:gd name="T54" fmla="*/ 0 w 86"/>
                  <a:gd name="T55" fmla="*/ 1 h 68"/>
                  <a:gd name="T56" fmla="*/ 0 w 86"/>
                  <a:gd name="T57" fmla="*/ 1 h 68"/>
                  <a:gd name="T58" fmla="*/ 0 w 86"/>
                  <a:gd name="T59" fmla="*/ 1 h 68"/>
                  <a:gd name="T60" fmla="*/ 0 w 86"/>
                  <a:gd name="T61" fmla="*/ 0 h 6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6"/>
                  <a:gd name="T94" fmla="*/ 0 h 68"/>
                  <a:gd name="T95" fmla="*/ 86 w 86"/>
                  <a:gd name="T96" fmla="*/ 68 h 6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6" h="68">
                    <a:moveTo>
                      <a:pt x="41" y="0"/>
                    </a:moveTo>
                    <a:lnTo>
                      <a:pt x="18" y="1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1" y="19"/>
                    </a:lnTo>
                    <a:lnTo>
                      <a:pt x="1" y="22"/>
                    </a:lnTo>
                    <a:lnTo>
                      <a:pt x="2" y="25"/>
                    </a:lnTo>
                    <a:lnTo>
                      <a:pt x="8" y="30"/>
                    </a:lnTo>
                    <a:lnTo>
                      <a:pt x="15" y="36"/>
                    </a:lnTo>
                    <a:lnTo>
                      <a:pt x="19" y="42"/>
                    </a:lnTo>
                    <a:lnTo>
                      <a:pt x="21" y="47"/>
                    </a:lnTo>
                    <a:lnTo>
                      <a:pt x="21" y="53"/>
                    </a:lnTo>
                    <a:lnTo>
                      <a:pt x="20" y="59"/>
                    </a:lnTo>
                    <a:lnTo>
                      <a:pt x="19" y="63"/>
                    </a:lnTo>
                    <a:lnTo>
                      <a:pt x="22" y="67"/>
                    </a:lnTo>
                    <a:lnTo>
                      <a:pt x="33" y="68"/>
                    </a:lnTo>
                    <a:lnTo>
                      <a:pt x="40" y="67"/>
                    </a:lnTo>
                    <a:lnTo>
                      <a:pt x="47" y="66"/>
                    </a:lnTo>
                    <a:lnTo>
                      <a:pt x="52" y="64"/>
                    </a:lnTo>
                    <a:lnTo>
                      <a:pt x="55" y="61"/>
                    </a:lnTo>
                    <a:lnTo>
                      <a:pt x="59" y="58"/>
                    </a:lnTo>
                    <a:lnTo>
                      <a:pt x="62" y="55"/>
                    </a:lnTo>
                    <a:lnTo>
                      <a:pt x="65" y="52"/>
                    </a:lnTo>
                    <a:lnTo>
                      <a:pt x="68" y="50"/>
                    </a:lnTo>
                    <a:lnTo>
                      <a:pt x="75" y="45"/>
                    </a:lnTo>
                    <a:lnTo>
                      <a:pt x="81" y="40"/>
                    </a:lnTo>
                    <a:lnTo>
                      <a:pt x="85" y="34"/>
                    </a:lnTo>
                    <a:lnTo>
                      <a:pt x="86" y="32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7" name="Freeform 156"/>
              <p:cNvSpPr>
                <a:spLocks/>
              </p:cNvSpPr>
              <p:nvPr/>
            </p:nvSpPr>
            <p:spPr bwMode="auto">
              <a:xfrm>
                <a:off x="1655" y="559"/>
                <a:ext cx="87" cy="157"/>
              </a:xfrm>
              <a:custGeom>
                <a:avLst/>
                <a:gdLst>
                  <a:gd name="T0" fmla="*/ 0 w 262"/>
                  <a:gd name="T1" fmla="*/ 0 h 313"/>
                  <a:gd name="T2" fmla="*/ 0 w 262"/>
                  <a:gd name="T3" fmla="*/ 1 h 313"/>
                  <a:gd name="T4" fmla="*/ 0 w 262"/>
                  <a:gd name="T5" fmla="*/ 1 h 313"/>
                  <a:gd name="T6" fmla="*/ 0 w 262"/>
                  <a:gd name="T7" fmla="*/ 2 h 313"/>
                  <a:gd name="T8" fmla="*/ 0 w 262"/>
                  <a:gd name="T9" fmla="*/ 3 h 313"/>
                  <a:gd name="T10" fmla="*/ 0 w 262"/>
                  <a:gd name="T11" fmla="*/ 3 h 313"/>
                  <a:gd name="T12" fmla="*/ 0 w 262"/>
                  <a:gd name="T13" fmla="*/ 3 h 313"/>
                  <a:gd name="T14" fmla="*/ 0 w 262"/>
                  <a:gd name="T15" fmla="*/ 2 h 313"/>
                  <a:gd name="T16" fmla="*/ 0 w 262"/>
                  <a:gd name="T17" fmla="*/ 2 h 313"/>
                  <a:gd name="T18" fmla="*/ 0 w 262"/>
                  <a:gd name="T19" fmla="*/ 2 h 313"/>
                  <a:gd name="T20" fmla="*/ 0 w 262"/>
                  <a:gd name="T21" fmla="*/ 2 h 313"/>
                  <a:gd name="T22" fmla="*/ 0 w 262"/>
                  <a:gd name="T23" fmla="*/ 2 h 313"/>
                  <a:gd name="T24" fmla="*/ 0 w 262"/>
                  <a:gd name="T25" fmla="*/ 2 h 313"/>
                  <a:gd name="T26" fmla="*/ 0 w 262"/>
                  <a:gd name="T27" fmla="*/ 2 h 313"/>
                  <a:gd name="T28" fmla="*/ 0 w 262"/>
                  <a:gd name="T29" fmla="*/ 2 h 313"/>
                  <a:gd name="T30" fmla="*/ 0 w 262"/>
                  <a:gd name="T31" fmla="*/ 1 h 313"/>
                  <a:gd name="T32" fmla="*/ 0 w 262"/>
                  <a:gd name="T33" fmla="*/ 1 h 313"/>
                  <a:gd name="T34" fmla="*/ 0 w 262"/>
                  <a:gd name="T35" fmla="*/ 1 h 313"/>
                  <a:gd name="T36" fmla="*/ 0 w 262"/>
                  <a:gd name="T37" fmla="*/ 1 h 313"/>
                  <a:gd name="T38" fmla="*/ 0 w 262"/>
                  <a:gd name="T39" fmla="*/ 1 h 313"/>
                  <a:gd name="T40" fmla="*/ 0 w 262"/>
                  <a:gd name="T41" fmla="*/ 1 h 313"/>
                  <a:gd name="T42" fmla="*/ 0 w 262"/>
                  <a:gd name="T43" fmla="*/ 1 h 313"/>
                  <a:gd name="T44" fmla="*/ 0 w 262"/>
                  <a:gd name="T45" fmla="*/ 0 h 31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62"/>
                  <a:gd name="T70" fmla="*/ 0 h 313"/>
                  <a:gd name="T71" fmla="*/ 262 w 262"/>
                  <a:gd name="T72" fmla="*/ 313 h 31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62" h="313">
                    <a:moveTo>
                      <a:pt x="248" y="0"/>
                    </a:moveTo>
                    <a:lnTo>
                      <a:pt x="249" y="80"/>
                    </a:lnTo>
                    <a:lnTo>
                      <a:pt x="229" y="93"/>
                    </a:lnTo>
                    <a:lnTo>
                      <a:pt x="262" y="150"/>
                    </a:lnTo>
                    <a:lnTo>
                      <a:pt x="149" y="267"/>
                    </a:lnTo>
                    <a:lnTo>
                      <a:pt x="62" y="313"/>
                    </a:lnTo>
                    <a:lnTo>
                      <a:pt x="0" y="269"/>
                    </a:lnTo>
                    <a:lnTo>
                      <a:pt x="32" y="194"/>
                    </a:lnTo>
                    <a:lnTo>
                      <a:pt x="17" y="160"/>
                    </a:lnTo>
                    <a:lnTo>
                      <a:pt x="44" y="142"/>
                    </a:lnTo>
                    <a:lnTo>
                      <a:pt x="49" y="144"/>
                    </a:lnTo>
                    <a:lnTo>
                      <a:pt x="58" y="144"/>
                    </a:lnTo>
                    <a:lnTo>
                      <a:pt x="69" y="144"/>
                    </a:lnTo>
                    <a:lnTo>
                      <a:pt x="76" y="139"/>
                    </a:lnTo>
                    <a:lnTo>
                      <a:pt x="80" y="131"/>
                    </a:lnTo>
                    <a:lnTo>
                      <a:pt x="90" y="116"/>
                    </a:lnTo>
                    <a:lnTo>
                      <a:pt x="102" y="95"/>
                    </a:lnTo>
                    <a:lnTo>
                      <a:pt x="116" y="73"/>
                    </a:lnTo>
                    <a:lnTo>
                      <a:pt x="130" y="51"/>
                    </a:lnTo>
                    <a:lnTo>
                      <a:pt x="142" y="31"/>
                    </a:lnTo>
                    <a:lnTo>
                      <a:pt x="150" y="18"/>
                    </a:lnTo>
                    <a:lnTo>
                      <a:pt x="154" y="13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66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8" name="Freeform 157"/>
              <p:cNvSpPr>
                <a:spLocks/>
              </p:cNvSpPr>
              <p:nvPr/>
            </p:nvSpPr>
            <p:spPr bwMode="auto">
              <a:xfrm>
                <a:off x="1701" y="651"/>
                <a:ext cx="53" cy="56"/>
              </a:xfrm>
              <a:custGeom>
                <a:avLst/>
                <a:gdLst>
                  <a:gd name="T0" fmla="*/ 0 w 159"/>
                  <a:gd name="T1" fmla="*/ 0 h 112"/>
                  <a:gd name="T2" fmla="*/ 0 w 159"/>
                  <a:gd name="T3" fmla="*/ 1 h 112"/>
                  <a:gd name="T4" fmla="*/ 0 w 159"/>
                  <a:gd name="T5" fmla="*/ 1 h 112"/>
                  <a:gd name="T6" fmla="*/ 0 w 159"/>
                  <a:gd name="T7" fmla="*/ 1 h 112"/>
                  <a:gd name="T8" fmla="*/ 0 w 159"/>
                  <a:gd name="T9" fmla="*/ 0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9"/>
                  <a:gd name="T16" fmla="*/ 0 h 112"/>
                  <a:gd name="T17" fmla="*/ 159 w 159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9" h="112">
                    <a:moveTo>
                      <a:pt x="117" y="0"/>
                    </a:moveTo>
                    <a:lnTo>
                      <a:pt x="0" y="109"/>
                    </a:lnTo>
                    <a:lnTo>
                      <a:pt x="40" y="112"/>
                    </a:lnTo>
                    <a:lnTo>
                      <a:pt x="159" y="10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66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19" name="Freeform 158"/>
              <p:cNvSpPr>
                <a:spLocks/>
              </p:cNvSpPr>
              <p:nvPr/>
            </p:nvSpPr>
            <p:spPr bwMode="auto">
              <a:xfrm>
                <a:off x="1767" y="547"/>
                <a:ext cx="115" cy="161"/>
              </a:xfrm>
              <a:custGeom>
                <a:avLst/>
                <a:gdLst>
                  <a:gd name="T0" fmla="*/ 0 w 346"/>
                  <a:gd name="T1" fmla="*/ 0 h 321"/>
                  <a:gd name="T2" fmla="*/ 0 w 346"/>
                  <a:gd name="T3" fmla="*/ 2 h 321"/>
                  <a:gd name="T4" fmla="*/ 0 w 346"/>
                  <a:gd name="T5" fmla="*/ 3 h 321"/>
                  <a:gd name="T6" fmla="*/ 0 w 346"/>
                  <a:gd name="T7" fmla="*/ 3 h 321"/>
                  <a:gd name="T8" fmla="*/ 0 w 346"/>
                  <a:gd name="T9" fmla="*/ 3 h 321"/>
                  <a:gd name="T10" fmla="*/ 0 w 346"/>
                  <a:gd name="T11" fmla="*/ 2 h 321"/>
                  <a:gd name="T12" fmla="*/ 0 w 346"/>
                  <a:gd name="T13" fmla="*/ 2 h 321"/>
                  <a:gd name="T14" fmla="*/ 0 w 346"/>
                  <a:gd name="T15" fmla="*/ 2 h 321"/>
                  <a:gd name="T16" fmla="*/ 0 w 346"/>
                  <a:gd name="T17" fmla="*/ 2 h 321"/>
                  <a:gd name="T18" fmla="*/ 0 w 346"/>
                  <a:gd name="T19" fmla="*/ 2 h 321"/>
                  <a:gd name="T20" fmla="*/ 0 w 346"/>
                  <a:gd name="T21" fmla="*/ 2 h 321"/>
                  <a:gd name="T22" fmla="*/ 0 w 346"/>
                  <a:gd name="T23" fmla="*/ 2 h 321"/>
                  <a:gd name="T24" fmla="*/ 0 w 346"/>
                  <a:gd name="T25" fmla="*/ 3 h 321"/>
                  <a:gd name="T26" fmla="*/ 0 w 346"/>
                  <a:gd name="T27" fmla="*/ 3 h 321"/>
                  <a:gd name="T28" fmla="*/ 0 w 346"/>
                  <a:gd name="T29" fmla="*/ 2 h 321"/>
                  <a:gd name="T30" fmla="*/ 0 w 346"/>
                  <a:gd name="T31" fmla="*/ 2 h 321"/>
                  <a:gd name="T32" fmla="*/ 0 w 346"/>
                  <a:gd name="T33" fmla="*/ 1 h 321"/>
                  <a:gd name="T34" fmla="*/ 0 w 346"/>
                  <a:gd name="T35" fmla="*/ 1 h 321"/>
                  <a:gd name="T36" fmla="*/ 0 w 346"/>
                  <a:gd name="T37" fmla="*/ 0 h 3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46"/>
                  <a:gd name="T58" fmla="*/ 0 h 321"/>
                  <a:gd name="T59" fmla="*/ 346 w 346"/>
                  <a:gd name="T60" fmla="*/ 321 h 32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46" h="321">
                    <a:moveTo>
                      <a:pt x="66" y="0"/>
                    </a:moveTo>
                    <a:lnTo>
                      <a:pt x="65" y="135"/>
                    </a:lnTo>
                    <a:lnTo>
                      <a:pt x="0" y="318"/>
                    </a:lnTo>
                    <a:lnTo>
                      <a:pt x="172" y="311"/>
                    </a:lnTo>
                    <a:lnTo>
                      <a:pt x="161" y="266"/>
                    </a:lnTo>
                    <a:lnTo>
                      <a:pt x="178" y="256"/>
                    </a:lnTo>
                    <a:lnTo>
                      <a:pt x="168" y="202"/>
                    </a:lnTo>
                    <a:lnTo>
                      <a:pt x="189" y="158"/>
                    </a:lnTo>
                    <a:lnTo>
                      <a:pt x="224" y="179"/>
                    </a:lnTo>
                    <a:lnTo>
                      <a:pt x="253" y="181"/>
                    </a:lnTo>
                    <a:lnTo>
                      <a:pt x="240" y="199"/>
                    </a:lnTo>
                    <a:lnTo>
                      <a:pt x="257" y="243"/>
                    </a:lnTo>
                    <a:lnTo>
                      <a:pt x="227" y="297"/>
                    </a:lnTo>
                    <a:lnTo>
                      <a:pt x="279" y="321"/>
                    </a:lnTo>
                    <a:lnTo>
                      <a:pt x="346" y="217"/>
                    </a:lnTo>
                    <a:lnTo>
                      <a:pt x="328" y="160"/>
                    </a:lnTo>
                    <a:lnTo>
                      <a:pt x="240" y="64"/>
                    </a:lnTo>
                    <a:lnTo>
                      <a:pt x="197" y="22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66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0" name="Freeform 159"/>
              <p:cNvSpPr>
                <a:spLocks/>
              </p:cNvSpPr>
              <p:nvPr/>
            </p:nvSpPr>
            <p:spPr bwMode="auto">
              <a:xfrm>
                <a:off x="1631" y="708"/>
                <a:ext cx="87" cy="34"/>
              </a:xfrm>
              <a:custGeom>
                <a:avLst/>
                <a:gdLst>
                  <a:gd name="T0" fmla="*/ 0 w 262"/>
                  <a:gd name="T1" fmla="*/ 0 h 69"/>
                  <a:gd name="T2" fmla="*/ 0 w 262"/>
                  <a:gd name="T3" fmla="*/ 0 h 69"/>
                  <a:gd name="T4" fmla="*/ 0 w 262"/>
                  <a:gd name="T5" fmla="*/ 0 h 69"/>
                  <a:gd name="T6" fmla="*/ 0 w 262"/>
                  <a:gd name="T7" fmla="*/ 0 h 69"/>
                  <a:gd name="T8" fmla="*/ 0 w 262"/>
                  <a:gd name="T9" fmla="*/ 0 h 69"/>
                  <a:gd name="T10" fmla="*/ 0 w 262"/>
                  <a:gd name="T11" fmla="*/ 0 h 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62"/>
                  <a:gd name="T19" fmla="*/ 0 h 69"/>
                  <a:gd name="T20" fmla="*/ 262 w 262"/>
                  <a:gd name="T21" fmla="*/ 69 h 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62" h="69">
                    <a:moveTo>
                      <a:pt x="0" y="5"/>
                    </a:moveTo>
                    <a:lnTo>
                      <a:pt x="262" y="0"/>
                    </a:lnTo>
                    <a:lnTo>
                      <a:pt x="236" y="49"/>
                    </a:lnTo>
                    <a:lnTo>
                      <a:pt x="161" y="69"/>
                    </a:lnTo>
                    <a:lnTo>
                      <a:pt x="61" y="3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1" name="Freeform 160"/>
              <p:cNvSpPr>
                <a:spLocks/>
              </p:cNvSpPr>
              <p:nvPr/>
            </p:nvSpPr>
            <p:spPr bwMode="auto">
              <a:xfrm>
                <a:off x="1395" y="817"/>
                <a:ext cx="101" cy="298"/>
              </a:xfrm>
              <a:custGeom>
                <a:avLst/>
                <a:gdLst>
                  <a:gd name="T0" fmla="*/ 0 w 304"/>
                  <a:gd name="T1" fmla="*/ 0 h 597"/>
                  <a:gd name="T2" fmla="*/ 0 w 304"/>
                  <a:gd name="T3" fmla="*/ 0 h 597"/>
                  <a:gd name="T4" fmla="*/ 0 w 304"/>
                  <a:gd name="T5" fmla="*/ 0 h 597"/>
                  <a:gd name="T6" fmla="*/ 0 w 304"/>
                  <a:gd name="T7" fmla="*/ 4 h 597"/>
                  <a:gd name="T8" fmla="*/ 0 w 304"/>
                  <a:gd name="T9" fmla="*/ 4 h 597"/>
                  <a:gd name="T10" fmla="*/ 0 w 304"/>
                  <a:gd name="T11" fmla="*/ 3 h 597"/>
                  <a:gd name="T12" fmla="*/ 0 w 304"/>
                  <a:gd name="T13" fmla="*/ 2 h 597"/>
                  <a:gd name="T14" fmla="*/ 0 w 304"/>
                  <a:gd name="T15" fmla="*/ 1 h 597"/>
                  <a:gd name="T16" fmla="*/ 0 w 304"/>
                  <a:gd name="T17" fmla="*/ 0 h 597"/>
                  <a:gd name="T18" fmla="*/ 0 w 304"/>
                  <a:gd name="T19" fmla="*/ 0 h 5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4"/>
                  <a:gd name="T31" fmla="*/ 0 h 597"/>
                  <a:gd name="T32" fmla="*/ 304 w 304"/>
                  <a:gd name="T33" fmla="*/ 597 h 5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4" h="597">
                    <a:moveTo>
                      <a:pt x="0" y="5"/>
                    </a:moveTo>
                    <a:lnTo>
                      <a:pt x="0" y="57"/>
                    </a:lnTo>
                    <a:lnTo>
                      <a:pt x="94" y="62"/>
                    </a:lnTo>
                    <a:lnTo>
                      <a:pt x="112" y="597"/>
                    </a:lnTo>
                    <a:lnTo>
                      <a:pt x="280" y="592"/>
                    </a:lnTo>
                    <a:lnTo>
                      <a:pt x="304" y="414"/>
                    </a:lnTo>
                    <a:lnTo>
                      <a:pt x="228" y="302"/>
                    </a:lnTo>
                    <a:lnTo>
                      <a:pt x="217" y="224"/>
                    </a:lnTo>
                    <a:lnTo>
                      <a:pt x="14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2" name="Freeform 161"/>
              <p:cNvSpPr>
                <a:spLocks/>
              </p:cNvSpPr>
              <p:nvPr/>
            </p:nvSpPr>
            <p:spPr bwMode="auto">
              <a:xfrm>
                <a:off x="1735" y="848"/>
                <a:ext cx="229" cy="160"/>
              </a:xfrm>
              <a:custGeom>
                <a:avLst/>
                <a:gdLst>
                  <a:gd name="T0" fmla="*/ 0 w 687"/>
                  <a:gd name="T1" fmla="*/ 0 h 321"/>
                  <a:gd name="T2" fmla="*/ 0 w 687"/>
                  <a:gd name="T3" fmla="*/ 0 h 321"/>
                  <a:gd name="T4" fmla="*/ 0 w 687"/>
                  <a:gd name="T5" fmla="*/ 2 h 321"/>
                  <a:gd name="T6" fmla="*/ 0 w 687"/>
                  <a:gd name="T7" fmla="*/ 1 h 321"/>
                  <a:gd name="T8" fmla="*/ 0 w 687"/>
                  <a:gd name="T9" fmla="*/ 1 h 321"/>
                  <a:gd name="T10" fmla="*/ 0 w 687"/>
                  <a:gd name="T11" fmla="*/ 1 h 321"/>
                  <a:gd name="T12" fmla="*/ 0 w 687"/>
                  <a:gd name="T13" fmla="*/ 0 h 321"/>
                  <a:gd name="T14" fmla="*/ 0 w 687"/>
                  <a:gd name="T15" fmla="*/ 0 h 321"/>
                  <a:gd name="T16" fmla="*/ 0 w 687"/>
                  <a:gd name="T17" fmla="*/ 0 h 321"/>
                  <a:gd name="T18" fmla="*/ 0 w 687"/>
                  <a:gd name="T19" fmla="*/ 0 h 321"/>
                  <a:gd name="T20" fmla="*/ 0 w 687"/>
                  <a:gd name="T21" fmla="*/ 0 h 321"/>
                  <a:gd name="T22" fmla="*/ 0 w 687"/>
                  <a:gd name="T23" fmla="*/ 0 h 321"/>
                  <a:gd name="T24" fmla="*/ 0 w 687"/>
                  <a:gd name="T25" fmla="*/ 0 h 321"/>
                  <a:gd name="T26" fmla="*/ 0 w 687"/>
                  <a:gd name="T27" fmla="*/ 0 h 321"/>
                  <a:gd name="T28" fmla="*/ 0 w 687"/>
                  <a:gd name="T29" fmla="*/ 0 h 32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87"/>
                  <a:gd name="T46" fmla="*/ 0 h 321"/>
                  <a:gd name="T47" fmla="*/ 687 w 687"/>
                  <a:gd name="T48" fmla="*/ 321 h 32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87" h="321">
                    <a:moveTo>
                      <a:pt x="0" y="0"/>
                    </a:moveTo>
                    <a:lnTo>
                      <a:pt x="681" y="0"/>
                    </a:lnTo>
                    <a:lnTo>
                      <a:pt x="687" y="321"/>
                    </a:lnTo>
                    <a:lnTo>
                      <a:pt x="611" y="255"/>
                    </a:lnTo>
                    <a:lnTo>
                      <a:pt x="629" y="178"/>
                    </a:lnTo>
                    <a:lnTo>
                      <a:pt x="564" y="138"/>
                    </a:lnTo>
                    <a:lnTo>
                      <a:pt x="611" y="61"/>
                    </a:lnTo>
                    <a:lnTo>
                      <a:pt x="506" y="117"/>
                    </a:lnTo>
                    <a:lnTo>
                      <a:pt x="413" y="50"/>
                    </a:lnTo>
                    <a:lnTo>
                      <a:pt x="349" y="102"/>
                    </a:lnTo>
                    <a:lnTo>
                      <a:pt x="296" y="61"/>
                    </a:lnTo>
                    <a:lnTo>
                      <a:pt x="246" y="102"/>
                    </a:lnTo>
                    <a:lnTo>
                      <a:pt x="123" y="45"/>
                    </a:lnTo>
                    <a:lnTo>
                      <a:pt x="82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936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3" name="Freeform 162"/>
              <p:cNvSpPr>
                <a:spLocks/>
              </p:cNvSpPr>
              <p:nvPr/>
            </p:nvSpPr>
            <p:spPr bwMode="auto">
              <a:xfrm>
                <a:off x="1683" y="608"/>
                <a:ext cx="48" cy="46"/>
              </a:xfrm>
              <a:custGeom>
                <a:avLst/>
                <a:gdLst>
                  <a:gd name="T0" fmla="*/ 0 w 144"/>
                  <a:gd name="T1" fmla="*/ 1 h 92"/>
                  <a:gd name="T2" fmla="*/ 0 w 144"/>
                  <a:gd name="T3" fmla="*/ 1 h 92"/>
                  <a:gd name="T4" fmla="*/ 0 w 144"/>
                  <a:gd name="T5" fmla="*/ 1 h 92"/>
                  <a:gd name="T6" fmla="*/ 0 w 144"/>
                  <a:gd name="T7" fmla="*/ 0 h 92"/>
                  <a:gd name="T8" fmla="*/ 0 w 144"/>
                  <a:gd name="T9" fmla="*/ 1 h 92"/>
                  <a:gd name="T10" fmla="*/ 0 w 144"/>
                  <a:gd name="T11" fmla="*/ 1 h 92"/>
                  <a:gd name="T12" fmla="*/ 0 w 144"/>
                  <a:gd name="T13" fmla="*/ 1 h 92"/>
                  <a:gd name="T14" fmla="*/ 0 w 144"/>
                  <a:gd name="T15" fmla="*/ 1 h 92"/>
                  <a:gd name="T16" fmla="*/ 0 w 144"/>
                  <a:gd name="T17" fmla="*/ 1 h 92"/>
                  <a:gd name="T18" fmla="*/ 0 w 144"/>
                  <a:gd name="T19" fmla="*/ 1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4"/>
                  <a:gd name="T31" fmla="*/ 0 h 92"/>
                  <a:gd name="T32" fmla="*/ 144 w 144"/>
                  <a:gd name="T33" fmla="*/ 92 h 9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4" h="92">
                    <a:moveTo>
                      <a:pt x="0" y="92"/>
                    </a:moveTo>
                    <a:lnTo>
                      <a:pt x="21" y="72"/>
                    </a:lnTo>
                    <a:lnTo>
                      <a:pt x="49" y="84"/>
                    </a:lnTo>
                    <a:lnTo>
                      <a:pt x="144" y="0"/>
                    </a:lnTo>
                    <a:lnTo>
                      <a:pt x="97" y="16"/>
                    </a:lnTo>
                    <a:lnTo>
                      <a:pt x="85" y="37"/>
                    </a:lnTo>
                    <a:lnTo>
                      <a:pt x="52" y="34"/>
                    </a:lnTo>
                    <a:lnTo>
                      <a:pt x="52" y="57"/>
                    </a:lnTo>
                    <a:lnTo>
                      <a:pt x="16" y="57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3F72D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4" name="Freeform 163"/>
              <p:cNvSpPr>
                <a:spLocks/>
              </p:cNvSpPr>
              <p:nvPr/>
            </p:nvSpPr>
            <p:spPr bwMode="auto">
              <a:xfrm>
                <a:off x="1993" y="690"/>
                <a:ext cx="22" cy="29"/>
              </a:xfrm>
              <a:custGeom>
                <a:avLst/>
                <a:gdLst>
                  <a:gd name="T0" fmla="*/ 0 w 66"/>
                  <a:gd name="T1" fmla="*/ 0 h 59"/>
                  <a:gd name="T2" fmla="*/ 0 w 66"/>
                  <a:gd name="T3" fmla="*/ 0 h 59"/>
                  <a:gd name="T4" fmla="*/ 0 w 66"/>
                  <a:gd name="T5" fmla="*/ 0 h 59"/>
                  <a:gd name="T6" fmla="*/ 0 w 66"/>
                  <a:gd name="T7" fmla="*/ 0 h 59"/>
                  <a:gd name="T8" fmla="*/ 0 w 66"/>
                  <a:gd name="T9" fmla="*/ 0 h 59"/>
                  <a:gd name="T10" fmla="*/ 0 w 66"/>
                  <a:gd name="T11" fmla="*/ 0 h 59"/>
                  <a:gd name="T12" fmla="*/ 0 w 66"/>
                  <a:gd name="T13" fmla="*/ 0 h 59"/>
                  <a:gd name="T14" fmla="*/ 0 w 66"/>
                  <a:gd name="T15" fmla="*/ 0 h 59"/>
                  <a:gd name="T16" fmla="*/ 0 w 66"/>
                  <a:gd name="T17" fmla="*/ 0 h 59"/>
                  <a:gd name="T18" fmla="*/ 0 w 66"/>
                  <a:gd name="T19" fmla="*/ 0 h 59"/>
                  <a:gd name="T20" fmla="*/ 0 w 66"/>
                  <a:gd name="T21" fmla="*/ 0 h 59"/>
                  <a:gd name="T22" fmla="*/ 0 w 66"/>
                  <a:gd name="T23" fmla="*/ 0 h 59"/>
                  <a:gd name="T24" fmla="*/ 0 w 66"/>
                  <a:gd name="T25" fmla="*/ 0 h 59"/>
                  <a:gd name="T26" fmla="*/ 0 w 66"/>
                  <a:gd name="T27" fmla="*/ 0 h 59"/>
                  <a:gd name="T28" fmla="*/ 0 w 66"/>
                  <a:gd name="T29" fmla="*/ 0 h 59"/>
                  <a:gd name="T30" fmla="*/ 0 w 66"/>
                  <a:gd name="T31" fmla="*/ 0 h 59"/>
                  <a:gd name="T32" fmla="*/ 0 w 66"/>
                  <a:gd name="T33" fmla="*/ 0 h 59"/>
                  <a:gd name="T34" fmla="*/ 0 w 66"/>
                  <a:gd name="T35" fmla="*/ 0 h 59"/>
                  <a:gd name="T36" fmla="*/ 0 w 66"/>
                  <a:gd name="T37" fmla="*/ 0 h 59"/>
                  <a:gd name="T38" fmla="*/ 0 w 66"/>
                  <a:gd name="T39" fmla="*/ 0 h 59"/>
                  <a:gd name="T40" fmla="*/ 0 w 66"/>
                  <a:gd name="T41" fmla="*/ 0 h 59"/>
                  <a:gd name="T42" fmla="*/ 0 w 66"/>
                  <a:gd name="T43" fmla="*/ 0 h 5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6"/>
                  <a:gd name="T67" fmla="*/ 0 h 59"/>
                  <a:gd name="T68" fmla="*/ 66 w 66"/>
                  <a:gd name="T69" fmla="*/ 59 h 5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6" h="59">
                    <a:moveTo>
                      <a:pt x="9" y="1"/>
                    </a:moveTo>
                    <a:lnTo>
                      <a:pt x="0" y="43"/>
                    </a:lnTo>
                    <a:lnTo>
                      <a:pt x="21" y="45"/>
                    </a:lnTo>
                    <a:lnTo>
                      <a:pt x="31" y="10"/>
                    </a:lnTo>
                    <a:lnTo>
                      <a:pt x="43" y="15"/>
                    </a:lnTo>
                    <a:lnTo>
                      <a:pt x="43" y="51"/>
                    </a:lnTo>
                    <a:lnTo>
                      <a:pt x="45" y="53"/>
                    </a:lnTo>
                    <a:lnTo>
                      <a:pt x="50" y="58"/>
                    </a:lnTo>
                    <a:lnTo>
                      <a:pt x="54" y="59"/>
                    </a:lnTo>
                    <a:lnTo>
                      <a:pt x="58" y="51"/>
                    </a:lnTo>
                    <a:lnTo>
                      <a:pt x="60" y="36"/>
                    </a:lnTo>
                    <a:lnTo>
                      <a:pt x="63" y="19"/>
                    </a:lnTo>
                    <a:lnTo>
                      <a:pt x="65" y="6"/>
                    </a:lnTo>
                    <a:lnTo>
                      <a:pt x="66" y="1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27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5" name="Freeform 164"/>
              <p:cNvSpPr>
                <a:spLocks/>
              </p:cNvSpPr>
              <p:nvPr/>
            </p:nvSpPr>
            <p:spPr bwMode="auto">
              <a:xfrm>
                <a:off x="1477" y="965"/>
                <a:ext cx="41" cy="187"/>
              </a:xfrm>
              <a:custGeom>
                <a:avLst/>
                <a:gdLst>
                  <a:gd name="T0" fmla="*/ 0 w 123"/>
                  <a:gd name="T1" fmla="*/ 3 h 374"/>
                  <a:gd name="T2" fmla="*/ 0 w 123"/>
                  <a:gd name="T3" fmla="*/ 3 h 374"/>
                  <a:gd name="T4" fmla="*/ 0 w 123"/>
                  <a:gd name="T5" fmla="*/ 3 h 374"/>
                  <a:gd name="T6" fmla="*/ 0 w 123"/>
                  <a:gd name="T7" fmla="*/ 3 h 374"/>
                  <a:gd name="T8" fmla="*/ 0 w 123"/>
                  <a:gd name="T9" fmla="*/ 3 h 374"/>
                  <a:gd name="T10" fmla="*/ 0 w 123"/>
                  <a:gd name="T11" fmla="*/ 3 h 374"/>
                  <a:gd name="T12" fmla="*/ 0 w 123"/>
                  <a:gd name="T13" fmla="*/ 3 h 374"/>
                  <a:gd name="T14" fmla="*/ 0 w 123"/>
                  <a:gd name="T15" fmla="*/ 3 h 374"/>
                  <a:gd name="T16" fmla="*/ 0 w 123"/>
                  <a:gd name="T17" fmla="*/ 3 h 374"/>
                  <a:gd name="T18" fmla="*/ 0 w 123"/>
                  <a:gd name="T19" fmla="*/ 3 h 374"/>
                  <a:gd name="T20" fmla="*/ 0 w 123"/>
                  <a:gd name="T21" fmla="*/ 1 h 374"/>
                  <a:gd name="T22" fmla="*/ 0 w 123"/>
                  <a:gd name="T23" fmla="*/ 1 h 374"/>
                  <a:gd name="T24" fmla="*/ 0 w 123"/>
                  <a:gd name="T25" fmla="*/ 1 h 374"/>
                  <a:gd name="T26" fmla="*/ 0 w 123"/>
                  <a:gd name="T27" fmla="*/ 1 h 374"/>
                  <a:gd name="T28" fmla="*/ 0 w 123"/>
                  <a:gd name="T29" fmla="*/ 1 h 374"/>
                  <a:gd name="T30" fmla="*/ 0 w 123"/>
                  <a:gd name="T31" fmla="*/ 1 h 374"/>
                  <a:gd name="T32" fmla="*/ 0 w 123"/>
                  <a:gd name="T33" fmla="*/ 1 h 374"/>
                  <a:gd name="T34" fmla="*/ 0 w 123"/>
                  <a:gd name="T35" fmla="*/ 1 h 374"/>
                  <a:gd name="T36" fmla="*/ 0 w 123"/>
                  <a:gd name="T37" fmla="*/ 1 h 374"/>
                  <a:gd name="T38" fmla="*/ 0 w 123"/>
                  <a:gd name="T39" fmla="*/ 3 h 374"/>
                  <a:gd name="T40" fmla="*/ 0 w 123"/>
                  <a:gd name="T41" fmla="*/ 3 h 374"/>
                  <a:gd name="T42" fmla="*/ 0 w 123"/>
                  <a:gd name="T43" fmla="*/ 3 h 374"/>
                  <a:gd name="T44" fmla="*/ 0 w 123"/>
                  <a:gd name="T45" fmla="*/ 3 h 374"/>
                  <a:gd name="T46" fmla="*/ 0 w 123"/>
                  <a:gd name="T47" fmla="*/ 3 h 374"/>
                  <a:gd name="T48" fmla="*/ 0 w 123"/>
                  <a:gd name="T49" fmla="*/ 1 h 374"/>
                  <a:gd name="T50" fmla="*/ 0 w 123"/>
                  <a:gd name="T51" fmla="*/ 1 h 374"/>
                  <a:gd name="T52" fmla="*/ 0 w 123"/>
                  <a:gd name="T53" fmla="*/ 1 h 374"/>
                  <a:gd name="T54" fmla="*/ 0 w 123"/>
                  <a:gd name="T55" fmla="*/ 1 h 374"/>
                  <a:gd name="T56" fmla="*/ 0 w 123"/>
                  <a:gd name="T57" fmla="*/ 1 h 374"/>
                  <a:gd name="T58" fmla="*/ 0 w 123"/>
                  <a:gd name="T59" fmla="*/ 1 h 374"/>
                  <a:gd name="T60" fmla="*/ 0 w 123"/>
                  <a:gd name="T61" fmla="*/ 1 h 374"/>
                  <a:gd name="T62" fmla="*/ 0 w 123"/>
                  <a:gd name="T63" fmla="*/ 1 h 374"/>
                  <a:gd name="T64" fmla="*/ 0 w 123"/>
                  <a:gd name="T65" fmla="*/ 1 h 374"/>
                  <a:gd name="T66" fmla="*/ 0 w 123"/>
                  <a:gd name="T67" fmla="*/ 1 h 374"/>
                  <a:gd name="T68" fmla="*/ 0 w 123"/>
                  <a:gd name="T69" fmla="*/ 1 h 374"/>
                  <a:gd name="T70" fmla="*/ 0 w 123"/>
                  <a:gd name="T71" fmla="*/ 1 h 374"/>
                  <a:gd name="T72" fmla="*/ 0 w 123"/>
                  <a:gd name="T73" fmla="*/ 1 h 374"/>
                  <a:gd name="T74" fmla="*/ 0 w 123"/>
                  <a:gd name="T75" fmla="*/ 0 h 374"/>
                  <a:gd name="T76" fmla="*/ 0 w 123"/>
                  <a:gd name="T77" fmla="*/ 1 h 374"/>
                  <a:gd name="T78" fmla="*/ 0 w 123"/>
                  <a:gd name="T79" fmla="*/ 1 h 374"/>
                  <a:gd name="T80" fmla="*/ 0 w 123"/>
                  <a:gd name="T81" fmla="*/ 1 h 374"/>
                  <a:gd name="T82" fmla="*/ 0 w 123"/>
                  <a:gd name="T83" fmla="*/ 1 h 374"/>
                  <a:gd name="T84" fmla="*/ 0 w 123"/>
                  <a:gd name="T85" fmla="*/ 1 h 374"/>
                  <a:gd name="T86" fmla="*/ 0 w 123"/>
                  <a:gd name="T87" fmla="*/ 1 h 374"/>
                  <a:gd name="T88" fmla="*/ 0 w 123"/>
                  <a:gd name="T89" fmla="*/ 1 h 374"/>
                  <a:gd name="T90" fmla="*/ 0 w 123"/>
                  <a:gd name="T91" fmla="*/ 1 h 374"/>
                  <a:gd name="T92" fmla="*/ 0 w 123"/>
                  <a:gd name="T93" fmla="*/ 1 h 374"/>
                  <a:gd name="T94" fmla="*/ 0 w 123"/>
                  <a:gd name="T95" fmla="*/ 1 h 374"/>
                  <a:gd name="T96" fmla="*/ 0 w 123"/>
                  <a:gd name="T97" fmla="*/ 3 h 374"/>
                  <a:gd name="T98" fmla="*/ 0 w 123"/>
                  <a:gd name="T99" fmla="*/ 3 h 374"/>
                  <a:gd name="T100" fmla="*/ 0 w 123"/>
                  <a:gd name="T101" fmla="*/ 3 h 374"/>
                  <a:gd name="T102" fmla="*/ 0 w 123"/>
                  <a:gd name="T103" fmla="*/ 3 h 374"/>
                  <a:gd name="T104" fmla="*/ 0 w 123"/>
                  <a:gd name="T105" fmla="*/ 3 h 374"/>
                  <a:gd name="T106" fmla="*/ 0 w 123"/>
                  <a:gd name="T107" fmla="*/ 3 h 374"/>
                  <a:gd name="T108" fmla="*/ 0 w 123"/>
                  <a:gd name="T109" fmla="*/ 3 h 374"/>
                  <a:gd name="T110" fmla="*/ 0 w 123"/>
                  <a:gd name="T111" fmla="*/ 3 h 37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3"/>
                  <a:gd name="T169" fmla="*/ 0 h 374"/>
                  <a:gd name="T170" fmla="*/ 123 w 123"/>
                  <a:gd name="T171" fmla="*/ 374 h 37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3" h="374">
                    <a:moveTo>
                      <a:pt x="68" y="374"/>
                    </a:moveTo>
                    <a:lnTo>
                      <a:pt x="72" y="374"/>
                    </a:lnTo>
                    <a:lnTo>
                      <a:pt x="83" y="369"/>
                    </a:lnTo>
                    <a:lnTo>
                      <a:pt x="91" y="361"/>
                    </a:lnTo>
                    <a:lnTo>
                      <a:pt x="97" y="351"/>
                    </a:lnTo>
                    <a:lnTo>
                      <a:pt x="102" y="340"/>
                    </a:lnTo>
                    <a:lnTo>
                      <a:pt x="104" y="328"/>
                    </a:lnTo>
                    <a:lnTo>
                      <a:pt x="107" y="314"/>
                    </a:lnTo>
                    <a:lnTo>
                      <a:pt x="109" y="302"/>
                    </a:lnTo>
                    <a:lnTo>
                      <a:pt x="113" y="291"/>
                    </a:lnTo>
                    <a:lnTo>
                      <a:pt x="121" y="236"/>
                    </a:lnTo>
                    <a:lnTo>
                      <a:pt x="123" y="182"/>
                    </a:lnTo>
                    <a:lnTo>
                      <a:pt x="120" y="128"/>
                    </a:lnTo>
                    <a:lnTo>
                      <a:pt x="111" y="76"/>
                    </a:lnTo>
                    <a:lnTo>
                      <a:pt x="107" y="110"/>
                    </a:lnTo>
                    <a:lnTo>
                      <a:pt x="104" y="145"/>
                    </a:lnTo>
                    <a:lnTo>
                      <a:pt x="102" y="181"/>
                    </a:lnTo>
                    <a:lnTo>
                      <a:pt x="98" y="217"/>
                    </a:lnTo>
                    <a:lnTo>
                      <a:pt x="94" y="253"/>
                    </a:lnTo>
                    <a:lnTo>
                      <a:pt x="87" y="288"/>
                    </a:lnTo>
                    <a:lnTo>
                      <a:pt x="77" y="322"/>
                    </a:lnTo>
                    <a:lnTo>
                      <a:pt x="62" y="353"/>
                    </a:lnTo>
                    <a:lnTo>
                      <a:pt x="67" y="311"/>
                    </a:lnTo>
                    <a:lnTo>
                      <a:pt x="70" y="269"/>
                    </a:lnTo>
                    <a:lnTo>
                      <a:pt x="70" y="225"/>
                    </a:lnTo>
                    <a:lnTo>
                      <a:pt x="67" y="182"/>
                    </a:lnTo>
                    <a:lnTo>
                      <a:pt x="59" y="138"/>
                    </a:lnTo>
                    <a:lnTo>
                      <a:pt x="48" y="96"/>
                    </a:lnTo>
                    <a:lnTo>
                      <a:pt x="30" y="56"/>
                    </a:lnTo>
                    <a:lnTo>
                      <a:pt x="7" y="18"/>
                    </a:lnTo>
                    <a:lnTo>
                      <a:pt x="10" y="16"/>
                    </a:lnTo>
                    <a:lnTo>
                      <a:pt x="13" y="14"/>
                    </a:lnTo>
                    <a:lnTo>
                      <a:pt x="17" y="12"/>
                    </a:lnTo>
                    <a:lnTo>
                      <a:pt x="22" y="11"/>
                    </a:lnTo>
                    <a:lnTo>
                      <a:pt x="23" y="10"/>
                    </a:lnTo>
                    <a:lnTo>
                      <a:pt x="25" y="7"/>
                    </a:lnTo>
                    <a:lnTo>
                      <a:pt x="26" y="4"/>
                    </a:lnTo>
                    <a:lnTo>
                      <a:pt x="25" y="0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3" y="9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0" y="53"/>
                    </a:lnTo>
                    <a:lnTo>
                      <a:pt x="35" y="94"/>
                    </a:lnTo>
                    <a:lnTo>
                      <a:pt x="43" y="136"/>
                    </a:lnTo>
                    <a:lnTo>
                      <a:pt x="46" y="178"/>
                    </a:lnTo>
                    <a:lnTo>
                      <a:pt x="45" y="223"/>
                    </a:lnTo>
                    <a:lnTo>
                      <a:pt x="42" y="267"/>
                    </a:lnTo>
                    <a:lnTo>
                      <a:pt x="37" y="310"/>
                    </a:lnTo>
                    <a:lnTo>
                      <a:pt x="31" y="353"/>
                    </a:lnTo>
                    <a:lnTo>
                      <a:pt x="33" y="359"/>
                    </a:lnTo>
                    <a:lnTo>
                      <a:pt x="37" y="363"/>
                    </a:lnTo>
                    <a:lnTo>
                      <a:pt x="39" y="366"/>
                    </a:lnTo>
                    <a:lnTo>
                      <a:pt x="42" y="369"/>
                    </a:lnTo>
                    <a:lnTo>
                      <a:pt x="68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6" name="Freeform 165"/>
              <p:cNvSpPr>
                <a:spLocks/>
              </p:cNvSpPr>
              <p:nvPr/>
            </p:nvSpPr>
            <p:spPr bwMode="auto">
              <a:xfrm>
                <a:off x="1577" y="990"/>
                <a:ext cx="30" cy="154"/>
              </a:xfrm>
              <a:custGeom>
                <a:avLst/>
                <a:gdLst>
                  <a:gd name="T0" fmla="*/ 0 w 89"/>
                  <a:gd name="T1" fmla="*/ 2 h 308"/>
                  <a:gd name="T2" fmla="*/ 0 w 89"/>
                  <a:gd name="T3" fmla="*/ 2 h 308"/>
                  <a:gd name="T4" fmla="*/ 0 w 89"/>
                  <a:gd name="T5" fmla="*/ 2 h 308"/>
                  <a:gd name="T6" fmla="*/ 0 w 89"/>
                  <a:gd name="T7" fmla="*/ 2 h 308"/>
                  <a:gd name="T8" fmla="*/ 0 w 89"/>
                  <a:gd name="T9" fmla="*/ 1 h 308"/>
                  <a:gd name="T10" fmla="*/ 0 w 89"/>
                  <a:gd name="T11" fmla="*/ 1 h 308"/>
                  <a:gd name="T12" fmla="*/ 0 w 89"/>
                  <a:gd name="T13" fmla="*/ 1 h 308"/>
                  <a:gd name="T14" fmla="*/ 0 w 89"/>
                  <a:gd name="T15" fmla="*/ 1 h 308"/>
                  <a:gd name="T16" fmla="*/ 0 w 89"/>
                  <a:gd name="T17" fmla="*/ 1 h 308"/>
                  <a:gd name="T18" fmla="*/ 0 w 89"/>
                  <a:gd name="T19" fmla="*/ 1 h 308"/>
                  <a:gd name="T20" fmla="*/ 0 w 89"/>
                  <a:gd name="T21" fmla="*/ 1 h 308"/>
                  <a:gd name="T22" fmla="*/ 0 w 89"/>
                  <a:gd name="T23" fmla="*/ 1 h 308"/>
                  <a:gd name="T24" fmla="*/ 0 w 89"/>
                  <a:gd name="T25" fmla="*/ 1 h 308"/>
                  <a:gd name="T26" fmla="*/ 0 w 89"/>
                  <a:gd name="T27" fmla="*/ 1 h 308"/>
                  <a:gd name="T28" fmla="*/ 0 w 89"/>
                  <a:gd name="T29" fmla="*/ 1 h 308"/>
                  <a:gd name="T30" fmla="*/ 0 w 89"/>
                  <a:gd name="T31" fmla="*/ 1 h 308"/>
                  <a:gd name="T32" fmla="*/ 0 w 89"/>
                  <a:gd name="T33" fmla="*/ 1 h 308"/>
                  <a:gd name="T34" fmla="*/ 0 w 89"/>
                  <a:gd name="T35" fmla="*/ 0 h 308"/>
                  <a:gd name="T36" fmla="*/ 0 w 89"/>
                  <a:gd name="T37" fmla="*/ 1 h 308"/>
                  <a:gd name="T38" fmla="*/ 0 w 89"/>
                  <a:gd name="T39" fmla="*/ 1 h 308"/>
                  <a:gd name="T40" fmla="*/ 0 w 89"/>
                  <a:gd name="T41" fmla="*/ 1 h 308"/>
                  <a:gd name="T42" fmla="*/ 0 w 89"/>
                  <a:gd name="T43" fmla="*/ 1 h 308"/>
                  <a:gd name="T44" fmla="*/ 0 w 89"/>
                  <a:gd name="T45" fmla="*/ 1 h 308"/>
                  <a:gd name="T46" fmla="*/ 0 w 89"/>
                  <a:gd name="T47" fmla="*/ 1 h 308"/>
                  <a:gd name="T48" fmla="*/ 0 w 89"/>
                  <a:gd name="T49" fmla="*/ 1 h 308"/>
                  <a:gd name="T50" fmla="*/ 0 w 89"/>
                  <a:gd name="T51" fmla="*/ 2 h 308"/>
                  <a:gd name="T52" fmla="*/ 0 w 89"/>
                  <a:gd name="T53" fmla="*/ 2 h 308"/>
                  <a:gd name="T54" fmla="*/ 0 w 89"/>
                  <a:gd name="T55" fmla="*/ 2 h 308"/>
                  <a:gd name="T56" fmla="*/ 0 w 89"/>
                  <a:gd name="T57" fmla="*/ 2 h 308"/>
                  <a:gd name="T58" fmla="*/ 0 w 89"/>
                  <a:gd name="T59" fmla="*/ 2 h 308"/>
                  <a:gd name="T60" fmla="*/ 0 w 89"/>
                  <a:gd name="T61" fmla="*/ 2 h 308"/>
                  <a:gd name="T62" fmla="*/ 0 w 89"/>
                  <a:gd name="T63" fmla="*/ 1 h 308"/>
                  <a:gd name="T64" fmla="*/ 0 w 89"/>
                  <a:gd name="T65" fmla="*/ 1 h 308"/>
                  <a:gd name="T66" fmla="*/ 0 w 89"/>
                  <a:gd name="T67" fmla="*/ 1 h 308"/>
                  <a:gd name="T68" fmla="*/ 0 w 89"/>
                  <a:gd name="T69" fmla="*/ 1 h 308"/>
                  <a:gd name="T70" fmla="*/ 0 w 89"/>
                  <a:gd name="T71" fmla="*/ 1 h 308"/>
                  <a:gd name="T72" fmla="*/ 0 w 89"/>
                  <a:gd name="T73" fmla="*/ 1 h 308"/>
                  <a:gd name="T74" fmla="*/ 0 w 89"/>
                  <a:gd name="T75" fmla="*/ 0 h 308"/>
                  <a:gd name="T76" fmla="*/ 0 w 89"/>
                  <a:gd name="T77" fmla="*/ 1 h 308"/>
                  <a:gd name="T78" fmla="*/ 0 w 89"/>
                  <a:gd name="T79" fmla="*/ 1 h 308"/>
                  <a:gd name="T80" fmla="*/ 0 w 89"/>
                  <a:gd name="T81" fmla="*/ 1 h 308"/>
                  <a:gd name="T82" fmla="*/ 0 w 89"/>
                  <a:gd name="T83" fmla="*/ 2 h 308"/>
                  <a:gd name="T84" fmla="*/ 0 w 89"/>
                  <a:gd name="T85" fmla="*/ 2 h 308"/>
                  <a:gd name="T86" fmla="*/ 0 w 89"/>
                  <a:gd name="T87" fmla="*/ 2 h 30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9"/>
                  <a:gd name="T133" fmla="*/ 0 h 308"/>
                  <a:gd name="T134" fmla="*/ 89 w 89"/>
                  <a:gd name="T135" fmla="*/ 308 h 30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9" h="308">
                    <a:moveTo>
                      <a:pt x="15" y="308"/>
                    </a:moveTo>
                    <a:lnTo>
                      <a:pt x="50" y="302"/>
                    </a:lnTo>
                    <a:lnTo>
                      <a:pt x="65" y="287"/>
                    </a:lnTo>
                    <a:lnTo>
                      <a:pt x="75" y="269"/>
                    </a:lnTo>
                    <a:lnTo>
                      <a:pt x="81" y="250"/>
                    </a:lnTo>
                    <a:lnTo>
                      <a:pt x="84" y="229"/>
                    </a:lnTo>
                    <a:lnTo>
                      <a:pt x="85" y="207"/>
                    </a:lnTo>
                    <a:lnTo>
                      <a:pt x="87" y="185"/>
                    </a:lnTo>
                    <a:lnTo>
                      <a:pt x="87" y="162"/>
                    </a:lnTo>
                    <a:lnTo>
                      <a:pt x="89" y="142"/>
                    </a:lnTo>
                    <a:lnTo>
                      <a:pt x="88" y="123"/>
                    </a:lnTo>
                    <a:lnTo>
                      <a:pt x="84" y="105"/>
                    </a:lnTo>
                    <a:lnTo>
                      <a:pt x="81" y="86"/>
                    </a:lnTo>
                    <a:lnTo>
                      <a:pt x="76" y="68"/>
                    </a:lnTo>
                    <a:lnTo>
                      <a:pt x="70" y="50"/>
                    </a:lnTo>
                    <a:lnTo>
                      <a:pt x="64" y="33"/>
                    </a:lnTo>
                    <a:lnTo>
                      <a:pt x="57" y="15"/>
                    </a:lnTo>
                    <a:lnTo>
                      <a:pt x="50" y="0"/>
                    </a:lnTo>
                    <a:lnTo>
                      <a:pt x="55" y="33"/>
                    </a:lnTo>
                    <a:lnTo>
                      <a:pt x="58" y="69"/>
                    </a:lnTo>
                    <a:lnTo>
                      <a:pt x="62" y="106"/>
                    </a:lnTo>
                    <a:lnTo>
                      <a:pt x="63" y="143"/>
                    </a:lnTo>
                    <a:lnTo>
                      <a:pt x="62" y="181"/>
                    </a:lnTo>
                    <a:lnTo>
                      <a:pt x="58" y="219"/>
                    </a:lnTo>
                    <a:lnTo>
                      <a:pt x="51" y="255"/>
                    </a:lnTo>
                    <a:lnTo>
                      <a:pt x="40" y="290"/>
                    </a:lnTo>
                    <a:lnTo>
                      <a:pt x="38" y="291"/>
                    </a:lnTo>
                    <a:lnTo>
                      <a:pt x="36" y="291"/>
                    </a:lnTo>
                    <a:lnTo>
                      <a:pt x="33" y="292"/>
                    </a:lnTo>
                    <a:lnTo>
                      <a:pt x="30" y="292"/>
                    </a:lnTo>
                    <a:lnTo>
                      <a:pt x="32" y="256"/>
                    </a:lnTo>
                    <a:lnTo>
                      <a:pt x="35" y="219"/>
                    </a:lnTo>
                    <a:lnTo>
                      <a:pt x="37" y="182"/>
                    </a:lnTo>
                    <a:lnTo>
                      <a:pt x="37" y="144"/>
                    </a:lnTo>
                    <a:lnTo>
                      <a:pt x="35" y="107"/>
                    </a:lnTo>
                    <a:lnTo>
                      <a:pt x="29" y="71"/>
                    </a:lnTo>
                    <a:lnTo>
                      <a:pt x="17" y="35"/>
                    </a:lnTo>
                    <a:lnTo>
                      <a:pt x="0" y="0"/>
                    </a:lnTo>
                    <a:lnTo>
                      <a:pt x="16" y="71"/>
                    </a:lnTo>
                    <a:lnTo>
                      <a:pt x="18" y="142"/>
                    </a:lnTo>
                    <a:lnTo>
                      <a:pt x="12" y="213"/>
                    </a:lnTo>
                    <a:lnTo>
                      <a:pt x="0" y="285"/>
                    </a:lnTo>
                    <a:lnTo>
                      <a:pt x="9" y="305"/>
                    </a:lnTo>
                    <a:lnTo>
                      <a:pt x="15" y="30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7" name="Freeform 166"/>
              <p:cNvSpPr>
                <a:spLocks/>
              </p:cNvSpPr>
              <p:nvPr/>
            </p:nvSpPr>
            <p:spPr bwMode="auto">
              <a:xfrm>
                <a:off x="1671" y="1043"/>
                <a:ext cx="32" cy="82"/>
              </a:xfrm>
              <a:custGeom>
                <a:avLst/>
                <a:gdLst>
                  <a:gd name="T0" fmla="*/ 0 w 95"/>
                  <a:gd name="T1" fmla="*/ 2 h 163"/>
                  <a:gd name="T2" fmla="*/ 0 w 95"/>
                  <a:gd name="T3" fmla="*/ 2 h 163"/>
                  <a:gd name="T4" fmla="*/ 0 w 95"/>
                  <a:gd name="T5" fmla="*/ 2 h 163"/>
                  <a:gd name="T6" fmla="*/ 0 w 95"/>
                  <a:gd name="T7" fmla="*/ 1 h 163"/>
                  <a:gd name="T8" fmla="*/ 0 w 95"/>
                  <a:gd name="T9" fmla="*/ 1 h 163"/>
                  <a:gd name="T10" fmla="*/ 0 w 95"/>
                  <a:gd name="T11" fmla="*/ 1 h 163"/>
                  <a:gd name="T12" fmla="*/ 0 w 95"/>
                  <a:gd name="T13" fmla="*/ 1 h 163"/>
                  <a:gd name="T14" fmla="*/ 0 w 95"/>
                  <a:gd name="T15" fmla="*/ 1 h 163"/>
                  <a:gd name="T16" fmla="*/ 0 w 95"/>
                  <a:gd name="T17" fmla="*/ 1 h 163"/>
                  <a:gd name="T18" fmla="*/ 0 w 95"/>
                  <a:gd name="T19" fmla="*/ 1 h 163"/>
                  <a:gd name="T20" fmla="*/ 0 w 95"/>
                  <a:gd name="T21" fmla="*/ 1 h 163"/>
                  <a:gd name="T22" fmla="*/ 0 w 95"/>
                  <a:gd name="T23" fmla="*/ 1 h 163"/>
                  <a:gd name="T24" fmla="*/ 0 w 95"/>
                  <a:gd name="T25" fmla="*/ 1 h 163"/>
                  <a:gd name="T26" fmla="*/ 0 w 95"/>
                  <a:gd name="T27" fmla="*/ 1 h 163"/>
                  <a:gd name="T28" fmla="*/ 0 w 95"/>
                  <a:gd name="T29" fmla="*/ 1 h 163"/>
                  <a:gd name="T30" fmla="*/ 0 w 95"/>
                  <a:gd name="T31" fmla="*/ 1 h 163"/>
                  <a:gd name="T32" fmla="*/ 0 w 95"/>
                  <a:gd name="T33" fmla="*/ 1 h 163"/>
                  <a:gd name="T34" fmla="*/ 0 w 95"/>
                  <a:gd name="T35" fmla="*/ 1 h 163"/>
                  <a:gd name="T36" fmla="*/ 0 w 95"/>
                  <a:gd name="T37" fmla="*/ 1 h 163"/>
                  <a:gd name="T38" fmla="*/ 0 w 95"/>
                  <a:gd name="T39" fmla="*/ 1 h 163"/>
                  <a:gd name="T40" fmla="*/ 0 w 95"/>
                  <a:gd name="T41" fmla="*/ 1 h 163"/>
                  <a:gd name="T42" fmla="*/ 0 w 95"/>
                  <a:gd name="T43" fmla="*/ 1 h 163"/>
                  <a:gd name="T44" fmla="*/ 0 w 95"/>
                  <a:gd name="T45" fmla="*/ 1 h 163"/>
                  <a:gd name="T46" fmla="*/ 0 w 95"/>
                  <a:gd name="T47" fmla="*/ 1 h 163"/>
                  <a:gd name="T48" fmla="*/ 0 w 95"/>
                  <a:gd name="T49" fmla="*/ 1 h 163"/>
                  <a:gd name="T50" fmla="*/ 0 w 95"/>
                  <a:gd name="T51" fmla="*/ 1 h 163"/>
                  <a:gd name="T52" fmla="*/ 0 w 95"/>
                  <a:gd name="T53" fmla="*/ 1 h 163"/>
                  <a:gd name="T54" fmla="*/ 0 w 95"/>
                  <a:gd name="T55" fmla="*/ 1 h 163"/>
                  <a:gd name="T56" fmla="*/ 0 w 95"/>
                  <a:gd name="T57" fmla="*/ 2 h 163"/>
                  <a:gd name="T58" fmla="*/ 0 w 95"/>
                  <a:gd name="T59" fmla="*/ 2 h 163"/>
                  <a:gd name="T60" fmla="*/ 0 w 95"/>
                  <a:gd name="T61" fmla="*/ 2 h 163"/>
                  <a:gd name="T62" fmla="*/ 0 w 95"/>
                  <a:gd name="T63" fmla="*/ 2 h 163"/>
                  <a:gd name="T64" fmla="*/ 0 w 95"/>
                  <a:gd name="T65" fmla="*/ 2 h 163"/>
                  <a:gd name="T66" fmla="*/ 0 w 95"/>
                  <a:gd name="T67" fmla="*/ 1 h 163"/>
                  <a:gd name="T68" fmla="*/ 0 w 95"/>
                  <a:gd name="T69" fmla="*/ 2 h 163"/>
                  <a:gd name="T70" fmla="*/ 0 w 95"/>
                  <a:gd name="T71" fmla="*/ 2 h 163"/>
                  <a:gd name="T72" fmla="*/ 0 w 95"/>
                  <a:gd name="T73" fmla="*/ 2 h 16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95"/>
                  <a:gd name="T112" fmla="*/ 0 h 163"/>
                  <a:gd name="T113" fmla="*/ 95 w 95"/>
                  <a:gd name="T114" fmla="*/ 163 h 16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95" h="163">
                    <a:moveTo>
                      <a:pt x="54" y="162"/>
                    </a:moveTo>
                    <a:lnTo>
                      <a:pt x="61" y="159"/>
                    </a:lnTo>
                    <a:lnTo>
                      <a:pt x="68" y="156"/>
                    </a:lnTo>
                    <a:lnTo>
                      <a:pt x="74" y="152"/>
                    </a:lnTo>
                    <a:lnTo>
                      <a:pt x="80" y="147"/>
                    </a:lnTo>
                    <a:lnTo>
                      <a:pt x="85" y="142"/>
                    </a:lnTo>
                    <a:lnTo>
                      <a:pt x="90" y="135"/>
                    </a:lnTo>
                    <a:lnTo>
                      <a:pt x="93" y="128"/>
                    </a:lnTo>
                    <a:lnTo>
                      <a:pt x="95" y="120"/>
                    </a:lnTo>
                    <a:lnTo>
                      <a:pt x="95" y="116"/>
                    </a:lnTo>
                    <a:lnTo>
                      <a:pt x="94" y="113"/>
                    </a:lnTo>
                    <a:lnTo>
                      <a:pt x="92" y="110"/>
                    </a:lnTo>
                    <a:lnTo>
                      <a:pt x="90" y="107"/>
                    </a:lnTo>
                    <a:lnTo>
                      <a:pt x="88" y="106"/>
                    </a:lnTo>
                    <a:lnTo>
                      <a:pt x="86" y="105"/>
                    </a:lnTo>
                    <a:lnTo>
                      <a:pt x="82" y="104"/>
                    </a:lnTo>
                    <a:lnTo>
                      <a:pt x="79" y="103"/>
                    </a:lnTo>
                    <a:lnTo>
                      <a:pt x="72" y="105"/>
                    </a:lnTo>
                    <a:lnTo>
                      <a:pt x="64" y="108"/>
                    </a:lnTo>
                    <a:lnTo>
                      <a:pt x="55" y="111"/>
                    </a:lnTo>
                    <a:lnTo>
                      <a:pt x="47" y="113"/>
                    </a:lnTo>
                    <a:lnTo>
                      <a:pt x="38" y="115"/>
                    </a:lnTo>
                    <a:lnTo>
                      <a:pt x="29" y="114"/>
                    </a:lnTo>
                    <a:lnTo>
                      <a:pt x="21" y="112"/>
                    </a:lnTo>
                    <a:lnTo>
                      <a:pt x="14" y="107"/>
                    </a:lnTo>
                    <a:lnTo>
                      <a:pt x="17" y="88"/>
                    </a:lnTo>
                    <a:lnTo>
                      <a:pt x="7" y="71"/>
                    </a:lnTo>
                    <a:lnTo>
                      <a:pt x="14" y="61"/>
                    </a:lnTo>
                    <a:lnTo>
                      <a:pt x="23" y="51"/>
                    </a:lnTo>
                    <a:lnTo>
                      <a:pt x="28" y="40"/>
                    </a:lnTo>
                    <a:lnTo>
                      <a:pt x="26" y="27"/>
                    </a:lnTo>
                    <a:lnTo>
                      <a:pt x="20" y="18"/>
                    </a:lnTo>
                    <a:lnTo>
                      <a:pt x="15" y="11"/>
                    </a:lnTo>
                    <a:lnTo>
                      <a:pt x="12" y="5"/>
                    </a:lnTo>
                    <a:lnTo>
                      <a:pt x="7" y="0"/>
                    </a:lnTo>
                    <a:lnTo>
                      <a:pt x="17" y="31"/>
                    </a:lnTo>
                    <a:lnTo>
                      <a:pt x="4" y="46"/>
                    </a:lnTo>
                    <a:lnTo>
                      <a:pt x="0" y="66"/>
                    </a:lnTo>
                    <a:lnTo>
                      <a:pt x="1" y="86"/>
                    </a:lnTo>
                    <a:lnTo>
                      <a:pt x="7" y="106"/>
                    </a:lnTo>
                    <a:lnTo>
                      <a:pt x="13" y="111"/>
                    </a:lnTo>
                    <a:lnTo>
                      <a:pt x="17" y="115"/>
                    </a:lnTo>
                    <a:lnTo>
                      <a:pt x="23" y="119"/>
                    </a:lnTo>
                    <a:lnTo>
                      <a:pt x="29" y="121"/>
                    </a:lnTo>
                    <a:lnTo>
                      <a:pt x="35" y="123"/>
                    </a:lnTo>
                    <a:lnTo>
                      <a:pt x="42" y="124"/>
                    </a:lnTo>
                    <a:lnTo>
                      <a:pt x="48" y="124"/>
                    </a:lnTo>
                    <a:lnTo>
                      <a:pt x="54" y="123"/>
                    </a:lnTo>
                    <a:lnTo>
                      <a:pt x="58" y="122"/>
                    </a:lnTo>
                    <a:lnTo>
                      <a:pt x="61" y="121"/>
                    </a:lnTo>
                    <a:lnTo>
                      <a:pt x="62" y="120"/>
                    </a:lnTo>
                    <a:lnTo>
                      <a:pt x="64" y="120"/>
                    </a:lnTo>
                    <a:lnTo>
                      <a:pt x="66" y="120"/>
                    </a:lnTo>
                    <a:lnTo>
                      <a:pt x="69" y="121"/>
                    </a:lnTo>
                    <a:lnTo>
                      <a:pt x="72" y="122"/>
                    </a:lnTo>
                    <a:lnTo>
                      <a:pt x="74" y="124"/>
                    </a:lnTo>
                    <a:lnTo>
                      <a:pt x="72" y="130"/>
                    </a:lnTo>
                    <a:lnTo>
                      <a:pt x="69" y="134"/>
                    </a:lnTo>
                    <a:lnTo>
                      <a:pt x="65" y="138"/>
                    </a:lnTo>
                    <a:lnTo>
                      <a:pt x="60" y="141"/>
                    </a:lnTo>
                    <a:lnTo>
                      <a:pt x="55" y="143"/>
                    </a:lnTo>
                    <a:lnTo>
                      <a:pt x="49" y="146"/>
                    </a:lnTo>
                    <a:lnTo>
                      <a:pt x="43" y="148"/>
                    </a:lnTo>
                    <a:lnTo>
                      <a:pt x="39" y="151"/>
                    </a:lnTo>
                    <a:lnTo>
                      <a:pt x="28" y="146"/>
                    </a:lnTo>
                    <a:lnTo>
                      <a:pt x="20" y="138"/>
                    </a:lnTo>
                    <a:lnTo>
                      <a:pt x="13" y="128"/>
                    </a:lnTo>
                    <a:lnTo>
                      <a:pt x="7" y="120"/>
                    </a:lnTo>
                    <a:lnTo>
                      <a:pt x="8" y="132"/>
                    </a:lnTo>
                    <a:lnTo>
                      <a:pt x="13" y="141"/>
                    </a:lnTo>
                    <a:lnTo>
                      <a:pt x="20" y="149"/>
                    </a:lnTo>
                    <a:lnTo>
                      <a:pt x="28" y="157"/>
                    </a:lnTo>
                    <a:lnTo>
                      <a:pt x="47" y="163"/>
                    </a:lnTo>
                    <a:lnTo>
                      <a:pt x="54" y="1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8" name="Freeform 167"/>
              <p:cNvSpPr>
                <a:spLocks/>
              </p:cNvSpPr>
              <p:nvPr/>
            </p:nvSpPr>
            <p:spPr bwMode="auto">
              <a:xfrm>
                <a:off x="1416" y="790"/>
                <a:ext cx="36" cy="25"/>
              </a:xfrm>
              <a:custGeom>
                <a:avLst/>
                <a:gdLst>
                  <a:gd name="T0" fmla="*/ 0 w 107"/>
                  <a:gd name="T1" fmla="*/ 0 h 50"/>
                  <a:gd name="T2" fmla="*/ 0 w 107"/>
                  <a:gd name="T3" fmla="*/ 1 h 50"/>
                  <a:gd name="T4" fmla="*/ 0 w 107"/>
                  <a:gd name="T5" fmla="*/ 1 h 50"/>
                  <a:gd name="T6" fmla="*/ 0 w 107"/>
                  <a:gd name="T7" fmla="*/ 0 h 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50"/>
                  <a:gd name="T14" fmla="*/ 107 w 107"/>
                  <a:gd name="T15" fmla="*/ 50 h 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50">
                    <a:moveTo>
                      <a:pt x="87" y="0"/>
                    </a:moveTo>
                    <a:lnTo>
                      <a:pt x="107" y="46"/>
                    </a:lnTo>
                    <a:lnTo>
                      <a:pt x="0" y="5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29" name="Freeform 168"/>
              <p:cNvSpPr>
                <a:spLocks/>
              </p:cNvSpPr>
              <p:nvPr/>
            </p:nvSpPr>
            <p:spPr bwMode="auto">
              <a:xfrm>
                <a:off x="1392" y="799"/>
                <a:ext cx="69" cy="318"/>
              </a:xfrm>
              <a:custGeom>
                <a:avLst/>
                <a:gdLst>
                  <a:gd name="T0" fmla="*/ 0 w 206"/>
                  <a:gd name="T1" fmla="*/ 4 h 637"/>
                  <a:gd name="T2" fmla="*/ 0 w 206"/>
                  <a:gd name="T3" fmla="*/ 4 h 637"/>
                  <a:gd name="T4" fmla="*/ 0 w 206"/>
                  <a:gd name="T5" fmla="*/ 4 h 637"/>
                  <a:gd name="T6" fmla="*/ 0 w 206"/>
                  <a:gd name="T7" fmla="*/ 0 h 637"/>
                  <a:gd name="T8" fmla="*/ 0 w 206"/>
                  <a:gd name="T9" fmla="*/ 0 h 637"/>
                  <a:gd name="T10" fmla="*/ 0 w 206"/>
                  <a:gd name="T11" fmla="*/ 0 h 637"/>
                  <a:gd name="T12" fmla="*/ 0 w 206"/>
                  <a:gd name="T13" fmla="*/ 0 h 637"/>
                  <a:gd name="T14" fmla="*/ 0 w 206"/>
                  <a:gd name="T15" fmla="*/ 0 h 637"/>
                  <a:gd name="T16" fmla="*/ 0 w 206"/>
                  <a:gd name="T17" fmla="*/ 0 h 637"/>
                  <a:gd name="T18" fmla="*/ 0 w 206"/>
                  <a:gd name="T19" fmla="*/ 0 h 637"/>
                  <a:gd name="T20" fmla="*/ 0 w 206"/>
                  <a:gd name="T21" fmla="*/ 0 h 637"/>
                  <a:gd name="T22" fmla="*/ 0 w 206"/>
                  <a:gd name="T23" fmla="*/ 0 h 637"/>
                  <a:gd name="T24" fmla="*/ 0 w 206"/>
                  <a:gd name="T25" fmla="*/ 0 h 637"/>
                  <a:gd name="T26" fmla="*/ 0 w 206"/>
                  <a:gd name="T27" fmla="*/ 0 h 637"/>
                  <a:gd name="T28" fmla="*/ 0 w 206"/>
                  <a:gd name="T29" fmla="*/ 0 h 637"/>
                  <a:gd name="T30" fmla="*/ 0 w 206"/>
                  <a:gd name="T31" fmla="*/ 0 h 637"/>
                  <a:gd name="T32" fmla="*/ 0 w 206"/>
                  <a:gd name="T33" fmla="*/ 0 h 637"/>
                  <a:gd name="T34" fmla="*/ 0 w 206"/>
                  <a:gd name="T35" fmla="*/ 0 h 637"/>
                  <a:gd name="T36" fmla="*/ 0 w 206"/>
                  <a:gd name="T37" fmla="*/ 0 h 637"/>
                  <a:gd name="T38" fmla="*/ 0 w 206"/>
                  <a:gd name="T39" fmla="*/ 0 h 637"/>
                  <a:gd name="T40" fmla="*/ 0 w 206"/>
                  <a:gd name="T41" fmla="*/ 0 h 637"/>
                  <a:gd name="T42" fmla="*/ 0 w 206"/>
                  <a:gd name="T43" fmla="*/ 0 h 637"/>
                  <a:gd name="T44" fmla="*/ 0 w 206"/>
                  <a:gd name="T45" fmla="*/ 0 h 637"/>
                  <a:gd name="T46" fmla="*/ 0 w 206"/>
                  <a:gd name="T47" fmla="*/ 0 h 637"/>
                  <a:gd name="T48" fmla="*/ 0 w 206"/>
                  <a:gd name="T49" fmla="*/ 0 h 637"/>
                  <a:gd name="T50" fmla="*/ 0 w 206"/>
                  <a:gd name="T51" fmla="*/ 0 h 637"/>
                  <a:gd name="T52" fmla="*/ 0 w 206"/>
                  <a:gd name="T53" fmla="*/ 0 h 637"/>
                  <a:gd name="T54" fmla="*/ 0 w 206"/>
                  <a:gd name="T55" fmla="*/ 0 h 637"/>
                  <a:gd name="T56" fmla="*/ 0 w 206"/>
                  <a:gd name="T57" fmla="*/ 0 h 637"/>
                  <a:gd name="T58" fmla="*/ 0 w 206"/>
                  <a:gd name="T59" fmla="*/ 0 h 637"/>
                  <a:gd name="T60" fmla="*/ 0 w 206"/>
                  <a:gd name="T61" fmla="*/ 1 h 637"/>
                  <a:gd name="T62" fmla="*/ 0 w 206"/>
                  <a:gd name="T63" fmla="*/ 1 h 637"/>
                  <a:gd name="T64" fmla="*/ 0 w 206"/>
                  <a:gd name="T65" fmla="*/ 2 h 637"/>
                  <a:gd name="T66" fmla="*/ 0 w 206"/>
                  <a:gd name="T67" fmla="*/ 2 h 637"/>
                  <a:gd name="T68" fmla="*/ 0 w 206"/>
                  <a:gd name="T69" fmla="*/ 3 h 637"/>
                  <a:gd name="T70" fmla="*/ 0 w 206"/>
                  <a:gd name="T71" fmla="*/ 3 h 637"/>
                  <a:gd name="T72" fmla="*/ 0 w 206"/>
                  <a:gd name="T73" fmla="*/ 4 h 637"/>
                  <a:gd name="T74" fmla="*/ 0 w 206"/>
                  <a:gd name="T75" fmla="*/ 4 h 637"/>
                  <a:gd name="T76" fmla="*/ 0 w 206"/>
                  <a:gd name="T77" fmla="*/ 4 h 637"/>
                  <a:gd name="T78" fmla="*/ 0 w 206"/>
                  <a:gd name="T79" fmla="*/ 4 h 637"/>
                  <a:gd name="T80" fmla="*/ 0 w 206"/>
                  <a:gd name="T81" fmla="*/ 4 h 637"/>
                  <a:gd name="T82" fmla="*/ 0 w 206"/>
                  <a:gd name="T83" fmla="*/ 4 h 6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6"/>
                  <a:gd name="T127" fmla="*/ 0 h 637"/>
                  <a:gd name="T128" fmla="*/ 206 w 206"/>
                  <a:gd name="T129" fmla="*/ 637 h 6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6" h="637">
                    <a:moveTo>
                      <a:pt x="138" y="637"/>
                    </a:moveTo>
                    <a:lnTo>
                      <a:pt x="206" y="618"/>
                    </a:lnTo>
                    <a:lnTo>
                      <a:pt x="149" y="626"/>
                    </a:lnTo>
                    <a:lnTo>
                      <a:pt x="110" y="92"/>
                    </a:lnTo>
                    <a:lnTo>
                      <a:pt x="15" y="73"/>
                    </a:lnTo>
                    <a:lnTo>
                      <a:pt x="13" y="70"/>
                    </a:lnTo>
                    <a:lnTo>
                      <a:pt x="11" y="66"/>
                    </a:lnTo>
                    <a:lnTo>
                      <a:pt x="11" y="61"/>
                    </a:lnTo>
                    <a:lnTo>
                      <a:pt x="12" y="56"/>
                    </a:lnTo>
                    <a:lnTo>
                      <a:pt x="144" y="38"/>
                    </a:lnTo>
                    <a:lnTo>
                      <a:pt x="144" y="36"/>
                    </a:lnTo>
                    <a:lnTo>
                      <a:pt x="144" y="33"/>
                    </a:lnTo>
                    <a:lnTo>
                      <a:pt x="144" y="31"/>
                    </a:lnTo>
                    <a:lnTo>
                      <a:pt x="144" y="29"/>
                    </a:lnTo>
                    <a:lnTo>
                      <a:pt x="98" y="34"/>
                    </a:lnTo>
                    <a:lnTo>
                      <a:pt x="95" y="33"/>
                    </a:lnTo>
                    <a:lnTo>
                      <a:pt x="92" y="31"/>
                    </a:lnTo>
                    <a:lnTo>
                      <a:pt x="91" y="29"/>
                    </a:lnTo>
                    <a:lnTo>
                      <a:pt x="92" y="25"/>
                    </a:lnTo>
                    <a:lnTo>
                      <a:pt x="130" y="0"/>
                    </a:lnTo>
                    <a:lnTo>
                      <a:pt x="11" y="38"/>
                    </a:lnTo>
                    <a:lnTo>
                      <a:pt x="0" y="92"/>
                    </a:lnTo>
                    <a:lnTo>
                      <a:pt x="8" y="96"/>
                    </a:lnTo>
                    <a:lnTo>
                      <a:pt x="18" y="98"/>
                    </a:lnTo>
                    <a:lnTo>
                      <a:pt x="28" y="98"/>
                    </a:lnTo>
                    <a:lnTo>
                      <a:pt x="40" y="98"/>
                    </a:lnTo>
                    <a:lnTo>
                      <a:pt x="52" y="97"/>
                    </a:lnTo>
                    <a:lnTo>
                      <a:pt x="64" y="96"/>
                    </a:lnTo>
                    <a:lnTo>
                      <a:pt x="76" y="96"/>
                    </a:lnTo>
                    <a:lnTo>
                      <a:pt x="87" y="97"/>
                    </a:lnTo>
                    <a:lnTo>
                      <a:pt x="103" y="160"/>
                    </a:lnTo>
                    <a:lnTo>
                      <a:pt x="111" y="224"/>
                    </a:lnTo>
                    <a:lnTo>
                      <a:pt x="113" y="290"/>
                    </a:lnTo>
                    <a:lnTo>
                      <a:pt x="113" y="357"/>
                    </a:lnTo>
                    <a:lnTo>
                      <a:pt x="112" y="425"/>
                    </a:lnTo>
                    <a:lnTo>
                      <a:pt x="111" y="493"/>
                    </a:lnTo>
                    <a:lnTo>
                      <a:pt x="113" y="561"/>
                    </a:lnTo>
                    <a:lnTo>
                      <a:pt x="119" y="628"/>
                    </a:lnTo>
                    <a:lnTo>
                      <a:pt x="123" y="630"/>
                    </a:lnTo>
                    <a:lnTo>
                      <a:pt x="128" y="633"/>
                    </a:lnTo>
                    <a:lnTo>
                      <a:pt x="132" y="635"/>
                    </a:lnTo>
                    <a:lnTo>
                      <a:pt x="138" y="6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0" name="Freeform 169"/>
              <p:cNvSpPr>
                <a:spLocks/>
              </p:cNvSpPr>
              <p:nvPr/>
            </p:nvSpPr>
            <p:spPr bwMode="auto">
              <a:xfrm>
                <a:off x="1645" y="984"/>
                <a:ext cx="16" cy="130"/>
              </a:xfrm>
              <a:custGeom>
                <a:avLst/>
                <a:gdLst>
                  <a:gd name="T0" fmla="*/ 0 w 49"/>
                  <a:gd name="T1" fmla="*/ 2 h 262"/>
                  <a:gd name="T2" fmla="*/ 0 w 49"/>
                  <a:gd name="T3" fmla="*/ 2 h 262"/>
                  <a:gd name="T4" fmla="*/ 0 w 49"/>
                  <a:gd name="T5" fmla="*/ 2 h 262"/>
                  <a:gd name="T6" fmla="*/ 0 w 49"/>
                  <a:gd name="T7" fmla="*/ 2 h 262"/>
                  <a:gd name="T8" fmla="*/ 0 w 49"/>
                  <a:gd name="T9" fmla="*/ 2 h 262"/>
                  <a:gd name="T10" fmla="*/ 0 w 49"/>
                  <a:gd name="T11" fmla="*/ 1 h 262"/>
                  <a:gd name="T12" fmla="*/ 0 w 49"/>
                  <a:gd name="T13" fmla="*/ 1 h 262"/>
                  <a:gd name="T14" fmla="*/ 0 w 49"/>
                  <a:gd name="T15" fmla="*/ 1 h 262"/>
                  <a:gd name="T16" fmla="*/ 0 w 49"/>
                  <a:gd name="T17" fmla="*/ 0 h 262"/>
                  <a:gd name="T18" fmla="*/ 0 w 49"/>
                  <a:gd name="T19" fmla="*/ 0 h 262"/>
                  <a:gd name="T20" fmla="*/ 0 w 49"/>
                  <a:gd name="T21" fmla="*/ 0 h 262"/>
                  <a:gd name="T22" fmla="*/ 0 w 49"/>
                  <a:gd name="T23" fmla="*/ 0 h 262"/>
                  <a:gd name="T24" fmla="*/ 0 w 49"/>
                  <a:gd name="T25" fmla="*/ 0 h 262"/>
                  <a:gd name="T26" fmla="*/ 0 w 49"/>
                  <a:gd name="T27" fmla="*/ 0 h 262"/>
                  <a:gd name="T28" fmla="*/ 0 w 49"/>
                  <a:gd name="T29" fmla="*/ 0 h 262"/>
                  <a:gd name="T30" fmla="*/ 0 w 49"/>
                  <a:gd name="T31" fmla="*/ 0 h 262"/>
                  <a:gd name="T32" fmla="*/ 0 w 49"/>
                  <a:gd name="T33" fmla="*/ 0 h 262"/>
                  <a:gd name="T34" fmla="*/ 0 w 49"/>
                  <a:gd name="T35" fmla="*/ 0 h 262"/>
                  <a:gd name="T36" fmla="*/ 0 w 49"/>
                  <a:gd name="T37" fmla="*/ 0 h 262"/>
                  <a:gd name="T38" fmla="*/ 0 w 49"/>
                  <a:gd name="T39" fmla="*/ 0 h 262"/>
                  <a:gd name="T40" fmla="*/ 0 w 49"/>
                  <a:gd name="T41" fmla="*/ 0 h 262"/>
                  <a:gd name="T42" fmla="*/ 0 w 49"/>
                  <a:gd name="T43" fmla="*/ 0 h 262"/>
                  <a:gd name="T44" fmla="*/ 0 w 49"/>
                  <a:gd name="T45" fmla="*/ 0 h 262"/>
                  <a:gd name="T46" fmla="*/ 0 w 49"/>
                  <a:gd name="T47" fmla="*/ 0 h 262"/>
                  <a:gd name="T48" fmla="*/ 0 w 49"/>
                  <a:gd name="T49" fmla="*/ 0 h 262"/>
                  <a:gd name="T50" fmla="*/ 0 w 49"/>
                  <a:gd name="T51" fmla="*/ 1 h 262"/>
                  <a:gd name="T52" fmla="*/ 0 w 49"/>
                  <a:gd name="T53" fmla="*/ 1 h 262"/>
                  <a:gd name="T54" fmla="*/ 0 w 49"/>
                  <a:gd name="T55" fmla="*/ 1 h 262"/>
                  <a:gd name="T56" fmla="*/ 0 w 49"/>
                  <a:gd name="T57" fmla="*/ 1 h 262"/>
                  <a:gd name="T58" fmla="*/ 0 w 49"/>
                  <a:gd name="T59" fmla="*/ 2 h 262"/>
                  <a:gd name="T60" fmla="*/ 0 w 49"/>
                  <a:gd name="T61" fmla="*/ 2 h 262"/>
                  <a:gd name="T62" fmla="*/ 0 w 49"/>
                  <a:gd name="T63" fmla="*/ 2 h 26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9"/>
                  <a:gd name="T97" fmla="*/ 0 h 262"/>
                  <a:gd name="T98" fmla="*/ 49 w 49"/>
                  <a:gd name="T99" fmla="*/ 262 h 26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9" h="262">
                    <a:moveTo>
                      <a:pt x="15" y="262"/>
                    </a:moveTo>
                    <a:lnTo>
                      <a:pt x="18" y="262"/>
                    </a:lnTo>
                    <a:lnTo>
                      <a:pt x="23" y="262"/>
                    </a:lnTo>
                    <a:lnTo>
                      <a:pt x="27" y="262"/>
                    </a:lnTo>
                    <a:lnTo>
                      <a:pt x="30" y="261"/>
                    </a:lnTo>
                    <a:lnTo>
                      <a:pt x="43" y="221"/>
                    </a:lnTo>
                    <a:lnTo>
                      <a:pt x="47" y="181"/>
                    </a:lnTo>
                    <a:lnTo>
                      <a:pt x="47" y="138"/>
                    </a:lnTo>
                    <a:lnTo>
                      <a:pt x="49" y="96"/>
                    </a:lnTo>
                    <a:lnTo>
                      <a:pt x="44" y="69"/>
                    </a:lnTo>
                    <a:lnTo>
                      <a:pt x="41" y="45"/>
                    </a:lnTo>
                    <a:lnTo>
                      <a:pt x="34" y="22"/>
                    </a:lnTo>
                    <a:lnTo>
                      <a:pt x="24" y="0"/>
                    </a:lnTo>
                    <a:lnTo>
                      <a:pt x="21" y="30"/>
                    </a:lnTo>
                    <a:lnTo>
                      <a:pt x="16" y="35"/>
                    </a:lnTo>
                    <a:lnTo>
                      <a:pt x="10" y="32"/>
                    </a:lnTo>
                    <a:lnTo>
                      <a:pt x="5" y="26"/>
                    </a:lnTo>
                    <a:lnTo>
                      <a:pt x="0" y="21"/>
                    </a:lnTo>
                    <a:lnTo>
                      <a:pt x="0" y="69"/>
                    </a:lnTo>
                    <a:lnTo>
                      <a:pt x="1" y="74"/>
                    </a:lnTo>
                    <a:lnTo>
                      <a:pt x="3" y="77"/>
                    </a:lnTo>
                    <a:lnTo>
                      <a:pt x="5" y="78"/>
                    </a:lnTo>
                    <a:lnTo>
                      <a:pt x="9" y="78"/>
                    </a:lnTo>
                    <a:lnTo>
                      <a:pt x="21" y="64"/>
                    </a:lnTo>
                    <a:lnTo>
                      <a:pt x="26" y="111"/>
                    </a:lnTo>
                    <a:lnTo>
                      <a:pt x="23" y="158"/>
                    </a:lnTo>
                    <a:lnTo>
                      <a:pt x="14" y="206"/>
                    </a:lnTo>
                    <a:lnTo>
                      <a:pt x="1" y="254"/>
                    </a:lnTo>
                    <a:lnTo>
                      <a:pt x="3" y="256"/>
                    </a:lnTo>
                    <a:lnTo>
                      <a:pt x="5" y="259"/>
                    </a:lnTo>
                    <a:lnTo>
                      <a:pt x="9" y="261"/>
                    </a:lnTo>
                    <a:lnTo>
                      <a:pt x="15" y="2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1" name="Freeform 170"/>
              <p:cNvSpPr>
                <a:spLocks/>
              </p:cNvSpPr>
              <p:nvPr/>
            </p:nvSpPr>
            <p:spPr bwMode="auto">
              <a:xfrm>
                <a:off x="1713" y="1055"/>
                <a:ext cx="364" cy="40"/>
              </a:xfrm>
              <a:custGeom>
                <a:avLst/>
                <a:gdLst>
                  <a:gd name="T0" fmla="*/ 0 w 1092"/>
                  <a:gd name="T1" fmla="*/ 1 h 80"/>
                  <a:gd name="T2" fmla="*/ 0 w 1092"/>
                  <a:gd name="T3" fmla="*/ 1 h 80"/>
                  <a:gd name="T4" fmla="*/ 0 w 1092"/>
                  <a:gd name="T5" fmla="*/ 1 h 80"/>
                  <a:gd name="T6" fmla="*/ 0 w 1092"/>
                  <a:gd name="T7" fmla="*/ 1 h 80"/>
                  <a:gd name="T8" fmla="*/ 0 w 1092"/>
                  <a:gd name="T9" fmla="*/ 1 h 80"/>
                  <a:gd name="T10" fmla="*/ 0 w 1092"/>
                  <a:gd name="T11" fmla="*/ 1 h 80"/>
                  <a:gd name="T12" fmla="*/ 0 w 1092"/>
                  <a:gd name="T13" fmla="*/ 1 h 80"/>
                  <a:gd name="T14" fmla="*/ 0 w 1092"/>
                  <a:gd name="T15" fmla="*/ 1 h 80"/>
                  <a:gd name="T16" fmla="*/ 0 w 1092"/>
                  <a:gd name="T17" fmla="*/ 1 h 80"/>
                  <a:gd name="T18" fmla="*/ 0 w 1092"/>
                  <a:gd name="T19" fmla="*/ 1 h 80"/>
                  <a:gd name="T20" fmla="*/ 0 w 1092"/>
                  <a:gd name="T21" fmla="*/ 1 h 80"/>
                  <a:gd name="T22" fmla="*/ 0 w 1092"/>
                  <a:gd name="T23" fmla="*/ 1 h 80"/>
                  <a:gd name="T24" fmla="*/ 0 w 1092"/>
                  <a:gd name="T25" fmla="*/ 1 h 80"/>
                  <a:gd name="T26" fmla="*/ 0 w 1092"/>
                  <a:gd name="T27" fmla="*/ 1 h 80"/>
                  <a:gd name="T28" fmla="*/ 0 w 1092"/>
                  <a:gd name="T29" fmla="*/ 1 h 80"/>
                  <a:gd name="T30" fmla="*/ 0 w 1092"/>
                  <a:gd name="T31" fmla="*/ 1 h 80"/>
                  <a:gd name="T32" fmla="*/ 0 w 1092"/>
                  <a:gd name="T33" fmla="*/ 1 h 80"/>
                  <a:gd name="T34" fmla="*/ 0 w 1092"/>
                  <a:gd name="T35" fmla="*/ 1 h 80"/>
                  <a:gd name="T36" fmla="*/ 0 w 1092"/>
                  <a:gd name="T37" fmla="*/ 1 h 80"/>
                  <a:gd name="T38" fmla="*/ 0 w 1092"/>
                  <a:gd name="T39" fmla="*/ 1 h 80"/>
                  <a:gd name="T40" fmla="*/ 0 w 1092"/>
                  <a:gd name="T41" fmla="*/ 0 h 80"/>
                  <a:gd name="T42" fmla="*/ 0 w 1092"/>
                  <a:gd name="T43" fmla="*/ 0 h 80"/>
                  <a:gd name="T44" fmla="*/ 0 w 1092"/>
                  <a:gd name="T45" fmla="*/ 0 h 80"/>
                  <a:gd name="T46" fmla="*/ 0 w 1092"/>
                  <a:gd name="T47" fmla="*/ 1 h 80"/>
                  <a:gd name="T48" fmla="*/ 0 w 1092"/>
                  <a:gd name="T49" fmla="*/ 1 h 80"/>
                  <a:gd name="T50" fmla="*/ 0 w 1092"/>
                  <a:gd name="T51" fmla="*/ 1 h 80"/>
                  <a:gd name="T52" fmla="*/ 0 w 1092"/>
                  <a:gd name="T53" fmla="*/ 1 h 80"/>
                  <a:gd name="T54" fmla="*/ 0 w 1092"/>
                  <a:gd name="T55" fmla="*/ 1 h 80"/>
                  <a:gd name="T56" fmla="*/ 0 w 1092"/>
                  <a:gd name="T57" fmla="*/ 1 h 80"/>
                  <a:gd name="T58" fmla="*/ 0 w 1092"/>
                  <a:gd name="T59" fmla="*/ 1 h 80"/>
                  <a:gd name="T60" fmla="*/ 0 w 1092"/>
                  <a:gd name="T61" fmla="*/ 1 h 80"/>
                  <a:gd name="T62" fmla="*/ 0 w 1092"/>
                  <a:gd name="T63" fmla="*/ 1 h 80"/>
                  <a:gd name="T64" fmla="*/ 0 w 1092"/>
                  <a:gd name="T65" fmla="*/ 1 h 80"/>
                  <a:gd name="T66" fmla="*/ 0 w 1092"/>
                  <a:gd name="T67" fmla="*/ 1 h 80"/>
                  <a:gd name="T68" fmla="*/ 0 w 1092"/>
                  <a:gd name="T69" fmla="*/ 1 h 80"/>
                  <a:gd name="T70" fmla="*/ 0 w 1092"/>
                  <a:gd name="T71" fmla="*/ 1 h 80"/>
                  <a:gd name="T72" fmla="*/ 0 w 1092"/>
                  <a:gd name="T73" fmla="*/ 1 h 8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92"/>
                  <a:gd name="T112" fmla="*/ 0 h 80"/>
                  <a:gd name="T113" fmla="*/ 1092 w 1092"/>
                  <a:gd name="T114" fmla="*/ 80 h 8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92" h="80">
                    <a:moveTo>
                      <a:pt x="756" y="80"/>
                    </a:moveTo>
                    <a:lnTo>
                      <a:pt x="1092" y="59"/>
                    </a:lnTo>
                    <a:lnTo>
                      <a:pt x="787" y="57"/>
                    </a:lnTo>
                    <a:lnTo>
                      <a:pt x="783" y="57"/>
                    </a:lnTo>
                    <a:lnTo>
                      <a:pt x="779" y="56"/>
                    </a:lnTo>
                    <a:lnTo>
                      <a:pt x="775" y="54"/>
                    </a:lnTo>
                    <a:lnTo>
                      <a:pt x="772" y="52"/>
                    </a:lnTo>
                    <a:lnTo>
                      <a:pt x="768" y="46"/>
                    </a:lnTo>
                    <a:lnTo>
                      <a:pt x="768" y="38"/>
                    </a:lnTo>
                    <a:lnTo>
                      <a:pt x="767" y="29"/>
                    </a:lnTo>
                    <a:lnTo>
                      <a:pt x="763" y="21"/>
                    </a:lnTo>
                    <a:lnTo>
                      <a:pt x="760" y="16"/>
                    </a:lnTo>
                    <a:lnTo>
                      <a:pt x="755" y="11"/>
                    </a:lnTo>
                    <a:lnTo>
                      <a:pt x="749" y="7"/>
                    </a:lnTo>
                    <a:lnTo>
                      <a:pt x="741" y="4"/>
                    </a:lnTo>
                    <a:lnTo>
                      <a:pt x="695" y="3"/>
                    </a:lnTo>
                    <a:lnTo>
                      <a:pt x="648" y="3"/>
                    </a:lnTo>
                    <a:lnTo>
                      <a:pt x="602" y="2"/>
                    </a:lnTo>
                    <a:lnTo>
                      <a:pt x="555" y="1"/>
                    </a:lnTo>
                    <a:lnTo>
                      <a:pt x="509" y="1"/>
                    </a:lnTo>
                    <a:lnTo>
                      <a:pt x="463" y="0"/>
                    </a:lnTo>
                    <a:lnTo>
                      <a:pt x="417" y="0"/>
                    </a:lnTo>
                    <a:lnTo>
                      <a:pt x="371" y="0"/>
                    </a:lnTo>
                    <a:lnTo>
                      <a:pt x="325" y="1"/>
                    </a:lnTo>
                    <a:lnTo>
                      <a:pt x="279" y="2"/>
                    </a:lnTo>
                    <a:lnTo>
                      <a:pt x="233" y="4"/>
                    </a:lnTo>
                    <a:lnTo>
                      <a:pt x="186" y="6"/>
                    </a:lnTo>
                    <a:lnTo>
                      <a:pt x="140" y="8"/>
                    </a:lnTo>
                    <a:lnTo>
                      <a:pt x="93" y="12"/>
                    </a:lnTo>
                    <a:lnTo>
                      <a:pt x="47" y="16"/>
                    </a:lnTo>
                    <a:lnTo>
                      <a:pt x="0" y="21"/>
                    </a:lnTo>
                    <a:lnTo>
                      <a:pt x="726" y="25"/>
                    </a:lnTo>
                    <a:lnTo>
                      <a:pt x="749" y="78"/>
                    </a:lnTo>
                    <a:lnTo>
                      <a:pt x="750" y="78"/>
                    </a:lnTo>
                    <a:lnTo>
                      <a:pt x="753" y="78"/>
                    </a:lnTo>
                    <a:lnTo>
                      <a:pt x="754" y="79"/>
                    </a:lnTo>
                    <a:lnTo>
                      <a:pt x="756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2" name="Freeform 171"/>
              <p:cNvSpPr>
                <a:spLocks/>
              </p:cNvSpPr>
              <p:nvPr/>
            </p:nvSpPr>
            <p:spPr bwMode="auto">
              <a:xfrm>
                <a:off x="2084" y="816"/>
                <a:ext cx="29" cy="270"/>
              </a:xfrm>
              <a:custGeom>
                <a:avLst/>
                <a:gdLst>
                  <a:gd name="T0" fmla="*/ 0 w 86"/>
                  <a:gd name="T1" fmla="*/ 4 h 540"/>
                  <a:gd name="T2" fmla="*/ 0 w 86"/>
                  <a:gd name="T3" fmla="*/ 4 h 540"/>
                  <a:gd name="T4" fmla="*/ 0 w 86"/>
                  <a:gd name="T5" fmla="*/ 3 h 540"/>
                  <a:gd name="T6" fmla="*/ 0 w 86"/>
                  <a:gd name="T7" fmla="*/ 3 h 540"/>
                  <a:gd name="T8" fmla="*/ 0 w 86"/>
                  <a:gd name="T9" fmla="*/ 3 h 540"/>
                  <a:gd name="T10" fmla="*/ 0 w 86"/>
                  <a:gd name="T11" fmla="*/ 2 h 540"/>
                  <a:gd name="T12" fmla="*/ 0 w 86"/>
                  <a:gd name="T13" fmla="*/ 2 h 540"/>
                  <a:gd name="T14" fmla="*/ 0 w 86"/>
                  <a:gd name="T15" fmla="*/ 2 h 540"/>
                  <a:gd name="T16" fmla="*/ 0 w 86"/>
                  <a:gd name="T17" fmla="*/ 1 h 540"/>
                  <a:gd name="T18" fmla="*/ 0 w 86"/>
                  <a:gd name="T19" fmla="*/ 1 h 540"/>
                  <a:gd name="T20" fmla="*/ 0 w 86"/>
                  <a:gd name="T21" fmla="*/ 1 h 540"/>
                  <a:gd name="T22" fmla="*/ 0 w 86"/>
                  <a:gd name="T23" fmla="*/ 1 h 540"/>
                  <a:gd name="T24" fmla="*/ 0 w 86"/>
                  <a:gd name="T25" fmla="*/ 1 h 540"/>
                  <a:gd name="T26" fmla="*/ 0 w 86"/>
                  <a:gd name="T27" fmla="*/ 1 h 540"/>
                  <a:gd name="T28" fmla="*/ 0 w 86"/>
                  <a:gd name="T29" fmla="*/ 1 h 540"/>
                  <a:gd name="T30" fmla="*/ 0 w 86"/>
                  <a:gd name="T31" fmla="*/ 1 h 540"/>
                  <a:gd name="T32" fmla="*/ 0 w 86"/>
                  <a:gd name="T33" fmla="*/ 0 h 540"/>
                  <a:gd name="T34" fmla="*/ 0 w 86"/>
                  <a:gd name="T35" fmla="*/ 1 h 540"/>
                  <a:gd name="T36" fmla="*/ 0 w 86"/>
                  <a:gd name="T37" fmla="*/ 4 h 540"/>
                  <a:gd name="T38" fmla="*/ 0 w 86"/>
                  <a:gd name="T39" fmla="*/ 4 h 540"/>
                  <a:gd name="T40" fmla="*/ 0 w 86"/>
                  <a:gd name="T41" fmla="*/ 4 h 540"/>
                  <a:gd name="T42" fmla="*/ 0 w 86"/>
                  <a:gd name="T43" fmla="*/ 4 h 540"/>
                  <a:gd name="T44" fmla="*/ 0 w 86"/>
                  <a:gd name="T45" fmla="*/ 4 h 54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6"/>
                  <a:gd name="T70" fmla="*/ 0 h 540"/>
                  <a:gd name="T71" fmla="*/ 86 w 86"/>
                  <a:gd name="T72" fmla="*/ 540 h 54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6" h="540">
                    <a:moveTo>
                      <a:pt x="19" y="540"/>
                    </a:moveTo>
                    <a:lnTo>
                      <a:pt x="40" y="540"/>
                    </a:lnTo>
                    <a:lnTo>
                      <a:pt x="55" y="504"/>
                    </a:lnTo>
                    <a:lnTo>
                      <a:pt x="65" y="465"/>
                    </a:lnTo>
                    <a:lnTo>
                      <a:pt x="67" y="425"/>
                    </a:lnTo>
                    <a:lnTo>
                      <a:pt x="67" y="383"/>
                    </a:lnTo>
                    <a:lnTo>
                      <a:pt x="65" y="340"/>
                    </a:lnTo>
                    <a:lnTo>
                      <a:pt x="64" y="296"/>
                    </a:lnTo>
                    <a:lnTo>
                      <a:pt x="65" y="254"/>
                    </a:lnTo>
                    <a:lnTo>
                      <a:pt x="72" y="213"/>
                    </a:lnTo>
                    <a:lnTo>
                      <a:pt x="78" y="161"/>
                    </a:lnTo>
                    <a:lnTo>
                      <a:pt x="79" y="109"/>
                    </a:lnTo>
                    <a:lnTo>
                      <a:pt x="81" y="59"/>
                    </a:lnTo>
                    <a:lnTo>
                      <a:pt x="86" y="8"/>
                    </a:lnTo>
                    <a:lnTo>
                      <a:pt x="84" y="5"/>
                    </a:lnTo>
                    <a:lnTo>
                      <a:pt x="81" y="2"/>
                    </a:lnTo>
                    <a:lnTo>
                      <a:pt x="79" y="0"/>
                    </a:lnTo>
                    <a:lnTo>
                      <a:pt x="76" y="3"/>
                    </a:lnTo>
                    <a:lnTo>
                      <a:pt x="0" y="530"/>
                    </a:lnTo>
                    <a:lnTo>
                      <a:pt x="2" y="533"/>
                    </a:lnTo>
                    <a:lnTo>
                      <a:pt x="7" y="536"/>
                    </a:lnTo>
                    <a:lnTo>
                      <a:pt x="13" y="538"/>
                    </a:lnTo>
                    <a:lnTo>
                      <a:pt x="19" y="5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3" name="Freeform 172"/>
              <p:cNvSpPr>
                <a:spLocks/>
              </p:cNvSpPr>
              <p:nvPr/>
            </p:nvSpPr>
            <p:spPr bwMode="auto">
              <a:xfrm>
                <a:off x="1635" y="1039"/>
                <a:ext cx="10" cy="30"/>
              </a:xfrm>
              <a:custGeom>
                <a:avLst/>
                <a:gdLst>
                  <a:gd name="T0" fmla="*/ 0 w 31"/>
                  <a:gd name="T1" fmla="*/ 1 h 60"/>
                  <a:gd name="T2" fmla="*/ 0 w 31"/>
                  <a:gd name="T3" fmla="*/ 1 h 60"/>
                  <a:gd name="T4" fmla="*/ 0 w 31"/>
                  <a:gd name="T5" fmla="*/ 1 h 60"/>
                  <a:gd name="T6" fmla="*/ 0 w 31"/>
                  <a:gd name="T7" fmla="*/ 1 h 60"/>
                  <a:gd name="T8" fmla="*/ 0 w 31"/>
                  <a:gd name="T9" fmla="*/ 1 h 60"/>
                  <a:gd name="T10" fmla="*/ 0 w 31"/>
                  <a:gd name="T11" fmla="*/ 0 h 60"/>
                  <a:gd name="T12" fmla="*/ 0 w 31"/>
                  <a:gd name="T13" fmla="*/ 1 h 60"/>
                  <a:gd name="T14" fmla="*/ 0 w 31"/>
                  <a:gd name="T15" fmla="*/ 1 h 60"/>
                  <a:gd name="T16" fmla="*/ 0 w 31"/>
                  <a:gd name="T17" fmla="*/ 1 h 60"/>
                  <a:gd name="T18" fmla="*/ 0 w 31"/>
                  <a:gd name="T19" fmla="*/ 1 h 60"/>
                  <a:gd name="T20" fmla="*/ 0 w 31"/>
                  <a:gd name="T21" fmla="*/ 1 h 60"/>
                  <a:gd name="T22" fmla="*/ 0 w 31"/>
                  <a:gd name="T23" fmla="*/ 1 h 60"/>
                  <a:gd name="T24" fmla="*/ 0 w 31"/>
                  <a:gd name="T25" fmla="*/ 1 h 60"/>
                  <a:gd name="T26" fmla="*/ 0 w 31"/>
                  <a:gd name="T27" fmla="*/ 1 h 6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1"/>
                  <a:gd name="T43" fmla="*/ 0 h 60"/>
                  <a:gd name="T44" fmla="*/ 31 w 31"/>
                  <a:gd name="T45" fmla="*/ 60 h 6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1" h="60">
                    <a:moveTo>
                      <a:pt x="14" y="60"/>
                    </a:moveTo>
                    <a:lnTo>
                      <a:pt x="12" y="30"/>
                    </a:lnTo>
                    <a:lnTo>
                      <a:pt x="18" y="23"/>
                    </a:lnTo>
                    <a:lnTo>
                      <a:pt x="23" y="17"/>
                    </a:lnTo>
                    <a:lnTo>
                      <a:pt x="28" y="9"/>
                    </a:lnTo>
                    <a:lnTo>
                      <a:pt x="31" y="0"/>
                    </a:lnTo>
                    <a:lnTo>
                      <a:pt x="25" y="4"/>
                    </a:lnTo>
                    <a:lnTo>
                      <a:pt x="19" y="9"/>
                    </a:lnTo>
                    <a:lnTo>
                      <a:pt x="13" y="13"/>
                    </a:lnTo>
                    <a:lnTo>
                      <a:pt x="5" y="17"/>
                    </a:lnTo>
                    <a:lnTo>
                      <a:pt x="0" y="27"/>
                    </a:lnTo>
                    <a:lnTo>
                      <a:pt x="1" y="40"/>
                    </a:lnTo>
                    <a:lnTo>
                      <a:pt x="6" y="52"/>
                    </a:lnTo>
                    <a:lnTo>
                      <a:pt x="14" y="6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4" name="Freeform 173"/>
              <p:cNvSpPr>
                <a:spLocks/>
              </p:cNvSpPr>
              <p:nvPr/>
            </p:nvSpPr>
            <p:spPr bwMode="auto">
              <a:xfrm>
                <a:off x="1683" y="1015"/>
                <a:ext cx="54" cy="35"/>
              </a:xfrm>
              <a:custGeom>
                <a:avLst/>
                <a:gdLst>
                  <a:gd name="T0" fmla="*/ 0 w 163"/>
                  <a:gd name="T1" fmla="*/ 1 h 69"/>
                  <a:gd name="T2" fmla="*/ 0 w 163"/>
                  <a:gd name="T3" fmla="*/ 1 h 69"/>
                  <a:gd name="T4" fmla="*/ 0 w 163"/>
                  <a:gd name="T5" fmla="*/ 1 h 69"/>
                  <a:gd name="T6" fmla="*/ 0 w 163"/>
                  <a:gd name="T7" fmla="*/ 1 h 69"/>
                  <a:gd name="T8" fmla="*/ 0 w 163"/>
                  <a:gd name="T9" fmla="*/ 1 h 69"/>
                  <a:gd name="T10" fmla="*/ 0 w 163"/>
                  <a:gd name="T11" fmla="*/ 1 h 69"/>
                  <a:gd name="T12" fmla="*/ 0 w 163"/>
                  <a:gd name="T13" fmla="*/ 1 h 69"/>
                  <a:gd name="T14" fmla="*/ 0 w 163"/>
                  <a:gd name="T15" fmla="*/ 1 h 69"/>
                  <a:gd name="T16" fmla="*/ 0 w 163"/>
                  <a:gd name="T17" fmla="*/ 1 h 69"/>
                  <a:gd name="T18" fmla="*/ 0 w 163"/>
                  <a:gd name="T19" fmla="*/ 0 h 69"/>
                  <a:gd name="T20" fmla="*/ 0 w 163"/>
                  <a:gd name="T21" fmla="*/ 1 h 69"/>
                  <a:gd name="T22" fmla="*/ 0 w 163"/>
                  <a:gd name="T23" fmla="*/ 1 h 69"/>
                  <a:gd name="T24" fmla="*/ 0 w 163"/>
                  <a:gd name="T25" fmla="*/ 1 h 69"/>
                  <a:gd name="T26" fmla="*/ 0 w 163"/>
                  <a:gd name="T27" fmla="*/ 1 h 69"/>
                  <a:gd name="T28" fmla="*/ 0 w 163"/>
                  <a:gd name="T29" fmla="*/ 1 h 69"/>
                  <a:gd name="T30" fmla="*/ 0 w 163"/>
                  <a:gd name="T31" fmla="*/ 1 h 69"/>
                  <a:gd name="T32" fmla="*/ 0 w 163"/>
                  <a:gd name="T33" fmla="*/ 1 h 69"/>
                  <a:gd name="T34" fmla="*/ 0 w 163"/>
                  <a:gd name="T35" fmla="*/ 1 h 69"/>
                  <a:gd name="T36" fmla="*/ 0 w 163"/>
                  <a:gd name="T37" fmla="*/ 1 h 69"/>
                  <a:gd name="T38" fmla="*/ 0 w 163"/>
                  <a:gd name="T39" fmla="*/ 1 h 69"/>
                  <a:gd name="T40" fmla="*/ 0 w 163"/>
                  <a:gd name="T41" fmla="*/ 1 h 69"/>
                  <a:gd name="T42" fmla="*/ 0 w 163"/>
                  <a:gd name="T43" fmla="*/ 1 h 69"/>
                  <a:gd name="T44" fmla="*/ 0 w 163"/>
                  <a:gd name="T45" fmla="*/ 1 h 69"/>
                  <a:gd name="T46" fmla="*/ 0 w 163"/>
                  <a:gd name="T47" fmla="*/ 1 h 69"/>
                  <a:gd name="T48" fmla="*/ 0 w 163"/>
                  <a:gd name="T49" fmla="*/ 1 h 69"/>
                  <a:gd name="T50" fmla="*/ 0 w 163"/>
                  <a:gd name="T51" fmla="*/ 1 h 69"/>
                  <a:gd name="T52" fmla="*/ 0 w 163"/>
                  <a:gd name="T53" fmla="*/ 1 h 69"/>
                  <a:gd name="T54" fmla="*/ 0 w 163"/>
                  <a:gd name="T55" fmla="*/ 1 h 69"/>
                  <a:gd name="T56" fmla="*/ 0 w 163"/>
                  <a:gd name="T57" fmla="*/ 1 h 69"/>
                  <a:gd name="T58" fmla="*/ 0 w 163"/>
                  <a:gd name="T59" fmla="*/ 1 h 69"/>
                  <a:gd name="T60" fmla="*/ 0 w 163"/>
                  <a:gd name="T61" fmla="*/ 1 h 69"/>
                  <a:gd name="T62" fmla="*/ 0 w 163"/>
                  <a:gd name="T63" fmla="*/ 1 h 69"/>
                  <a:gd name="T64" fmla="*/ 0 w 163"/>
                  <a:gd name="T65" fmla="*/ 1 h 6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63"/>
                  <a:gd name="T100" fmla="*/ 0 h 69"/>
                  <a:gd name="T101" fmla="*/ 163 w 163"/>
                  <a:gd name="T102" fmla="*/ 69 h 6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63" h="69">
                    <a:moveTo>
                      <a:pt x="66" y="69"/>
                    </a:moveTo>
                    <a:lnTo>
                      <a:pt x="78" y="68"/>
                    </a:lnTo>
                    <a:lnTo>
                      <a:pt x="90" y="66"/>
                    </a:lnTo>
                    <a:lnTo>
                      <a:pt x="102" y="63"/>
                    </a:lnTo>
                    <a:lnTo>
                      <a:pt x="113" y="59"/>
                    </a:lnTo>
                    <a:lnTo>
                      <a:pt x="124" y="55"/>
                    </a:lnTo>
                    <a:lnTo>
                      <a:pt x="135" y="50"/>
                    </a:lnTo>
                    <a:lnTo>
                      <a:pt x="144" y="42"/>
                    </a:lnTo>
                    <a:lnTo>
                      <a:pt x="152" y="34"/>
                    </a:lnTo>
                    <a:lnTo>
                      <a:pt x="154" y="28"/>
                    </a:lnTo>
                    <a:lnTo>
                      <a:pt x="156" y="24"/>
                    </a:lnTo>
                    <a:lnTo>
                      <a:pt x="159" y="21"/>
                    </a:lnTo>
                    <a:lnTo>
                      <a:pt x="163" y="16"/>
                    </a:lnTo>
                    <a:lnTo>
                      <a:pt x="163" y="15"/>
                    </a:lnTo>
                    <a:lnTo>
                      <a:pt x="163" y="12"/>
                    </a:lnTo>
                    <a:lnTo>
                      <a:pt x="162" y="10"/>
                    </a:lnTo>
                    <a:lnTo>
                      <a:pt x="161" y="6"/>
                    </a:lnTo>
                    <a:lnTo>
                      <a:pt x="155" y="2"/>
                    </a:lnTo>
                    <a:lnTo>
                      <a:pt x="148" y="1"/>
                    </a:lnTo>
                    <a:lnTo>
                      <a:pt x="141" y="0"/>
                    </a:lnTo>
                    <a:lnTo>
                      <a:pt x="133" y="1"/>
                    </a:lnTo>
                    <a:lnTo>
                      <a:pt x="125" y="2"/>
                    </a:lnTo>
                    <a:lnTo>
                      <a:pt x="118" y="4"/>
                    </a:lnTo>
                    <a:lnTo>
                      <a:pt x="111" y="7"/>
                    </a:lnTo>
                    <a:lnTo>
                      <a:pt x="104" y="10"/>
                    </a:lnTo>
                    <a:lnTo>
                      <a:pt x="143" y="10"/>
                    </a:lnTo>
                    <a:lnTo>
                      <a:pt x="144" y="12"/>
                    </a:lnTo>
                    <a:lnTo>
                      <a:pt x="146" y="13"/>
                    </a:lnTo>
                    <a:lnTo>
                      <a:pt x="145" y="16"/>
                    </a:lnTo>
                    <a:lnTo>
                      <a:pt x="139" y="23"/>
                    </a:lnTo>
                    <a:lnTo>
                      <a:pt x="132" y="29"/>
                    </a:lnTo>
                    <a:lnTo>
                      <a:pt x="124" y="35"/>
                    </a:lnTo>
                    <a:lnTo>
                      <a:pt x="117" y="40"/>
                    </a:lnTo>
                    <a:lnTo>
                      <a:pt x="107" y="46"/>
                    </a:lnTo>
                    <a:lnTo>
                      <a:pt x="98" y="51"/>
                    </a:lnTo>
                    <a:lnTo>
                      <a:pt x="87" y="54"/>
                    </a:lnTo>
                    <a:lnTo>
                      <a:pt x="77" y="57"/>
                    </a:lnTo>
                    <a:lnTo>
                      <a:pt x="72" y="57"/>
                    </a:lnTo>
                    <a:lnTo>
                      <a:pt x="70" y="56"/>
                    </a:lnTo>
                    <a:lnTo>
                      <a:pt x="67" y="55"/>
                    </a:lnTo>
                    <a:lnTo>
                      <a:pt x="66" y="55"/>
                    </a:lnTo>
                    <a:lnTo>
                      <a:pt x="64" y="53"/>
                    </a:lnTo>
                    <a:lnTo>
                      <a:pt x="63" y="51"/>
                    </a:lnTo>
                    <a:lnTo>
                      <a:pt x="59" y="48"/>
                    </a:lnTo>
                    <a:lnTo>
                      <a:pt x="56" y="45"/>
                    </a:lnTo>
                    <a:lnTo>
                      <a:pt x="17" y="38"/>
                    </a:lnTo>
                    <a:lnTo>
                      <a:pt x="17" y="13"/>
                    </a:lnTo>
                    <a:lnTo>
                      <a:pt x="9" y="11"/>
                    </a:lnTo>
                    <a:lnTo>
                      <a:pt x="6" y="17"/>
                    </a:lnTo>
                    <a:lnTo>
                      <a:pt x="4" y="26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6"/>
                    </a:lnTo>
                    <a:lnTo>
                      <a:pt x="1" y="48"/>
                    </a:lnTo>
                    <a:lnTo>
                      <a:pt x="5" y="51"/>
                    </a:lnTo>
                    <a:lnTo>
                      <a:pt x="9" y="51"/>
                    </a:lnTo>
                    <a:lnTo>
                      <a:pt x="14" y="51"/>
                    </a:lnTo>
                    <a:lnTo>
                      <a:pt x="19" y="50"/>
                    </a:lnTo>
                    <a:lnTo>
                      <a:pt x="25" y="48"/>
                    </a:lnTo>
                    <a:lnTo>
                      <a:pt x="30" y="47"/>
                    </a:lnTo>
                    <a:lnTo>
                      <a:pt x="35" y="47"/>
                    </a:lnTo>
                    <a:lnTo>
                      <a:pt x="40" y="49"/>
                    </a:lnTo>
                    <a:lnTo>
                      <a:pt x="64" y="69"/>
                    </a:lnTo>
                    <a:lnTo>
                      <a:pt x="66" y="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5" name="Freeform 174"/>
              <p:cNvSpPr>
                <a:spLocks/>
              </p:cNvSpPr>
              <p:nvPr/>
            </p:nvSpPr>
            <p:spPr bwMode="auto">
              <a:xfrm>
                <a:off x="1455" y="703"/>
                <a:ext cx="256" cy="322"/>
              </a:xfrm>
              <a:custGeom>
                <a:avLst/>
                <a:gdLst>
                  <a:gd name="T0" fmla="*/ 0 w 768"/>
                  <a:gd name="T1" fmla="*/ 5 h 645"/>
                  <a:gd name="T2" fmla="*/ 0 w 768"/>
                  <a:gd name="T3" fmla="*/ 4 h 645"/>
                  <a:gd name="T4" fmla="*/ 0 w 768"/>
                  <a:gd name="T5" fmla="*/ 2 h 645"/>
                  <a:gd name="T6" fmla="*/ 0 w 768"/>
                  <a:gd name="T7" fmla="*/ 2 h 645"/>
                  <a:gd name="T8" fmla="*/ 0 w 768"/>
                  <a:gd name="T9" fmla="*/ 2 h 645"/>
                  <a:gd name="T10" fmla="*/ 0 w 768"/>
                  <a:gd name="T11" fmla="*/ 2 h 645"/>
                  <a:gd name="T12" fmla="*/ 0 w 768"/>
                  <a:gd name="T13" fmla="*/ 2 h 645"/>
                  <a:gd name="T14" fmla="*/ 0 w 768"/>
                  <a:gd name="T15" fmla="*/ 0 h 645"/>
                  <a:gd name="T16" fmla="*/ 0 w 768"/>
                  <a:gd name="T17" fmla="*/ 1 h 645"/>
                  <a:gd name="T18" fmla="*/ 0 w 768"/>
                  <a:gd name="T19" fmla="*/ 0 h 645"/>
                  <a:gd name="T20" fmla="*/ 0 w 768"/>
                  <a:gd name="T21" fmla="*/ 0 h 645"/>
                  <a:gd name="T22" fmla="*/ 0 w 768"/>
                  <a:gd name="T23" fmla="*/ 0 h 645"/>
                  <a:gd name="T24" fmla="*/ 0 w 768"/>
                  <a:gd name="T25" fmla="*/ 0 h 645"/>
                  <a:gd name="T26" fmla="*/ 0 w 768"/>
                  <a:gd name="T27" fmla="*/ 0 h 645"/>
                  <a:gd name="T28" fmla="*/ 0 w 768"/>
                  <a:gd name="T29" fmla="*/ 0 h 645"/>
                  <a:gd name="T30" fmla="*/ 0 w 768"/>
                  <a:gd name="T31" fmla="*/ 0 h 645"/>
                  <a:gd name="T32" fmla="*/ 0 w 768"/>
                  <a:gd name="T33" fmla="*/ 0 h 645"/>
                  <a:gd name="T34" fmla="*/ 0 w 768"/>
                  <a:gd name="T35" fmla="*/ 0 h 645"/>
                  <a:gd name="T36" fmla="*/ 0 w 768"/>
                  <a:gd name="T37" fmla="*/ 0 h 645"/>
                  <a:gd name="T38" fmla="*/ 0 w 768"/>
                  <a:gd name="T39" fmla="*/ 0 h 645"/>
                  <a:gd name="T40" fmla="*/ 0 w 768"/>
                  <a:gd name="T41" fmla="*/ 0 h 645"/>
                  <a:gd name="T42" fmla="*/ 0 w 768"/>
                  <a:gd name="T43" fmla="*/ 0 h 645"/>
                  <a:gd name="T44" fmla="*/ 0 w 768"/>
                  <a:gd name="T45" fmla="*/ 0 h 645"/>
                  <a:gd name="T46" fmla="*/ 0 w 768"/>
                  <a:gd name="T47" fmla="*/ 0 h 645"/>
                  <a:gd name="T48" fmla="*/ 0 w 768"/>
                  <a:gd name="T49" fmla="*/ 0 h 645"/>
                  <a:gd name="T50" fmla="*/ 0 w 768"/>
                  <a:gd name="T51" fmla="*/ 0 h 645"/>
                  <a:gd name="T52" fmla="*/ 0 w 768"/>
                  <a:gd name="T53" fmla="*/ 0 h 645"/>
                  <a:gd name="T54" fmla="*/ 0 w 768"/>
                  <a:gd name="T55" fmla="*/ 1 h 645"/>
                  <a:gd name="T56" fmla="*/ 0 w 768"/>
                  <a:gd name="T57" fmla="*/ 3 h 645"/>
                  <a:gd name="T58" fmla="*/ 0 w 768"/>
                  <a:gd name="T59" fmla="*/ 3 h 645"/>
                  <a:gd name="T60" fmla="*/ 0 w 768"/>
                  <a:gd name="T61" fmla="*/ 3 h 645"/>
                  <a:gd name="T62" fmla="*/ 0 w 768"/>
                  <a:gd name="T63" fmla="*/ 3 h 645"/>
                  <a:gd name="T64" fmla="*/ 0 w 768"/>
                  <a:gd name="T65" fmla="*/ 3 h 645"/>
                  <a:gd name="T66" fmla="*/ 0 w 768"/>
                  <a:gd name="T67" fmla="*/ 3 h 645"/>
                  <a:gd name="T68" fmla="*/ 0 w 768"/>
                  <a:gd name="T69" fmla="*/ 3 h 645"/>
                  <a:gd name="T70" fmla="*/ 0 w 768"/>
                  <a:gd name="T71" fmla="*/ 3 h 645"/>
                  <a:gd name="T72" fmla="*/ 0 w 768"/>
                  <a:gd name="T73" fmla="*/ 3 h 645"/>
                  <a:gd name="T74" fmla="*/ 0 w 768"/>
                  <a:gd name="T75" fmla="*/ 3 h 645"/>
                  <a:gd name="T76" fmla="*/ 0 w 768"/>
                  <a:gd name="T77" fmla="*/ 3 h 645"/>
                  <a:gd name="T78" fmla="*/ 0 w 768"/>
                  <a:gd name="T79" fmla="*/ 3 h 645"/>
                  <a:gd name="T80" fmla="*/ 0 w 768"/>
                  <a:gd name="T81" fmla="*/ 3 h 645"/>
                  <a:gd name="T82" fmla="*/ 0 w 768"/>
                  <a:gd name="T83" fmla="*/ 2 h 645"/>
                  <a:gd name="T84" fmla="*/ 0 w 768"/>
                  <a:gd name="T85" fmla="*/ 2 h 645"/>
                  <a:gd name="T86" fmla="*/ 0 w 768"/>
                  <a:gd name="T87" fmla="*/ 2 h 645"/>
                  <a:gd name="T88" fmla="*/ 0 w 768"/>
                  <a:gd name="T89" fmla="*/ 2 h 645"/>
                  <a:gd name="T90" fmla="*/ 0 w 768"/>
                  <a:gd name="T91" fmla="*/ 3 h 645"/>
                  <a:gd name="T92" fmla="*/ 0 w 768"/>
                  <a:gd name="T93" fmla="*/ 4 h 645"/>
                  <a:gd name="T94" fmla="*/ 0 w 768"/>
                  <a:gd name="T95" fmla="*/ 4 h 645"/>
                  <a:gd name="T96" fmla="*/ 0 w 768"/>
                  <a:gd name="T97" fmla="*/ 3 h 645"/>
                  <a:gd name="T98" fmla="*/ 0 w 768"/>
                  <a:gd name="T99" fmla="*/ 3 h 645"/>
                  <a:gd name="T100" fmla="*/ 0 w 768"/>
                  <a:gd name="T101" fmla="*/ 2 h 645"/>
                  <a:gd name="T102" fmla="*/ 0 w 768"/>
                  <a:gd name="T103" fmla="*/ 2 h 645"/>
                  <a:gd name="T104" fmla="*/ 0 w 768"/>
                  <a:gd name="T105" fmla="*/ 2 h 645"/>
                  <a:gd name="T106" fmla="*/ 0 w 768"/>
                  <a:gd name="T107" fmla="*/ 2 h 645"/>
                  <a:gd name="T108" fmla="*/ 0 w 768"/>
                  <a:gd name="T109" fmla="*/ 2 h 645"/>
                  <a:gd name="T110" fmla="*/ 0 w 768"/>
                  <a:gd name="T111" fmla="*/ 3 h 645"/>
                  <a:gd name="T112" fmla="*/ 0 w 768"/>
                  <a:gd name="T113" fmla="*/ 3 h 645"/>
                  <a:gd name="T114" fmla="*/ 0 w 768"/>
                  <a:gd name="T115" fmla="*/ 4 h 645"/>
                  <a:gd name="T116" fmla="*/ 0 w 768"/>
                  <a:gd name="T117" fmla="*/ 4 h 645"/>
                  <a:gd name="T118" fmla="*/ 0 w 768"/>
                  <a:gd name="T119" fmla="*/ 4 h 645"/>
                  <a:gd name="T120" fmla="*/ 0 w 768"/>
                  <a:gd name="T121" fmla="*/ 4 h 64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68"/>
                  <a:gd name="T184" fmla="*/ 0 h 645"/>
                  <a:gd name="T185" fmla="*/ 768 w 768"/>
                  <a:gd name="T186" fmla="*/ 645 h 64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68" h="645">
                    <a:moveTo>
                      <a:pt x="755" y="645"/>
                    </a:moveTo>
                    <a:lnTo>
                      <a:pt x="757" y="645"/>
                    </a:lnTo>
                    <a:lnTo>
                      <a:pt x="760" y="645"/>
                    </a:lnTo>
                    <a:lnTo>
                      <a:pt x="762" y="644"/>
                    </a:lnTo>
                    <a:lnTo>
                      <a:pt x="764" y="642"/>
                    </a:lnTo>
                    <a:lnTo>
                      <a:pt x="763" y="621"/>
                    </a:lnTo>
                    <a:lnTo>
                      <a:pt x="762" y="600"/>
                    </a:lnTo>
                    <a:lnTo>
                      <a:pt x="761" y="578"/>
                    </a:lnTo>
                    <a:lnTo>
                      <a:pt x="762" y="555"/>
                    </a:lnTo>
                    <a:lnTo>
                      <a:pt x="766" y="523"/>
                    </a:lnTo>
                    <a:lnTo>
                      <a:pt x="768" y="492"/>
                    </a:lnTo>
                    <a:lnTo>
                      <a:pt x="768" y="459"/>
                    </a:lnTo>
                    <a:lnTo>
                      <a:pt x="766" y="426"/>
                    </a:lnTo>
                    <a:lnTo>
                      <a:pt x="761" y="395"/>
                    </a:lnTo>
                    <a:lnTo>
                      <a:pt x="753" y="364"/>
                    </a:lnTo>
                    <a:lnTo>
                      <a:pt x="741" y="336"/>
                    </a:lnTo>
                    <a:lnTo>
                      <a:pt x="724" y="309"/>
                    </a:lnTo>
                    <a:lnTo>
                      <a:pt x="706" y="295"/>
                    </a:lnTo>
                    <a:lnTo>
                      <a:pt x="686" y="285"/>
                    </a:lnTo>
                    <a:lnTo>
                      <a:pt x="665" y="276"/>
                    </a:lnTo>
                    <a:lnTo>
                      <a:pt x="641" y="272"/>
                    </a:lnTo>
                    <a:lnTo>
                      <a:pt x="619" y="270"/>
                    </a:lnTo>
                    <a:lnTo>
                      <a:pt x="595" y="270"/>
                    </a:lnTo>
                    <a:lnTo>
                      <a:pt x="573" y="272"/>
                    </a:lnTo>
                    <a:lnTo>
                      <a:pt x="552" y="275"/>
                    </a:lnTo>
                    <a:lnTo>
                      <a:pt x="540" y="276"/>
                    </a:lnTo>
                    <a:lnTo>
                      <a:pt x="530" y="278"/>
                    </a:lnTo>
                    <a:lnTo>
                      <a:pt x="521" y="282"/>
                    </a:lnTo>
                    <a:lnTo>
                      <a:pt x="511" y="285"/>
                    </a:lnTo>
                    <a:lnTo>
                      <a:pt x="503" y="289"/>
                    </a:lnTo>
                    <a:lnTo>
                      <a:pt x="495" y="293"/>
                    </a:lnTo>
                    <a:lnTo>
                      <a:pt x="487" y="297"/>
                    </a:lnTo>
                    <a:lnTo>
                      <a:pt x="478" y="300"/>
                    </a:lnTo>
                    <a:lnTo>
                      <a:pt x="476" y="300"/>
                    </a:lnTo>
                    <a:lnTo>
                      <a:pt x="474" y="299"/>
                    </a:lnTo>
                    <a:lnTo>
                      <a:pt x="471" y="298"/>
                    </a:lnTo>
                    <a:lnTo>
                      <a:pt x="470" y="297"/>
                    </a:lnTo>
                    <a:lnTo>
                      <a:pt x="439" y="69"/>
                    </a:lnTo>
                    <a:lnTo>
                      <a:pt x="504" y="99"/>
                    </a:lnTo>
                    <a:lnTo>
                      <a:pt x="522" y="113"/>
                    </a:lnTo>
                    <a:lnTo>
                      <a:pt x="542" y="123"/>
                    </a:lnTo>
                    <a:lnTo>
                      <a:pt x="563" y="130"/>
                    </a:lnTo>
                    <a:lnTo>
                      <a:pt x="587" y="134"/>
                    </a:lnTo>
                    <a:lnTo>
                      <a:pt x="612" y="136"/>
                    </a:lnTo>
                    <a:lnTo>
                      <a:pt x="636" y="135"/>
                    </a:lnTo>
                    <a:lnTo>
                      <a:pt x="660" y="133"/>
                    </a:lnTo>
                    <a:lnTo>
                      <a:pt x="684" y="129"/>
                    </a:lnTo>
                    <a:lnTo>
                      <a:pt x="693" y="126"/>
                    </a:lnTo>
                    <a:lnTo>
                      <a:pt x="703" y="122"/>
                    </a:lnTo>
                    <a:lnTo>
                      <a:pt x="710" y="119"/>
                    </a:lnTo>
                    <a:lnTo>
                      <a:pt x="717" y="114"/>
                    </a:lnTo>
                    <a:lnTo>
                      <a:pt x="717" y="112"/>
                    </a:lnTo>
                    <a:lnTo>
                      <a:pt x="718" y="110"/>
                    </a:lnTo>
                    <a:lnTo>
                      <a:pt x="718" y="108"/>
                    </a:lnTo>
                    <a:lnTo>
                      <a:pt x="717" y="106"/>
                    </a:lnTo>
                    <a:lnTo>
                      <a:pt x="704" y="109"/>
                    </a:lnTo>
                    <a:lnTo>
                      <a:pt x="691" y="111"/>
                    </a:lnTo>
                    <a:lnTo>
                      <a:pt x="677" y="114"/>
                    </a:lnTo>
                    <a:lnTo>
                      <a:pt x="663" y="116"/>
                    </a:lnTo>
                    <a:lnTo>
                      <a:pt x="649" y="119"/>
                    </a:lnTo>
                    <a:lnTo>
                      <a:pt x="633" y="120"/>
                    </a:lnTo>
                    <a:lnTo>
                      <a:pt x="619" y="122"/>
                    </a:lnTo>
                    <a:lnTo>
                      <a:pt x="605" y="122"/>
                    </a:lnTo>
                    <a:lnTo>
                      <a:pt x="591" y="122"/>
                    </a:lnTo>
                    <a:lnTo>
                      <a:pt x="576" y="121"/>
                    </a:lnTo>
                    <a:lnTo>
                      <a:pt x="562" y="119"/>
                    </a:lnTo>
                    <a:lnTo>
                      <a:pt x="549" y="116"/>
                    </a:lnTo>
                    <a:lnTo>
                      <a:pt x="537" y="112"/>
                    </a:lnTo>
                    <a:lnTo>
                      <a:pt x="526" y="106"/>
                    </a:lnTo>
                    <a:lnTo>
                      <a:pt x="514" y="98"/>
                    </a:lnTo>
                    <a:lnTo>
                      <a:pt x="504" y="89"/>
                    </a:lnTo>
                    <a:lnTo>
                      <a:pt x="483" y="86"/>
                    </a:lnTo>
                    <a:lnTo>
                      <a:pt x="471" y="81"/>
                    </a:lnTo>
                    <a:lnTo>
                      <a:pt x="463" y="74"/>
                    </a:lnTo>
                    <a:lnTo>
                      <a:pt x="455" y="65"/>
                    </a:lnTo>
                    <a:lnTo>
                      <a:pt x="448" y="57"/>
                    </a:lnTo>
                    <a:lnTo>
                      <a:pt x="442" y="47"/>
                    </a:lnTo>
                    <a:lnTo>
                      <a:pt x="436" y="38"/>
                    </a:lnTo>
                    <a:lnTo>
                      <a:pt x="430" y="28"/>
                    </a:lnTo>
                    <a:lnTo>
                      <a:pt x="423" y="19"/>
                    </a:lnTo>
                    <a:lnTo>
                      <a:pt x="423" y="22"/>
                    </a:lnTo>
                    <a:lnTo>
                      <a:pt x="424" y="25"/>
                    </a:lnTo>
                    <a:lnTo>
                      <a:pt x="425" y="28"/>
                    </a:lnTo>
                    <a:lnTo>
                      <a:pt x="426" y="33"/>
                    </a:lnTo>
                    <a:lnTo>
                      <a:pt x="426" y="35"/>
                    </a:lnTo>
                    <a:lnTo>
                      <a:pt x="426" y="37"/>
                    </a:lnTo>
                    <a:lnTo>
                      <a:pt x="424" y="39"/>
                    </a:lnTo>
                    <a:lnTo>
                      <a:pt x="422" y="40"/>
                    </a:lnTo>
                    <a:lnTo>
                      <a:pt x="420" y="39"/>
                    </a:lnTo>
                    <a:lnTo>
                      <a:pt x="417" y="36"/>
                    </a:lnTo>
                    <a:lnTo>
                      <a:pt x="413" y="34"/>
                    </a:lnTo>
                    <a:lnTo>
                      <a:pt x="415" y="33"/>
                    </a:lnTo>
                    <a:lnTo>
                      <a:pt x="397" y="24"/>
                    </a:lnTo>
                    <a:lnTo>
                      <a:pt x="378" y="17"/>
                    </a:lnTo>
                    <a:lnTo>
                      <a:pt x="358" y="12"/>
                    </a:lnTo>
                    <a:lnTo>
                      <a:pt x="338" y="7"/>
                    </a:lnTo>
                    <a:lnTo>
                      <a:pt x="317" y="4"/>
                    </a:lnTo>
                    <a:lnTo>
                      <a:pt x="295" y="2"/>
                    </a:lnTo>
                    <a:lnTo>
                      <a:pt x="274" y="1"/>
                    </a:lnTo>
                    <a:lnTo>
                      <a:pt x="253" y="0"/>
                    </a:lnTo>
                    <a:lnTo>
                      <a:pt x="230" y="1"/>
                    </a:lnTo>
                    <a:lnTo>
                      <a:pt x="208" y="2"/>
                    </a:lnTo>
                    <a:lnTo>
                      <a:pt x="185" y="5"/>
                    </a:lnTo>
                    <a:lnTo>
                      <a:pt x="164" y="7"/>
                    </a:lnTo>
                    <a:lnTo>
                      <a:pt x="142" y="11"/>
                    </a:lnTo>
                    <a:lnTo>
                      <a:pt x="120" y="15"/>
                    </a:lnTo>
                    <a:lnTo>
                      <a:pt x="99" y="20"/>
                    </a:lnTo>
                    <a:lnTo>
                      <a:pt x="79" y="25"/>
                    </a:lnTo>
                    <a:lnTo>
                      <a:pt x="67" y="30"/>
                    </a:lnTo>
                    <a:lnTo>
                      <a:pt x="55" y="36"/>
                    </a:lnTo>
                    <a:lnTo>
                      <a:pt x="44" y="40"/>
                    </a:lnTo>
                    <a:lnTo>
                      <a:pt x="34" y="45"/>
                    </a:lnTo>
                    <a:lnTo>
                      <a:pt x="23" y="50"/>
                    </a:lnTo>
                    <a:lnTo>
                      <a:pt x="15" y="55"/>
                    </a:lnTo>
                    <a:lnTo>
                      <a:pt x="7" y="61"/>
                    </a:lnTo>
                    <a:lnTo>
                      <a:pt x="0" y="69"/>
                    </a:lnTo>
                    <a:lnTo>
                      <a:pt x="19" y="57"/>
                    </a:lnTo>
                    <a:lnTo>
                      <a:pt x="39" y="47"/>
                    </a:lnTo>
                    <a:lnTo>
                      <a:pt x="60" y="39"/>
                    </a:lnTo>
                    <a:lnTo>
                      <a:pt x="81" y="32"/>
                    </a:lnTo>
                    <a:lnTo>
                      <a:pt x="104" y="25"/>
                    </a:lnTo>
                    <a:lnTo>
                      <a:pt x="126" y="21"/>
                    </a:lnTo>
                    <a:lnTo>
                      <a:pt x="149" y="17"/>
                    </a:lnTo>
                    <a:lnTo>
                      <a:pt x="172" y="15"/>
                    </a:lnTo>
                    <a:lnTo>
                      <a:pt x="196" y="13"/>
                    </a:lnTo>
                    <a:lnTo>
                      <a:pt x="221" y="13"/>
                    </a:lnTo>
                    <a:lnTo>
                      <a:pt x="244" y="13"/>
                    </a:lnTo>
                    <a:lnTo>
                      <a:pt x="268" y="13"/>
                    </a:lnTo>
                    <a:lnTo>
                      <a:pt x="292" y="14"/>
                    </a:lnTo>
                    <a:lnTo>
                      <a:pt x="315" y="16"/>
                    </a:lnTo>
                    <a:lnTo>
                      <a:pt x="339" y="18"/>
                    </a:lnTo>
                    <a:lnTo>
                      <a:pt x="361" y="20"/>
                    </a:lnTo>
                    <a:lnTo>
                      <a:pt x="367" y="23"/>
                    </a:lnTo>
                    <a:lnTo>
                      <a:pt x="371" y="25"/>
                    </a:lnTo>
                    <a:lnTo>
                      <a:pt x="373" y="27"/>
                    </a:lnTo>
                    <a:lnTo>
                      <a:pt x="376" y="28"/>
                    </a:lnTo>
                    <a:lnTo>
                      <a:pt x="402" y="69"/>
                    </a:lnTo>
                    <a:lnTo>
                      <a:pt x="418" y="113"/>
                    </a:lnTo>
                    <a:lnTo>
                      <a:pt x="428" y="159"/>
                    </a:lnTo>
                    <a:lnTo>
                      <a:pt x="431" y="207"/>
                    </a:lnTo>
                    <a:lnTo>
                      <a:pt x="430" y="257"/>
                    </a:lnTo>
                    <a:lnTo>
                      <a:pt x="425" y="307"/>
                    </a:lnTo>
                    <a:lnTo>
                      <a:pt x="418" y="356"/>
                    </a:lnTo>
                    <a:lnTo>
                      <a:pt x="410" y="403"/>
                    </a:lnTo>
                    <a:lnTo>
                      <a:pt x="399" y="426"/>
                    </a:lnTo>
                    <a:lnTo>
                      <a:pt x="384" y="444"/>
                    </a:lnTo>
                    <a:lnTo>
                      <a:pt x="364" y="459"/>
                    </a:lnTo>
                    <a:lnTo>
                      <a:pt x="340" y="470"/>
                    </a:lnTo>
                    <a:lnTo>
                      <a:pt x="315" y="479"/>
                    </a:lnTo>
                    <a:lnTo>
                      <a:pt x="288" y="486"/>
                    </a:lnTo>
                    <a:lnTo>
                      <a:pt x="262" y="492"/>
                    </a:lnTo>
                    <a:lnTo>
                      <a:pt x="237" y="498"/>
                    </a:lnTo>
                    <a:lnTo>
                      <a:pt x="230" y="498"/>
                    </a:lnTo>
                    <a:lnTo>
                      <a:pt x="223" y="500"/>
                    </a:lnTo>
                    <a:lnTo>
                      <a:pt x="217" y="501"/>
                    </a:lnTo>
                    <a:lnTo>
                      <a:pt x="213" y="502"/>
                    </a:lnTo>
                    <a:lnTo>
                      <a:pt x="227" y="502"/>
                    </a:lnTo>
                    <a:lnTo>
                      <a:pt x="242" y="502"/>
                    </a:lnTo>
                    <a:lnTo>
                      <a:pt x="257" y="501"/>
                    </a:lnTo>
                    <a:lnTo>
                      <a:pt x="273" y="501"/>
                    </a:lnTo>
                    <a:lnTo>
                      <a:pt x="288" y="500"/>
                    </a:lnTo>
                    <a:lnTo>
                      <a:pt x="304" y="499"/>
                    </a:lnTo>
                    <a:lnTo>
                      <a:pt x="319" y="497"/>
                    </a:lnTo>
                    <a:lnTo>
                      <a:pt x="334" y="496"/>
                    </a:lnTo>
                    <a:lnTo>
                      <a:pt x="350" y="493"/>
                    </a:lnTo>
                    <a:lnTo>
                      <a:pt x="365" y="490"/>
                    </a:lnTo>
                    <a:lnTo>
                      <a:pt x="379" y="487"/>
                    </a:lnTo>
                    <a:lnTo>
                      <a:pt x="394" y="483"/>
                    </a:lnTo>
                    <a:lnTo>
                      <a:pt x="407" y="479"/>
                    </a:lnTo>
                    <a:lnTo>
                      <a:pt x="422" y="474"/>
                    </a:lnTo>
                    <a:lnTo>
                      <a:pt x="435" y="468"/>
                    </a:lnTo>
                    <a:lnTo>
                      <a:pt x="448" y="462"/>
                    </a:lnTo>
                    <a:lnTo>
                      <a:pt x="462" y="466"/>
                    </a:lnTo>
                    <a:lnTo>
                      <a:pt x="476" y="469"/>
                    </a:lnTo>
                    <a:lnTo>
                      <a:pt x="491" y="470"/>
                    </a:lnTo>
                    <a:lnTo>
                      <a:pt x="506" y="469"/>
                    </a:lnTo>
                    <a:lnTo>
                      <a:pt x="520" y="467"/>
                    </a:lnTo>
                    <a:lnTo>
                      <a:pt x="533" y="462"/>
                    </a:lnTo>
                    <a:lnTo>
                      <a:pt x="545" y="455"/>
                    </a:lnTo>
                    <a:lnTo>
                      <a:pt x="555" y="447"/>
                    </a:lnTo>
                    <a:lnTo>
                      <a:pt x="561" y="448"/>
                    </a:lnTo>
                    <a:lnTo>
                      <a:pt x="567" y="450"/>
                    </a:lnTo>
                    <a:lnTo>
                      <a:pt x="573" y="454"/>
                    </a:lnTo>
                    <a:lnTo>
                      <a:pt x="579" y="459"/>
                    </a:lnTo>
                    <a:lnTo>
                      <a:pt x="585" y="464"/>
                    </a:lnTo>
                    <a:lnTo>
                      <a:pt x="589" y="469"/>
                    </a:lnTo>
                    <a:lnTo>
                      <a:pt x="593" y="474"/>
                    </a:lnTo>
                    <a:lnTo>
                      <a:pt x="597" y="479"/>
                    </a:lnTo>
                    <a:lnTo>
                      <a:pt x="599" y="478"/>
                    </a:lnTo>
                    <a:lnTo>
                      <a:pt x="600" y="476"/>
                    </a:lnTo>
                    <a:lnTo>
                      <a:pt x="600" y="474"/>
                    </a:lnTo>
                    <a:lnTo>
                      <a:pt x="600" y="471"/>
                    </a:lnTo>
                    <a:lnTo>
                      <a:pt x="591" y="462"/>
                    </a:lnTo>
                    <a:lnTo>
                      <a:pt x="582" y="451"/>
                    </a:lnTo>
                    <a:lnTo>
                      <a:pt x="576" y="440"/>
                    </a:lnTo>
                    <a:lnTo>
                      <a:pt x="574" y="427"/>
                    </a:lnTo>
                    <a:lnTo>
                      <a:pt x="568" y="423"/>
                    </a:lnTo>
                    <a:lnTo>
                      <a:pt x="561" y="422"/>
                    </a:lnTo>
                    <a:lnTo>
                      <a:pt x="553" y="420"/>
                    </a:lnTo>
                    <a:lnTo>
                      <a:pt x="545" y="419"/>
                    </a:lnTo>
                    <a:lnTo>
                      <a:pt x="463" y="458"/>
                    </a:lnTo>
                    <a:lnTo>
                      <a:pt x="459" y="457"/>
                    </a:lnTo>
                    <a:lnTo>
                      <a:pt x="457" y="455"/>
                    </a:lnTo>
                    <a:lnTo>
                      <a:pt x="455" y="452"/>
                    </a:lnTo>
                    <a:lnTo>
                      <a:pt x="454" y="448"/>
                    </a:lnTo>
                    <a:lnTo>
                      <a:pt x="470" y="319"/>
                    </a:lnTo>
                    <a:lnTo>
                      <a:pt x="481" y="315"/>
                    </a:lnTo>
                    <a:lnTo>
                      <a:pt x="491" y="309"/>
                    </a:lnTo>
                    <a:lnTo>
                      <a:pt x="502" y="305"/>
                    </a:lnTo>
                    <a:lnTo>
                      <a:pt x="514" y="301"/>
                    </a:lnTo>
                    <a:lnTo>
                      <a:pt x="526" y="298"/>
                    </a:lnTo>
                    <a:lnTo>
                      <a:pt x="537" y="295"/>
                    </a:lnTo>
                    <a:lnTo>
                      <a:pt x="549" y="292"/>
                    </a:lnTo>
                    <a:lnTo>
                      <a:pt x="562" y="289"/>
                    </a:lnTo>
                    <a:lnTo>
                      <a:pt x="574" y="287"/>
                    </a:lnTo>
                    <a:lnTo>
                      <a:pt x="587" y="285"/>
                    </a:lnTo>
                    <a:lnTo>
                      <a:pt x="600" y="284"/>
                    </a:lnTo>
                    <a:lnTo>
                      <a:pt x="612" y="283"/>
                    </a:lnTo>
                    <a:lnTo>
                      <a:pt x="625" y="283"/>
                    </a:lnTo>
                    <a:lnTo>
                      <a:pt x="638" y="284"/>
                    </a:lnTo>
                    <a:lnTo>
                      <a:pt x="650" y="284"/>
                    </a:lnTo>
                    <a:lnTo>
                      <a:pt x="663" y="286"/>
                    </a:lnTo>
                    <a:lnTo>
                      <a:pt x="682" y="301"/>
                    </a:lnTo>
                    <a:lnTo>
                      <a:pt x="696" y="320"/>
                    </a:lnTo>
                    <a:lnTo>
                      <a:pt x="706" y="341"/>
                    </a:lnTo>
                    <a:lnTo>
                      <a:pt x="714" y="364"/>
                    </a:lnTo>
                    <a:lnTo>
                      <a:pt x="718" y="389"/>
                    </a:lnTo>
                    <a:lnTo>
                      <a:pt x="721" y="413"/>
                    </a:lnTo>
                    <a:lnTo>
                      <a:pt x="723" y="438"/>
                    </a:lnTo>
                    <a:lnTo>
                      <a:pt x="724" y="462"/>
                    </a:lnTo>
                    <a:lnTo>
                      <a:pt x="717" y="499"/>
                    </a:lnTo>
                    <a:lnTo>
                      <a:pt x="711" y="536"/>
                    </a:lnTo>
                    <a:lnTo>
                      <a:pt x="708" y="571"/>
                    </a:lnTo>
                    <a:lnTo>
                      <a:pt x="712" y="605"/>
                    </a:lnTo>
                    <a:lnTo>
                      <a:pt x="663" y="609"/>
                    </a:lnTo>
                    <a:lnTo>
                      <a:pt x="651" y="595"/>
                    </a:lnTo>
                    <a:lnTo>
                      <a:pt x="652" y="577"/>
                    </a:lnTo>
                    <a:lnTo>
                      <a:pt x="657" y="557"/>
                    </a:lnTo>
                    <a:lnTo>
                      <a:pt x="660" y="538"/>
                    </a:lnTo>
                    <a:lnTo>
                      <a:pt x="662" y="519"/>
                    </a:lnTo>
                    <a:lnTo>
                      <a:pt x="665" y="503"/>
                    </a:lnTo>
                    <a:lnTo>
                      <a:pt x="667" y="486"/>
                    </a:lnTo>
                    <a:lnTo>
                      <a:pt x="667" y="471"/>
                    </a:lnTo>
                    <a:lnTo>
                      <a:pt x="663" y="464"/>
                    </a:lnTo>
                    <a:lnTo>
                      <a:pt x="654" y="460"/>
                    </a:lnTo>
                    <a:lnTo>
                      <a:pt x="645" y="455"/>
                    </a:lnTo>
                    <a:lnTo>
                      <a:pt x="637" y="451"/>
                    </a:lnTo>
                    <a:lnTo>
                      <a:pt x="637" y="430"/>
                    </a:lnTo>
                    <a:lnTo>
                      <a:pt x="602" y="416"/>
                    </a:lnTo>
                    <a:lnTo>
                      <a:pt x="605" y="405"/>
                    </a:lnTo>
                    <a:lnTo>
                      <a:pt x="610" y="394"/>
                    </a:lnTo>
                    <a:lnTo>
                      <a:pt x="612" y="382"/>
                    </a:lnTo>
                    <a:lnTo>
                      <a:pt x="606" y="373"/>
                    </a:lnTo>
                    <a:lnTo>
                      <a:pt x="601" y="370"/>
                    </a:lnTo>
                    <a:lnTo>
                      <a:pt x="595" y="369"/>
                    </a:lnTo>
                    <a:lnTo>
                      <a:pt x="587" y="368"/>
                    </a:lnTo>
                    <a:lnTo>
                      <a:pt x="580" y="366"/>
                    </a:lnTo>
                    <a:lnTo>
                      <a:pt x="579" y="364"/>
                    </a:lnTo>
                    <a:lnTo>
                      <a:pt x="579" y="361"/>
                    </a:lnTo>
                    <a:lnTo>
                      <a:pt x="579" y="358"/>
                    </a:lnTo>
                    <a:lnTo>
                      <a:pt x="579" y="354"/>
                    </a:lnTo>
                    <a:lnTo>
                      <a:pt x="498" y="376"/>
                    </a:lnTo>
                    <a:lnTo>
                      <a:pt x="503" y="379"/>
                    </a:lnTo>
                    <a:lnTo>
                      <a:pt x="509" y="381"/>
                    </a:lnTo>
                    <a:lnTo>
                      <a:pt x="516" y="381"/>
                    </a:lnTo>
                    <a:lnTo>
                      <a:pt x="523" y="380"/>
                    </a:lnTo>
                    <a:lnTo>
                      <a:pt x="530" y="378"/>
                    </a:lnTo>
                    <a:lnTo>
                      <a:pt x="537" y="376"/>
                    </a:lnTo>
                    <a:lnTo>
                      <a:pt x="545" y="375"/>
                    </a:lnTo>
                    <a:lnTo>
                      <a:pt x="552" y="374"/>
                    </a:lnTo>
                    <a:lnTo>
                      <a:pt x="553" y="376"/>
                    </a:lnTo>
                    <a:lnTo>
                      <a:pt x="555" y="379"/>
                    </a:lnTo>
                    <a:lnTo>
                      <a:pt x="558" y="381"/>
                    </a:lnTo>
                    <a:lnTo>
                      <a:pt x="560" y="384"/>
                    </a:lnTo>
                    <a:lnTo>
                      <a:pt x="597" y="378"/>
                    </a:lnTo>
                    <a:lnTo>
                      <a:pt x="593" y="427"/>
                    </a:lnTo>
                    <a:lnTo>
                      <a:pt x="615" y="439"/>
                    </a:lnTo>
                    <a:lnTo>
                      <a:pt x="615" y="441"/>
                    </a:lnTo>
                    <a:lnTo>
                      <a:pt x="617" y="443"/>
                    </a:lnTo>
                    <a:lnTo>
                      <a:pt x="617" y="446"/>
                    </a:lnTo>
                    <a:lnTo>
                      <a:pt x="617" y="448"/>
                    </a:lnTo>
                    <a:lnTo>
                      <a:pt x="620" y="455"/>
                    </a:lnTo>
                    <a:lnTo>
                      <a:pt x="625" y="461"/>
                    </a:lnTo>
                    <a:lnTo>
                      <a:pt x="633" y="465"/>
                    </a:lnTo>
                    <a:lnTo>
                      <a:pt x="643" y="468"/>
                    </a:lnTo>
                    <a:lnTo>
                      <a:pt x="645" y="485"/>
                    </a:lnTo>
                    <a:lnTo>
                      <a:pt x="644" y="504"/>
                    </a:lnTo>
                    <a:lnTo>
                      <a:pt x="639" y="523"/>
                    </a:lnTo>
                    <a:lnTo>
                      <a:pt x="634" y="543"/>
                    </a:lnTo>
                    <a:lnTo>
                      <a:pt x="632" y="563"/>
                    </a:lnTo>
                    <a:lnTo>
                      <a:pt x="631" y="582"/>
                    </a:lnTo>
                    <a:lnTo>
                      <a:pt x="636" y="601"/>
                    </a:lnTo>
                    <a:lnTo>
                      <a:pt x="647" y="618"/>
                    </a:lnTo>
                    <a:lnTo>
                      <a:pt x="656" y="622"/>
                    </a:lnTo>
                    <a:lnTo>
                      <a:pt x="664" y="624"/>
                    </a:lnTo>
                    <a:lnTo>
                      <a:pt x="672" y="624"/>
                    </a:lnTo>
                    <a:lnTo>
                      <a:pt x="679" y="624"/>
                    </a:lnTo>
                    <a:lnTo>
                      <a:pt x="688" y="623"/>
                    </a:lnTo>
                    <a:lnTo>
                      <a:pt x="695" y="621"/>
                    </a:lnTo>
                    <a:lnTo>
                      <a:pt x="702" y="620"/>
                    </a:lnTo>
                    <a:lnTo>
                      <a:pt x="709" y="618"/>
                    </a:lnTo>
                    <a:lnTo>
                      <a:pt x="715" y="619"/>
                    </a:lnTo>
                    <a:lnTo>
                      <a:pt x="718" y="622"/>
                    </a:lnTo>
                    <a:lnTo>
                      <a:pt x="722" y="626"/>
                    </a:lnTo>
                    <a:lnTo>
                      <a:pt x="725" y="630"/>
                    </a:lnTo>
                    <a:lnTo>
                      <a:pt x="755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6" name="Freeform 175"/>
              <p:cNvSpPr>
                <a:spLocks/>
              </p:cNvSpPr>
              <p:nvPr/>
            </p:nvSpPr>
            <p:spPr bwMode="auto">
              <a:xfrm>
                <a:off x="1514" y="976"/>
                <a:ext cx="60" cy="22"/>
              </a:xfrm>
              <a:custGeom>
                <a:avLst/>
                <a:gdLst>
                  <a:gd name="T0" fmla="*/ 0 w 180"/>
                  <a:gd name="T1" fmla="*/ 1 h 43"/>
                  <a:gd name="T2" fmla="*/ 0 w 180"/>
                  <a:gd name="T3" fmla="*/ 1 h 43"/>
                  <a:gd name="T4" fmla="*/ 0 w 180"/>
                  <a:gd name="T5" fmla="*/ 1 h 43"/>
                  <a:gd name="T6" fmla="*/ 0 w 180"/>
                  <a:gd name="T7" fmla="*/ 1 h 43"/>
                  <a:gd name="T8" fmla="*/ 0 w 180"/>
                  <a:gd name="T9" fmla="*/ 1 h 43"/>
                  <a:gd name="T10" fmla="*/ 0 w 180"/>
                  <a:gd name="T11" fmla="*/ 0 h 43"/>
                  <a:gd name="T12" fmla="*/ 0 w 180"/>
                  <a:gd name="T13" fmla="*/ 1 h 43"/>
                  <a:gd name="T14" fmla="*/ 0 w 180"/>
                  <a:gd name="T15" fmla="*/ 1 h 43"/>
                  <a:gd name="T16" fmla="*/ 0 w 180"/>
                  <a:gd name="T17" fmla="*/ 1 h 43"/>
                  <a:gd name="T18" fmla="*/ 0 w 180"/>
                  <a:gd name="T19" fmla="*/ 1 h 43"/>
                  <a:gd name="T20" fmla="*/ 0 w 180"/>
                  <a:gd name="T21" fmla="*/ 1 h 43"/>
                  <a:gd name="T22" fmla="*/ 0 w 180"/>
                  <a:gd name="T23" fmla="*/ 1 h 43"/>
                  <a:gd name="T24" fmla="*/ 0 w 180"/>
                  <a:gd name="T25" fmla="*/ 1 h 43"/>
                  <a:gd name="T26" fmla="*/ 0 w 180"/>
                  <a:gd name="T27" fmla="*/ 1 h 43"/>
                  <a:gd name="T28" fmla="*/ 0 w 180"/>
                  <a:gd name="T29" fmla="*/ 1 h 4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80"/>
                  <a:gd name="T46" fmla="*/ 0 h 43"/>
                  <a:gd name="T47" fmla="*/ 180 w 180"/>
                  <a:gd name="T48" fmla="*/ 43 h 4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80" h="43">
                    <a:moveTo>
                      <a:pt x="106" y="43"/>
                    </a:moveTo>
                    <a:lnTo>
                      <a:pt x="167" y="23"/>
                    </a:lnTo>
                    <a:lnTo>
                      <a:pt x="171" y="18"/>
                    </a:lnTo>
                    <a:lnTo>
                      <a:pt x="175" y="12"/>
                    </a:lnTo>
                    <a:lnTo>
                      <a:pt x="179" y="7"/>
                    </a:lnTo>
                    <a:lnTo>
                      <a:pt x="180" y="0"/>
                    </a:lnTo>
                    <a:lnTo>
                      <a:pt x="160" y="6"/>
                    </a:lnTo>
                    <a:lnTo>
                      <a:pt x="139" y="13"/>
                    </a:lnTo>
                    <a:lnTo>
                      <a:pt x="116" y="20"/>
                    </a:lnTo>
                    <a:lnTo>
                      <a:pt x="94" y="26"/>
                    </a:lnTo>
                    <a:lnTo>
                      <a:pt x="71" y="30"/>
                    </a:lnTo>
                    <a:lnTo>
                      <a:pt x="48" y="32"/>
                    </a:lnTo>
                    <a:lnTo>
                      <a:pt x="24" y="32"/>
                    </a:lnTo>
                    <a:lnTo>
                      <a:pt x="0" y="28"/>
                    </a:lnTo>
                    <a:lnTo>
                      <a:pt x="106" y="4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7" name="Freeform 176"/>
              <p:cNvSpPr>
                <a:spLocks/>
              </p:cNvSpPr>
              <p:nvPr/>
            </p:nvSpPr>
            <p:spPr bwMode="auto">
              <a:xfrm>
                <a:off x="1591" y="952"/>
                <a:ext cx="56" cy="22"/>
              </a:xfrm>
              <a:custGeom>
                <a:avLst/>
                <a:gdLst>
                  <a:gd name="T0" fmla="*/ 0 w 166"/>
                  <a:gd name="T1" fmla="*/ 1 h 44"/>
                  <a:gd name="T2" fmla="*/ 0 w 166"/>
                  <a:gd name="T3" fmla="*/ 1 h 44"/>
                  <a:gd name="T4" fmla="*/ 0 w 166"/>
                  <a:gd name="T5" fmla="*/ 1 h 44"/>
                  <a:gd name="T6" fmla="*/ 0 w 166"/>
                  <a:gd name="T7" fmla="*/ 1 h 44"/>
                  <a:gd name="T8" fmla="*/ 0 w 166"/>
                  <a:gd name="T9" fmla="*/ 1 h 44"/>
                  <a:gd name="T10" fmla="*/ 0 w 166"/>
                  <a:gd name="T11" fmla="*/ 1 h 44"/>
                  <a:gd name="T12" fmla="*/ 0 w 166"/>
                  <a:gd name="T13" fmla="*/ 1 h 44"/>
                  <a:gd name="T14" fmla="*/ 0 w 166"/>
                  <a:gd name="T15" fmla="*/ 1 h 44"/>
                  <a:gd name="T16" fmla="*/ 0 w 166"/>
                  <a:gd name="T17" fmla="*/ 1 h 44"/>
                  <a:gd name="T18" fmla="*/ 0 w 166"/>
                  <a:gd name="T19" fmla="*/ 1 h 44"/>
                  <a:gd name="T20" fmla="*/ 0 w 166"/>
                  <a:gd name="T21" fmla="*/ 1 h 44"/>
                  <a:gd name="T22" fmla="*/ 0 w 166"/>
                  <a:gd name="T23" fmla="*/ 1 h 44"/>
                  <a:gd name="T24" fmla="*/ 0 w 166"/>
                  <a:gd name="T25" fmla="*/ 1 h 44"/>
                  <a:gd name="T26" fmla="*/ 0 w 166"/>
                  <a:gd name="T27" fmla="*/ 1 h 44"/>
                  <a:gd name="T28" fmla="*/ 0 w 166"/>
                  <a:gd name="T29" fmla="*/ 1 h 44"/>
                  <a:gd name="T30" fmla="*/ 0 w 166"/>
                  <a:gd name="T31" fmla="*/ 1 h 44"/>
                  <a:gd name="T32" fmla="*/ 0 w 166"/>
                  <a:gd name="T33" fmla="*/ 1 h 44"/>
                  <a:gd name="T34" fmla="*/ 0 w 166"/>
                  <a:gd name="T35" fmla="*/ 1 h 44"/>
                  <a:gd name="T36" fmla="*/ 0 w 166"/>
                  <a:gd name="T37" fmla="*/ 1 h 44"/>
                  <a:gd name="T38" fmla="*/ 0 w 166"/>
                  <a:gd name="T39" fmla="*/ 1 h 44"/>
                  <a:gd name="T40" fmla="*/ 0 w 166"/>
                  <a:gd name="T41" fmla="*/ 1 h 44"/>
                  <a:gd name="T42" fmla="*/ 0 w 166"/>
                  <a:gd name="T43" fmla="*/ 1 h 44"/>
                  <a:gd name="T44" fmla="*/ 0 w 166"/>
                  <a:gd name="T45" fmla="*/ 1 h 44"/>
                  <a:gd name="T46" fmla="*/ 0 w 166"/>
                  <a:gd name="T47" fmla="*/ 1 h 44"/>
                  <a:gd name="T48" fmla="*/ 0 w 166"/>
                  <a:gd name="T49" fmla="*/ 1 h 44"/>
                  <a:gd name="T50" fmla="*/ 0 w 166"/>
                  <a:gd name="T51" fmla="*/ 1 h 44"/>
                  <a:gd name="T52" fmla="*/ 0 w 166"/>
                  <a:gd name="T53" fmla="*/ 0 h 44"/>
                  <a:gd name="T54" fmla="*/ 0 w 166"/>
                  <a:gd name="T55" fmla="*/ 1 h 44"/>
                  <a:gd name="T56" fmla="*/ 0 w 166"/>
                  <a:gd name="T57" fmla="*/ 1 h 44"/>
                  <a:gd name="T58" fmla="*/ 0 w 166"/>
                  <a:gd name="T59" fmla="*/ 1 h 44"/>
                  <a:gd name="T60" fmla="*/ 0 w 166"/>
                  <a:gd name="T61" fmla="*/ 1 h 44"/>
                  <a:gd name="T62" fmla="*/ 0 w 166"/>
                  <a:gd name="T63" fmla="*/ 1 h 44"/>
                  <a:gd name="T64" fmla="*/ 0 w 166"/>
                  <a:gd name="T65" fmla="*/ 1 h 44"/>
                  <a:gd name="T66" fmla="*/ 0 w 166"/>
                  <a:gd name="T67" fmla="*/ 1 h 44"/>
                  <a:gd name="T68" fmla="*/ 0 w 166"/>
                  <a:gd name="T69" fmla="*/ 1 h 44"/>
                  <a:gd name="T70" fmla="*/ 0 w 166"/>
                  <a:gd name="T71" fmla="*/ 1 h 44"/>
                  <a:gd name="T72" fmla="*/ 0 w 166"/>
                  <a:gd name="T73" fmla="*/ 1 h 44"/>
                  <a:gd name="T74" fmla="*/ 0 w 166"/>
                  <a:gd name="T75" fmla="*/ 1 h 44"/>
                  <a:gd name="T76" fmla="*/ 0 w 166"/>
                  <a:gd name="T77" fmla="*/ 1 h 44"/>
                  <a:gd name="T78" fmla="*/ 0 w 166"/>
                  <a:gd name="T79" fmla="*/ 1 h 44"/>
                  <a:gd name="T80" fmla="*/ 0 w 166"/>
                  <a:gd name="T81" fmla="*/ 1 h 44"/>
                  <a:gd name="T82" fmla="*/ 0 w 166"/>
                  <a:gd name="T83" fmla="*/ 1 h 4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66"/>
                  <a:gd name="T127" fmla="*/ 0 h 44"/>
                  <a:gd name="T128" fmla="*/ 166 w 166"/>
                  <a:gd name="T129" fmla="*/ 44 h 4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66" h="44">
                    <a:moveTo>
                      <a:pt x="12" y="43"/>
                    </a:moveTo>
                    <a:lnTo>
                      <a:pt x="28" y="40"/>
                    </a:lnTo>
                    <a:lnTo>
                      <a:pt x="44" y="35"/>
                    </a:lnTo>
                    <a:lnTo>
                      <a:pt x="60" y="28"/>
                    </a:lnTo>
                    <a:lnTo>
                      <a:pt x="77" y="22"/>
                    </a:lnTo>
                    <a:lnTo>
                      <a:pt x="93" y="18"/>
                    </a:lnTo>
                    <a:lnTo>
                      <a:pt x="110" y="16"/>
                    </a:lnTo>
                    <a:lnTo>
                      <a:pt x="125" y="17"/>
                    </a:lnTo>
                    <a:lnTo>
                      <a:pt x="142" y="22"/>
                    </a:lnTo>
                    <a:lnTo>
                      <a:pt x="144" y="26"/>
                    </a:lnTo>
                    <a:lnTo>
                      <a:pt x="148" y="32"/>
                    </a:lnTo>
                    <a:lnTo>
                      <a:pt x="152" y="37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5" y="37"/>
                    </a:lnTo>
                    <a:lnTo>
                      <a:pt x="166" y="34"/>
                    </a:lnTo>
                    <a:lnTo>
                      <a:pt x="166" y="31"/>
                    </a:lnTo>
                    <a:lnTo>
                      <a:pt x="166" y="30"/>
                    </a:lnTo>
                    <a:lnTo>
                      <a:pt x="165" y="27"/>
                    </a:lnTo>
                    <a:lnTo>
                      <a:pt x="163" y="25"/>
                    </a:lnTo>
                    <a:lnTo>
                      <a:pt x="162" y="22"/>
                    </a:lnTo>
                    <a:lnTo>
                      <a:pt x="155" y="16"/>
                    </a:lnTo>
                    <a:lnTo>
                      <a:pt x="145" y="11"/>
                    </a:lnTo>
                    <a:lnTo>
                      <a:pt x="135" y="7"/>
                    </a:lnTo>
                    <a:lnTo>
                      <a:pt x="123" y="3"/>
                    </a:lnTo>
                    <a:lnTo>
                      <a:pt x="110" y="1"/>
                    </a:lnTo>
                    <a:lnTo>
                      <a:pt x="98" y="0"/>
                    </a:lnTo>
                    <a:lnTo>
                      <a:pt x="86" y="1"/>
                    </a:lnTo>
                    <a:lnTo>
                      <a:pt x="75" y="3"/>
                    </a:lnTo>
                    <a:lnTo>
                      <a:pt x="64" y="7"/>
                    </a:lnTo>
                    <a:lnTo>
                      <a:pt x="53" y="10"/>
                    </a:lnTo>
                    <a:lnTo>
                      <a:pt x="42" y="14"/>
                    </a:lnTo>
                    <a:lnTo>
                      <a:pt x="33" y="17"/>
                    </a:lnTo>
                    <a:lnTo>
                      <a:pt x="23" y="21"/>
                    </a:lnTo>
                    <a:lnTo>
                      <a:pt x="15" y="26"/>
                    </a:lnTo>
                    <a:lnTo>
                      <a:pt x="7" y="32"/>
                    </a:lnTo>
                    <a:lnTo>
                      <a:pt x="0" y="38"/>
                    </a:lnTo>
                    <a:lnTo>
                      <a:pt x="1" y="40"/>
                    </a:lnTo>
                    <a:lnTo>
                      <a:pt x="2" y="41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12" y="4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8" name="Freeform 177"/>
              <p:cNvSpPr>
                <a:spLocks/>
              </p:cNvSpPr>
              <p:nvPr/>
            </p:nvSpPr>
            <p:spPr bwMode="auto">
              <a:xfrm>
                <a:off x="1654" y="873"/>
                <a:ext cx="1" cy="4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0 h 9"/>
                  <a:gd name="T4" fmla="*/ 0 w 1"/>
                  <a:gd name="T5" fmla="*/ 0 h 9"/>
                  <a:gd name="T6" fmla="*/ 0 w 1"/>
                  <a:gd name="T7" fmla="*/ 0 h 9"/>
                  <a:gd name="T8" fmla="*/ 0 w 1"/>
                  <a:gd name="T9" fmla="*/ 0 h 9"/>
                  <a:gd name="T10" fmla="*/ 0 w 1"/>
                  <a:gd name="T11" fmla="*/ 0 h 9"/>
                  <a:gd name="T12" fmla="*/ 0 w 1"/>
                  <a:gd name="T13" fmla="*/ 0 h 9"/>
                  <a:gd name="T14" fmla="*/ 0 w 1"/>
                  <a:gd name="T15" fmla="*/ 0 h 9"/>
                  <a:gd name="T16" fmla="*/ 0 w 1"/>
                  <a:gd name="T17" fmla="*/ 0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"/>
                  <a:gd name="T28" fmla="*/ 0 h 9"/>
                  <a:gd name="T29" fmla="*/ 1 w 1"/>
                  <a:gd name="T30" fmla="*/ 9 h 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" h="9">
                    <a:moveTo>
                      <a:pt x="0" y="9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39" name="Freeform 178"/>
              <p:cNvSpPr>
                <a:spLocks/>
              </p:cNvSpPr>
              <p:nvPr/>
            </p:nvSpPr>
            <p:spPr bwMode="auto">
              <a:xfrm>
                <a:off x="1444" y="779"/>
                <a:ext cx="40" cy="182"/>
              </a:xfrm>
              <a:custGeom>
                <a:avLst/>
                <a:gdLst>
                  <a:gd name="T0" fmla="*/ 0 w 118"/>
                  <a:gd name="T1" fmla="*/ 3 h 362"/>
                  <a:gd name="T2" fmla="*/ 0 w 118"/>
                  <a:gd name="T3" fmla="*/ 3 h 362"/>
                  <a:gd name="T4" fmla="*/ 0 w 118"/>
                  <a:gd name="T5" fmla="*/ 3 h 362"/>
                  <a:gd name="T6" fmla="*/ 0 w 118"/>
                  <a:gd name="T7" fmla="*/ 3 h 362"/>
                  <a:gd name="T8" fmla="*/ 0 w 118"/>
                  <a:gd name="T9" fmla="*/ 3 h 362"/>
                  <a:gd name="T10" fmla="*/ 0 w 118"/>
                  <a:gd name="T11" fmla="*/ 3 h 362"/>
                  <a:gd name="T12" fmla="*/ 0 w 118"/>
                  <a:gd name="T13" fmla="*/ 3 h 362"/>
                  <a:gd name="T14" fmla="*/ 0 w 118"/>
                  <a:gd name="T15" fmla="*/ 3 h 362"/>
                  <a:gd name="T16" fmla="*/ 0 w 118"/>
                  <a:gd name="T17" fmla="*/ 3 h 362"/>
                  <a:gd name="T18" fmla="*/ 0 w 118"/>
                  <a:gd name="T19" fmla="*/ 3 h 362"/>
                  <a:gd name="T20" fmla="*/ 0 w 118"/>
                  <a:gd name="T21" fmla="*/ 3 h 362"/>
                  <a:gd name="T22" fmla="*/ 0 w 118"/>
                  <a:gd name="T23" fmla="*/ 3 h 362"/>
                  <a:gd name="T24" fmla="*/ 0 w 118"/>
                  <a:gd name="T25" fmla="*/ 3 h 362"/>
                  <a:gd name="T26" fmla="*/ 0 w 118"/>
                  <a:gd name="T27" fmla="*/ 3 h 362"/>
                  <a:gd name="T28" fmla="*/ 0 w 118"/>
                  <a:gd name="T29" fmla="*/ 3 h 362"/>
                  <a:gd name="T30" fmla="*/ 0 w 118"/>
                  <a:gd name="T31" fmla="*/ 3 h 362"/>
                  <a:gd name="T32" fmla="*/ 0 w 118"/>
                  <a:gd name="T33" fmla="*/ 3 h 362"/>
                  <a:gd name="T34" fmla="*/ 0 w 118"/>
                  <a:gd name="T35" fmla="*/ 3 h 362"/>
                  <a:gd name="T36" fmla="*/ 0 w 118"/>
                  <a:gd name="T37" fmla="*/ 3 h 362"/>
                  <a:gd name="T38" fmla="*/ 0 w 118"/>
                  <a:gd name="T39" fmla="*/ 3 h 362"/>
                  <a:gd name="T40" fmla="*/ 0 w 118"/>
                  <a:gd name="T41" fmla="*/ 3 h 362"/>
                  <a:gd name="T42" fmla="*/ 0 w 118"/>
                  <a:gd name="T43" fmla="*/ 2 h 362"/>
                  <a:gd name="T44" fmla="*/ 0 w 118"/>
                  <a:gd name="T45" fmla="*/ 2 h 362"/>
                  <a:gd name="T46" fmla="*/ 0 w 118"/>
                  <a:gd name="T47" fmla="*/ 2 h 362"/>
                  <a:gd name="T48" fmla="*/ 0 w 118"/>
                  <a:gd name="T49" fmla="*/ 2 h 362"/>
                  <a:gd name="T50" fmla="*/ 0 w 118"/>
                  <a:gd name="T51" fmla="*/ 1 h 362"/>
                  <a:gd name="T52" fmla="*/ 0 w 118"/>
                  <a:gd name="T53" fmla="*/ 1 h 362"/>
                  <a:gd name="T54" fmla="*/ 0 w 118"/>
                  <a:gd name="T55" fmla="*/ 1 h 362"/>
                  <a:gd name="T56" fmla="*/ 0 w 118"/>
                  <a:gd name="T57" fmla="*/ 0 h 362"/>
                  <a:gd name="T58" fmla="*/ 0 w 118"/>
                  <a:gd name="T59" fmla="*/ 1 h 362"/>
                  <a:gd name="T60" fmla="*/ 0 w 118"/>
                  <a:gd name="T61" fmla="*/ 1 h 362"/>
                  <a:gd name="T62" fmla="*/ 0 w 118"/>
                  <a:gd name="T63" fmla="*/ 1 h 362"/>
                  <a:gd name="T64" fmla="*/ 0 w 118"/>
                  <a:gd name="T65" fmla="*/ 2 h 362"/>
                  <a:gd name="T66" fmla="*/ 0 w 118"/>
                  <a:gd name="T67" fmla="*/ 2 h 362"/>
                  <a:gd name="T68" fmla="*/ 0 w 118"/>
                  <a:gd name="T69" fmla="*/ 2 h 362"/>
                  <a:gd name="T70" fmla="*/ 0 w 118"/>
                  <a:gd name="T71" fmla="*/ 2 h 362"/>
                  <a:gd name="T72" fmla="*/ 0 w 118"/>
                  <a:gd name="T73" fmla="*/ 3 h 362"/>
                  <a:gd name="T74" fmla="*/ 0 w 118"/>
                  <a:gd name="T75" fmla="*/ 3 h 362"/>
                  <a:gd name="T76" fmla="*/ 0 w 118"/>
                  <a:gd name="T77" fmla="*/ 3 h 362"/>
                  <a:gd name="T78" fmla="*/ 0 w 118"/>
                  <a:gd name="T79" fmla="*/ 3 h 362"/>
                  <a:gd name="T80" fmla="*/ 0 w 118"/>
                  <a:gd name="T81" fmla="*/ 3 h 362"/>
                  <a:gd name="T82" fmla="*/ 0 w 118"/>
                  <a:gd name="T83" fmla="*/ 3 h 362"/>
                  <a:gd name="T84" fmla="*/ 0 w 118"/>
                  <a:gd name="T85" fmla="*/ 3 h 36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362"/>
                  <a:gd name="T131" fmla="*/ 118 w 118"/>
                  <a:gd name="T132" fmla="*/ 362 h 36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362">
                    <a:moveTo>
                      <a:pt x="95" y="362"/>
                    </a:moveTo>
                    <a:lnTo>
                      <a:pt x="98" y="362"/>
                    </a:lnTo>
                    <a:lnTo>
                      <a:pt x="102" y="362"/>
                    </a:lnTo>
                    <a:lnTo>
                      <a:pt x="105" y="362"/>
                    </a:lnTo>
                    <a:lnTo>
                      <a:pt x="110" y="362"/>
                    </a:lnTo>
                    <a:lnTo>
                      <a:pt x="114" y="360"/>
                    </a:lnTo>
                    <a:lnTo>
                      <a:pt x="117" y="359"/>
                    </a:lnTo>
                    <a:lnTo>
                      <a:pt x="118" y="356"/>
                    </a:lnTo>
                    <a:lnTo>
                      <a:pt x="115" y="353"/>
                    </a:lnTo>
                    <a:lnTo>
                      <a:pt x="111" y="353"/>
                    </a:lnTo>
                    <a:lnTo>
                      <a:pt x="108" y="353"/>
                    </a:lnTo>
                    <a:lnTo>
                      <a:pt x="104" y="353"/>
                    </a:lnTo>
                    <a:lnTo>
                      <a:pt x="99" y="353"/>
                    </a:lnTo>
                    <a:lnTo>
                      <a:pt x="93" y="346"/>
                    </a:lnTo>
                    <a:lnTo>
                      <a:pt x="90" y="336"/>
                    </a:lnTo>
                    <a:lnTo>
                      <a:pt x="89" y="326"/>
                    </a:lnTo>
                    <a:lnTo>
                      <a:pt x="88" y="316"/>
                    </a:lnTo>
                    <a:lnTo>
                      <a:pt x="85" y="306"/>
                    </a:lnTo>
                    <a:lnTo>
                      <a:pt x="82" y="295"/>
                    </a:lnTo>
                    <a:lnTo>
                      <a:pt x="75" y="288"/>
                    </a:lnTo>
                    <a:lnTo>
                      <a:pt x="63" y="282"/>
                    </a:lnTo>
                    <a:lnTo>
                      <a:pt x="66" y="247"/>
                    </a:lnTo>
                    <a:lnTo>
                      <a:pt x="62" y="212"/>
                    </a:lnTo>
                    <a:lnTo>
                      <a:pt x="52" y="178"/>
                    </a:lnTo>
                    <a:lnTo>
                      <a:pt x="38" y="142"/>
                    </a:lnTo>
                    <a:lnTo>
                      <a:pt x="24" y="107"/>
                    </a:lnTo>
                    <a:lnTo>
                      <a:pt x="12" y="72"/>
                    </a:lnTo>
                    <a:lnTo>
                      <a:pt x="4" y="36"/>
                    </a:lnTo>
                    <a:lnTo>
                      <a:pt x="3" y="0"/>
                    </a:lnTo>
                    <a:lnTo>
                      <a:pt x="0" y="34"/>
                    </a:lnTo>
                    <a:lnTo>
                      <a:pt x="5" y="68"/>
                    </a:lnTo>
                    <a:lnTo>
                      <a:pt x="13" y="102"/>
                    </a:lnTo>
                    <a:lnTo>
                      <a:pt x="24" y="137"/>
                    </a:lnTo>
                    <a:lnTo>
                      <a:pt x="36" y="171"/>
                    </a:lnTo>
                    <a:lnTo>
                      <a:pt x="44" y="205"/>
                    </a:lnTo>
                    <a:lnTo>
                      <a:pt x="50" y="240"/>
                    </a:lnTo>
                    <a:lnTo>
                      <a:pt x="49" y="274"/>
                    </a:lnTo>
                    <a:lnTo>
                      <a:pt x="73" y="305"/>
                    </a:lnTo>
                    <a:lnTo>
                      <a:pt x="73" y="320"/>
                    </a:lnTo>
                    <a:lnTo>
                      <a:pt x="73" y="336"/>
                    </a:lnTo>
                    <a:lnTo>
                      <a:pt x="78" y="351"/>
                    </a:lnTo>
                    <a:lnTo>
                      <a:pt x="91" y="362"/>
                    </a:lnTo>
                    <a:lnTo>
                      <a:pt x="95" y="3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0" name="Freeform 179"/>
              <p:cNvSpPr>
                <a:spLocks/>
              </p:cNvSpPr>
              <p:nvPr/>
            </p:nvSpPr>
            <p:spPr bwMode="auto">
              <a:xfrm>
                <a:off x="1466" y="739"/>
                <a:ext cx="31" cy="183"/>
              </a:xfrm>
              <a:custGeom>
                <a:avLst/>
                <a:gdLst>
                  <a:gd name="T0" fmla="*/ 0 w 93"/>
                  <a:gd name="T1" fmla="*/ 3 h 365"/>
                  <a:gd name="T2" fmla="*/ 0 w 93"/>
                  <a:gd name="T3" fmla="*/ 3 h 365"/>
                  <a:gd name="T4" fmla="*/ 0 w 93"/>
                  <a:gd name="T5" fmla="*/ 3 h 365"/>
                  <a:gd name="T6" fmla="*/ 0 w 93"/>
                  <a:gd name="T7" fmla="*/ 2 h 365"/>
                  <a:gd name="T8" fmla="*/ 0 w 93"/>
                  <a:gd name="T9" fmla="*/ 2 h 365"/>
                  <a:gd name="T10" fmla="*/ 0 w 93"/>
                  <a:gd name="T11" fmla="*/ 2 h 365"/>
                  <a:gd name="T12" fmla="*/ 0 w 93"/>
                  <a:gd name="T13" fmla="*/ 1 h 365"/>
                  <a:gd name="T14" fmla="*/ 0 w 93"/>
                  <a:gd name="T15" fmla="*/ 1 h 365"/>
                  <a:gd name="T16" fmla="*/ 0 w 93"/>
                  <a:gd name="T17" fmla="*/ 1 h 365"/>
                  <a:gd name="T18" fmla="*/ 0 w 93"/>
                  <a:gd name="T19" fmla="*/ 1 h 365"/>
                  <a:gd name="T20" fmla="*/ 0 w 93"/>
                  <a:gd name="T21" fmla="*/ 1 h 365"/>
                  <a:gd name="T22" fmla="*/ 0 w 93"/>
                  <a:gd name="T23" fmla="*/ 1 h 365"/>
                  <a:gd name="T24" fmla="*/ 0 w 93"/>
                  <a:gd name="T25" fmla="*/ 1 h 365"/>
                  <a:gd name="T26" fmla="*/ 0 w 93"/>
                  <a:gd name="T27" fmla="*/ 1 h 365"/>
                  <a:gd name="T28" fmla="*/ 0 w 93"/>
                  <a:gd name="T29" fmla="*/ 1 h 365"/>
                  <a:gd name="T30" fmla="*/ 0 w 93"/>
                  <a:gd name="T31" fmla="*/ 1 h 365"/>
                  <a:gd name="T32" fmla="*/ 0 w 93"/>
                  <a:gd name="T33" fmla="*/ 0 h 365"/>
                  <a:gd name="T34" fmla="*/ 0 w 93"/>
                  <a:gd name="T35" fmla="*/ 1 h 365"/>
                  <a:gd name="T36" fmla="*/ 0 w 93"/>
                  <a:gd name="T37" fmla="*/ 1 h 365"/>
                  <a:gd name="T38" fmla="*/ 0 w 93"/>
                  <a:gd name="T39" fmla="*/ 1 h 365"/>
                  <a:gd name="T40" fmla="*/ 0 w 93"/>
                  <a:gd name="T41" fmla="*/ 2 h 365"/>
                  <a:gd name="T42" fmla="*/ 0 w 93"/>
                  <a:gd name="T43" fmla="*/ 2 h 365"/>
                  <a:gd name="T44" fmla="*/ 0 w 93"/>
                  <a:gd name="T45" fmla="*/ 2 h 365"/>
                  <a:gd name="T46" fmla="*/ 0 w 93"/>
                  <a:gd name="T47" fmla="*/ 3 h 365"/>
                  <a:gd name="T48" fmla="*/ 0 w 93"/>
                  <a:gd name="T49" fmla="*/ 3 h 365"/>
                  <a:gd name="T50" fmla="*/ 0 w 93"/>
                  <a:gd name="T51" fmla="*/ 3 h 365"/>
                  <a:gd name="T52" fmla="*/ 0 w 93"/>
                  <a:gd name="T53" fmla="*/ 3 h 365"/>
                  <a:gd name="T54" fmla="*/ 0 w 93"/>
                  <a:gd name="T55" fmla="*/ 3 h 365"/>
                  <a:gd name="T56" fmla="*/ 0 w 93"/>
                  <a:gd name="T57" fmla="*/ 3 h 365"/>
                  <a:gd name="T58" fmla="*/ 0 w 93"/>
                  <a:gd name="T59" fmla="*/ 3 h 36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93"/>
                  <a:gd name="T91" fmla="*/ 0 h 365"/>
                  <a:gd name="T92" fmla="*/ 93 w 93"/>
                  <a:gd name="T93" fmla="*/ 365 h 365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93" h="365">
                    <a:moveTo>
                      <a:pt x="54" y="365"/>
                    </a:moveTo>
                    <a:lnTo>
                      <a:pt x="50" y="324"/>
                    </a:lnTo>
                    <a:lnTo>
                      <a:pt x="41" y="282"/>
                    </a:lnTo>
                    <a:lnTo>
                      <a:pt x="29" y="239"/>
                    </a:lnTo>
                    <a:lnTo>
                      <a:pt x="19" y="197"/>
                    </a:lnTo>
                    <a:lnTo>
                      <a:pt x="12" y="155"/>
                    </a:lnTo>
                    <a:lnTo>
                      <a:pt x="11" y="113"/>
                    </a:lnTo>
                    <a:lnTo>
                      <a:pt x="18" y="74"/>
                    </a:lnTo>
                    <a:lnTo>
                      <a:pt x="35" y="36"/>
                    </a:lnTo>
                    <a:lnTo>
                      <a:pt x="44" y="31"/>
                    </a:lnTo>
                    <a:lnTo>
                      <a:pt x="51" y="25"/>
                    </a:lnTo>
                    <a:lnTo>
                      <a:pt x="59" y="22"/>
                    </a:lnTo>
                    <a:lnTo>
                      <a:pt x="66" y="18"/>
                    </a:lnTo>
                    <a:lnTo>
                      <a:pt x="73" y="14"/>
                    </a:lnTo>
                    <a:lnTo>
                      <a:pt x="80" y="10"/>
                    </a:lnTo>
                    <a:lnTo>
                      <a:pt x="87" y="5"/>
                    </a:lnTo>
                    <a:lnTo>
                      <a:pt x="93" y="0"/>
                    </a:lnTo>
                    <a:lnTo>
                      <a:pt x="26" y="28"/>
                    </a:lnTo>
                    <a:lnTo>
                      <a:pt x="8" y="66"/>
                    </a:lnTo>
                    <a:lnTo>
                      <a:pt x="0" y="106"/>
                    </a:lnTo>
                    <a:lnTo>
                      <a:pt x="0" y="148"/>
                    </a:lnTo>
                    <a:lnTo>
                      <a:pt x="7" y="191"/>
                    </a:lnTo>
                    <a:lnTo>
                      <a:pt x="16" y="234"/>
                    </a:lnTo>
                    <a:lnTo>
                      <a:pt x="29" y="279"/>
                    </a:lnTo>
                    <a:lnTo>
                      <a:pt x="40" y="321"/>
                    </a:lnTo>
                    <a:lnTo>
                      <a:pt x="50" y="362"/>
                    </a:lnTo>
                    <a:lnTo>
                      <a:pt x="51" y="364"/>
                    </a:lnTo>
                    <a:lnTo>
                      <a:pt x="52" y="365"/>
                    </a:lnTo>
                    <a:lnTo>
                      <a:pt x="54" y="3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1" name="Freeform 180"/>
              <p:cNvSpPr>
                <a:spLocks/>
              </p:cNvSpPr>
              <p:nvPr/>
            </p:nvSpPr>
            <p:spPr bwMode="auto">
              <a:xfrm>
                <a:off x="1490" y="797"/>
                <a:ext cx="41" cy="117"/>
              </a:xfrm>
              <a:custGeom>
                <a:avLst/>
                <a:gdLst>
                  <a:gd name="T0" fmla="*/ 0 w 122"/>
                  <a:gd name="T1" fmla="*/ 2 h 233"/>
                  <a:gd name="T2" fmla="*/ 0 w 122"/>
                  <a:gd name="T3" fmla="*/ 2 h 233"/>
                  <a:gd name="T4" fmla="*/ 0 w 122"/>
                  <a:gd name="T5" fmla="*/ 2 h 233"/>
                  <a:gd name="T6" fmla="*/ 0 w 122"/>
                  <a:gd name="T7" fmla="*/ 2 h 233"/>
                  <a:gd name="T8" fmla="*/ 0 w 122"/>
                  <a:gd name="T9" fmla="*/ 2 h 233"/>
                  <a:gd name="T10" fmla="*/ 0 w 122"/>
                  <a:gd name="T11" fmla="*/ 2 h 233"/>
                  <a:gd name="T12" fmla="*/ 0 w 122"/>
                  <a:gd name="T13" fmla="*/ 2 h 233"/>
                  <a:gd name="T14" fmla="*/ 0 w 122"/>
                  <a:gd name="T15" fmla="*/ 2 h 233"/>
                  <a:gd name="T16" fmla="*/ 0 w 122"/>
                  <a:gd name="T17" fmla="*/ 2 h 233"/>
                  <a:gd name="T18" fmla="*/ 0 w 122"/>
                  <a:gd name="T19" fmla="*/ 2 h 233"/>
                  <a:gd name="T20" fmla="*/ 0 w 122"/>
                  <a:gd name="T21" fmla="*/ 2 h 233"/>
                  <a:gd name="T22" fmla="*/ 0 w 122"/>
                  <a:gd name="T23" fmla="*/ 2 h 233"/>
                  <a:gd name="T24" fmla="*/ 0 w 122"/>
                  <a:gd name="T25" fmla="*/ 2 h 233"/>
                  <a:gd name="T26" fmla="*/ 0 w 122"/>
                  <a:gd name="T27" fmla="*/ 2 h 233"/>
                  <a:gd name="T28" fmla="*/ 0 w 122"/>
                  <a:gd name="T29" fmla="*/ 2 h 233"/>
                  <a:gd name="T30" fmla="*/ 0 w 122"/>
                  <a:gd name="T31" fmla="*/ 2 h 233"/>
                  <a:gd name="T32" fmla="*/ 0 w 122"/>
                  <a:gd name="T33" fmla="*/ 2 h 233"/>
                  <a:gd name="T34" fmla="*/ 0 w 122"/>
                  <a:gd name="T35" fmla="*/ 0 h 233"/>
                  <a:gd name="T36" fmla="*/ 0 w 122"/>
                  <a:gd name="T37" fmla="*/ 1 h 233"/>
                  <a:gd name="T38" fmla="*/ 0 w 122"/>
                  <a:gd name="T39" fmla="*/ 1 h 233"/>
                  <a:gd name="T40" fmla="*/ 0 w 122"/>
                  <a:gd name="T41" fmla="*/ 2 h 233"/>
                  <a:gd name="T42" fmla="*/ 0 w 122"/>
                  <a:gd name="T43" fmla="*/ 2 h 233"/>
                  <a:gd name="T44" fmla="*/ 0 w 122"/>
                  <a:gd name="T45" fmla="*/ 2 h 233"/>
                  <a:gd name="T46" fmla="*/ 0 w 122"/>
                  <a:gd name="T47" fmla="*/ 2 h 233"/>
                  <a:gd name="T48" fmla="*/ 0 w 122"/>
                  <a:gd name="T49" fmla="*/ 2 h 233"/>
                  <a:gd name="T50" fmla="*/ 0 w 122"/>
                  <a:gd name="T51" fmla="*/ 2 h 233"/>
                  <a:gd name="T52" fmla="*/ 0 w 122"/>
                  <a:gd name="T53" fmla="*/ 2 h 233"/>
                  <a:gd name="T54" fmla="*/ 0 w 122"/>
                  <a:gd name="T55" fmla="*/ 2 h 233"/>
                  <a:gd name="T56" fmla="*/ 0 w 122"/>
                  <a:gd name="T57" fmla="*/ 2 h 233"/>
                  <a:gd name="T58" fmla="*/ 0 w 122"/>
                  <a:gd name="T59" fmla="*/ 2 h 233"/>
                  <a:gd name="T60" fmla="*/ 0 w 122"/>
                  <a:gd name="T61" fmla="*/ 2 h 233"/>
                  <a:gd name="T62" fmla="*/ 0 w 122"/>
                  <a:gd name="T63" fmla="*/ 2 h 233"/>
                  <a:gd name="T64" fmla="*/ 0 w 122"/>
                  <a:gd name="T65" fmla="*/ 2 h 233"/>
                  <a:gd name="T66" fmla="*/ 0 w 122"/>
                  <a:gd name="T67" fmla="*/ 2 h 233"/>
                  <a:gd name="T68" fmla="*/ 0 w 122"/>
                  <a:gd name="T69" fmla="*/ 2 h 233"/>
                  <a:gd name="T70" fmla="*/ 0 w 122"/>
                  <a:gd name="T71" fmla="*/ 2 h 233"/>
                  <a:gd name="T72" fmla="*/ 0 w 122"/>
                  <a:gd name="T73" fmla="*/ 2 h 233"/>
                  <a:gd name="T74" fmla="*/ 0 w 122"/>
                  <a:gd name="T75" fmla="*/ 2 h 233"/>
                  <a:gd name="T76" fmla="*/ 0 w 122"/>
                  <a:gd name="T77" fmla="*/ 2 h 233"/>
                  <a:gd name="T78" fmla="*/ 0 w 122"/>
                  <a:gd name="T79" fmla="*/ 2 h 233"/>
                  <a:gd name="T80" fmla="*/ 0 w 122"/>
                  <a:gd name="T81" fmla="*/ 2 h 233"/>
                  <a:gd name="T82" fmla="*/ 0 w 122"/>
                  <a:gd name="T83" fmla="*/ 2 h 233"/>
                  <a:gd name="T84" fmla="*/ 0 w 122"/>
                  <a:gd name="T85" fmla="*/ 2 h 2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22"/>
                  <a:gd name="T130" fmla="*/ 0 h 233"/>
                  <a:gd name="T131" fmla="*/ 122 w 122"/>
                  <a:gd name="T132" fmla="*/ 233 h 2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22" h="233">
                    <a:moveTo>
                      <a:pt x="96" y="233"/>
                    </a:moveTo>
                    <a:lnTo>
                      <a:pt x="122" y="223"/>
                    </a:lnTo>
                    <a:lnTo>
                      <a:pt x="122" y="221"/>
                    </a:lnTo>
                    <a:lnTo>
                      <a:pt x="122" y="218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91" y="219"/>
                    </a:lnTo>
                    <a:lnTo>
                      <a:pt x="84" y="217"/>
                    </a:lnTo>
                    <a:lnTo>
                      <a:pt x="78" y="213"/>
                    </a:lnTo>
                    <a:lnTo>
                      <a:pt x="73" y="208"/>
                    </a:lnTo>
                    <a:lnTo>
                      <a:pt x="70" y="202"/>
                    </a:lnTo>
                    <a:lnTo>
                      <a:pt x="70" y="160"/>
                    </a:lnTo>
                    <a:lnTo>
                      <a:pt x="68" y="155"/>
                    </a:lnTo>
                    <a:lnTo>
                      <a:pt x="63" y="150"/>
                    </a:lnTo>
                    <a:lnTo>
                      <a:pt x="57" y="146"/>
                    </a:lnTo>
                    <a:lnTo>
                      <a:pt x="50" y="143"/>
                    </a:lnTo>
                    <a:lnTo>
                      <a:pt x="30" y="149"/>
                    </a:lnTo>
                    <a:lnTo>
                      <a:pt x="1" y="0"/>
                    </a:lnTo>
                    <a:lnTo>
                      <a:pt x="0" y="49"/>
                    </a:lnTo>
                    <a:lnTo>
                      <a:pt x="4" y="102"/>
                    </a:lnTo>
                    <a:lnTo>
                      <a:pt x="12" y="154"/>
                    </a:lnTo>
                    <a:lnTo>
                      <a:pt x="30" y="202"/>
                    </a:lnTo>
                    <a:lnTo>
                      <a:pt x="31" y="202"/>
                    </a:lnTo>
                    <a:lnTo>
                      <a:pt x="32" y="202"/>
                    </a:lnTo>
                    <a:lnTo>
                      <a:pt x="33" y="202"/>
                    </a:lnTo>
                    <a:lnTo>
                      <a:pt x="36" y="202"/>
                    </a:lnTo>
                    <a:lnTo>
                      <a:pt x="46" y="170"/>
                    </a:lnTo>
                    <a:lnTo>
                      <a:pt x="47" y="170"/>
                    </a:lnTo>
                    <a:lnTo>
                      <a:pt x="49" y="170"/>
                    </a:lnTo>
                    <a:lnTo>
                      <a:pt x="51" y="170"/>
                    </a:lnTo>
                    <a:lnTo>
                      <a:pt x="53" y="170"/>
                    </a:lnTo>
                    <a:lnTo>
                      <a:pt x="55" y="179"/>
                    </a:lnTo>
                    <a:lnTo>
                      <a:pt x="56" y="187"/>
                    </a:lnTo>
                    <a:lnTo>
                      <a:pt x="58" y="197"/>
                    </a:lnTo>
                    <a:lnTo>
                      <a:pt x="60" y="206"/>
                    </a:lnTo>
                    <a:lnTo>
                      <a:pt x="65" y="214"/>
                    </a:lnTo>
                    <a:lnTo>
                      <a:pt x="71" y="220"/>
                    </a:lnTo>
                    <a:lnTo>
                      <a:pt x="79" y="226"/>
                    </a:lnTo>
                    <a:lnTo>
                      <a:pt x="89" y="230"/>
                    </a:lnTo>
                    <a:lnTo>
                      <a:pt x="91" y="231"/>
                    </a:lnTo>
                    <a:lnTo>
                      <a:pt x="94" y="233"/>
                    </a:lnTo>
                    <a:lnTo>
                      <a:pt x="95" y="233"/>
                    </a:lnTo>
                    <a:lnTo>
                      <a:pt x="96" y="2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2" name="Freeform 181"/>
              <p:cNvSpPr>
                <a:spLocks/>
              </p:cNvSpPr>
              <p:nvPr/>
            </p:nvSpPr>
            <p:spPr bwMode="auto">
              <a:xfrm>
                <a:off x="1526" y="733"/>
                <a:ext cx="60" cy="160"/>
              </a:xfrm>
              <a:custGeom>
                <a:avLst/>
                <a:gdLst>
                  <a:gd name="T0" fmla="*/ 0 w 181"/>
                  <a:gd name="T1" fmla="*/ 3 h 320"/>
                  <a:gd name="T2" fmla="*/ 0 w 181"/>
                  <a:gd name="T3" fmla="*/ 3 h 320"/>
                  <a:gd name="T4" fmla="*/ 0 w 181"/>
                  <a:gd name="T5" fmla="*/ 1 h 320"/>
                  <a:gd name="T6" fmla="*/ 0 w 181"/>
                  <a:gd name="T7" fmla="*/ 1 h 320"/>
                  <a:gd name="T8" fmla="*/ 0 w 181"/>
                  <a:gd name="T9" fmla="*/ 1 h 320"/>
                  <a:gd name="T10" fmla="*/ 0 w 181"/>
                  <a:gd name="T11" fmla="*/ 1 h 320"/>
                  <a:gd name="T12" fmla="*/ 0 w 181"/>
                  <a:gd name="T13" fmla="*/ 1 h 320"/>
                  <a:gd name="T14" fmla="*/ 0 w 181"/>
                  <a:gd name="T15" fmla="*/ 1 h 320"/>
                  <a:gd name="T16" fmla="*/ 0 w 181"/>
                  <a:gd name="T17" fmla="*/ 1 h 320"/>
                  <a:gd name="T18" fmla="*/ 0 w 181"/>
                  <a:gd name="T19" fmla="*/ 1 h 320"/>
                  <a:gd name="T20" fmla="*/ 0 w 181"/>
                  <a:gd name="T21" fmla="*/ 1 h 320"/>
                  <a:gd name="T22" fmla="*/ 0 w 181"/>
                  <a:gd name="T23" fmla="*/ 1 h 320"/>
                  <a:gd name="T24" fmla="*/ 0 w 181"/>
                  <a:gd name="T25" fmla="*/ 1 h 320"/>
                  <a:gd name="T26" fmla="*/ 0 w 181"/>
                  <a:gd name="T27" fmla="*/ 1 h 320"/>
                  <a:gd name="T28" fmla="*/ 0 w 181"/>
                  <a:gd name="T29" fmla="*/ 1 h 320"/>
                  <a:gd name="T30" fmla="*/ 0 w 181"/>
                  <a:gd name="T31" fmla="*/ 1 h 320"/>
                  <a:gd name="T32" fmla="*/ 0 w 181"/>
                  <a:gd name="T33" fmla="*/ 1 h 320"/>
                  <a:gd name="T34" fmla="*/ 0 w 181"/>
                  <a:gd name="T35" fmla="*/ 1 h 320"/>
                  <a:gd name="T36" fmla="*/ 0 w 181"/>
                  <a:gd name="T37" fmla="*/ 1 h 320"/>
                  <a:gd name="T38" fmla="*/ 0 w 181"/>
                  <a:gd name="T39" fmla="*/ 1 h 320"/>
                  <a:gd name="T40" fmla="*/ 0 w 181"/>
                  <a:gd name="T41" fmla="*/ 1 h 320"/>
                  <a:gd name="T42" fmla="*/ 0 w 181"/>
                  <a:gd name="T43" fmla="*/ 1 h 320"/>
                  <a:gd name="T44" fmla="*/ 0 w 181"/>
                  <a:gd name="T45" fmla="*/ 0 h 320"/>
                  <a:gd name="T46" fmla="*/ 0 w 181"/>
                  <a:gd name="T47" fmla="*/ 0 h 320"/>
                  <a:gd name="T48" fmla="*/ 0 w 181"/>
                  <a:gd name="T49" fmla="*/ 0 h 320"/>
                  <a:gd name="T50" fmla="*/ 0 w 181"/>
                  <a:gd name="T51" fmla="*/ 1 h 320"/>
                  <a:gd name="T52" fmla="*/ 0 w 181"/>
                  <a:gd name="T53" fmla="*/ 1 h 320"/>
                  <a:gd name="T54" fmla="*/ 0 w 181"/>
                  <a:gd name="T55" fmla="*/ 1 h 320"/>
                  <a:gd name="T56" fmla="*/ 0 w 181"/>
                  <a:gd name="T57" fmla="*/ 1 h 320"/>
                  <a:gd name="T58" fmla="*/ 0 w 181"/>
                  <a:gd name="T59" fmla="*/ 1 h 320"/>
                  <a:gd name="T60" fmla="*/ 0 w 181"/>
                  <a:gd name="T61" fmla="*/ 1 h 320"/>
                  <a:gd name="T62" fmla="*/ 0 w 181"/>
                  <a:gd name="T63" fmla="*/ 1 h 320"/>
                  <a:gd name="T64" fmla="*/ 0 w 181"/>
                  <a:gd name="T65" fmla="*/ 1 h 320"/>
                  <a:gd name="T66" fmla="*/ 0 w 181"/>
                  <a:gd name="T67" fmla="*/ 1 h 320"/>
                  <a:gd name="T68" fmla="*/ 0 w 181"/>
                  <a:gd name="T69" fmla="*/ 1 h 320"/>
                  <a:gd name="T70" fmla="*/ 0 w 181"/>
                  <a:gd name="T71" fmla="*/ 3 h 320"/>
                  <a:gd name="T72" fmla="*/ 0 w 181"/>
                  <a:gd name="T73" fmla="*/ 3 h 320"/>
                  <a:gd name="T74" fmla="*/ 0 w 181"/>
                  <a:gd name="T75" fmla="*/ 3 h 32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81"/>
                  <a:gd name="T115" fmla="*/ 0 h 320"/>
                  <a:gd name="T116" fmla="*/ 181 w 181"/>
                  <a:gd name="T117" fmla="*/ 320 h 32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81" h="320">
                    <a:moveTo>
                      <a:pt x="157" y="317"/>
                    </a:moveTo>
                    <a:lnTo>
                      <a:pt x="169" y="286"/>
                    </a:lnTo>
                    <a:lnTo>
                      <a:pt x="176" y="254"/>
                    </a:lnTo>
                    <a:lnTo>
                      <a:pt x="180" y="222"/>
                    </a:lnTo>
                    <a:lnTo>
                      <a:pt x="181" y="189"/>
                    </a:lnTo>
                    <a:lnTo>
                      <a:pt x="179" y="156"/>
                    </a:lnTo>
                    <a:lnTo>
                      <a:pt x="173" y="123"/>
                    </a:lnTo>
                    <a:lnTo>
                      <a:pt x="164" y="91"/>
                    </a:lnTo>
                    <a:lnTo>
                      <a:pt x="151" y="59"/>
                    </a:lnTo>
                    <a:lnTo>
                      <a:pt x="144" y="49"/>
                    </a:lnTo>
                    <a:lnTo>
                      <a:pt x="134" y="38"/>
                    </a:lnTo>
                    <a:lnTo>
                      <a:pt x="125" y="30"/>
                    </a:lnTo>
                    <a:lnTo>
                      <a:pt x="113" y="23"/>
                    </a:lnTo>
                    <a:lnTo>
                      <a:pt x="101" y="17"/>
                    </a:lnTo>
                    <a:lnTo>
                      <a:pt x="88" y="12"/>
                    </a:lnTo>
                    <a:lnTo>
                      <a:pt x="75" y="7"/>
                    </a:lnTo>
                    <a:lnTo>
                      <a:pt x="61" y="5"/>
                    </a:lnTo>
                    <a:lnTo>
                      <a:pt x="52" y="5"/>
                    </a:lnTo>
                    <a:lnTo>
                      <a:pt x="43" y="4"/>
                    </a:lnTo>
                    <a:lnTo>
                      <a:pt x="35" y="3"/>
                    </a:lnTo>
                    <a:lnTo>
                      <a:pt x="28" y="2"/>
                    </a:lnTo>
                    <a:lnTo>
                      <a:pt x="21" y="1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22" y="4"/>
                    </a:lnTo>
                    <a:lnTo>
                      <a:pt x="44" y="9"/>
                    </a:lnTo>
                    <a:lnTo>
                      <a:pt x="66" y="14"/>
                    </a:lnTo>
                    <a:lnTo>
                      <a:pt x="87" y="20"/>
                    </a:lnTo>
                    <a:lnTo>
                      <a:pt x="105" y="28"/>
                    </a:lnTo>
                    <a:lnTo>
                      <a:pt x="120" y="39"/>
                    </a:lnTo>
                    <a:lnTo>
                      <a:pt x="133" y="54"/>
                    </a:lnTo>
                    <a:lnTo>
                      <a:pt x="141" y="72"/>
                    </a:lnTo>
                    <a:lnTo>
                      <a:pt x="156" y="135"/>
                    </a:lnTo>
                    <a:lnTo>
                      <a:pt x="157" y="197"/>
                    </a:lnTo>
                    <a:lnTo>
                      <a:pt x="152" y="259"/>
                    </a:lnTo>
                    <a:lnTo>
                      <a:pt x="153" y="320"/>
                    </a:lnTo>
                    <a:lnTo>
                      <a:pt x="157" y="3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3" name="Freeform 182"/>
              <p:cNvSpPr>
                <a:spLocks/>
              </p:cNvSpPr>
              <p:nvPr/>
            </p:nvSpPr>
            <p:spPr bwMode="auto">
              <a:xfrm>
                <a:off x="1616" y="743"/>
                <a:ext cx="541" cy="82"/>
              </a:xfrm>
              <a:custGeom>
                <a:avLst/>
                <a:gdLst>
                  <a:gd name="T0" fmla="*/ 0 w 1625"/>
                  <a:gd name="T1" fmla="*/ 2 h 163"/>
                  <a:gd name="T2" fmla="*/ 0 w 1625"/>
                  <a:gd name="T3" fmla="*/ 2 h 163"/>
                  <a:gd name="T4" fmla="*/ 0 w 1625"/>
                  <a:gd name="T5" fmla="*/ 2 h 163"/>
                  <a:gd name="T6" fmla="*/ 0 w 1625"/>
                  <a:gd name="T7" fmla="*/ 2 h 163"/>
                  <a:gd name="T8" fmla="*/ 0 w 1625"/>
                  <a:gd name="T9" fmla="*/ 2 h 163"/>
                  <a:gd name="T10" fmla="*/ 0 w 1625"/>
                  <a:gd name="T11" fmla="*/ 2 h 163"/>
                  <a:gd name="T12" fmla="*/ 0 w 1625"/>
                  <a:gd name="T13" fmla="*/ 2 h 163"/>
                  <a:gd name="T14" fmla="*/ 0 w 1625"/>
                  <a:gd name="T15" fmla="*/ 2 h 163"/>
                  <a:gd name="T16" fmla="*/ 0 w 1625"/>
                  <a:gd name="T17" fmla="*/ 2 h 163"/>
                  <a:gd name="T18" fmla="*/ 0 w 1625"/>
                  <a:gd name="T19" fmla="*/ 2 h 163"/>
                  <a:gd name="T20" fmla="*/ 1 w 1625"/>
                  <a:gd name="T21" fmla="*/ 1 h 163"/>
                  <a:gd name="T22" fmla="*/ 1 w 1625"/>
                  <a:gd name="T23" fmla="*/ 1 h 163"/>
                  <a:gd name="T24" fmla="*/ 1 w 1625"/>
                  <a:gd name="T25" fmla="*/ 1 h 163"/>
                  <a:gd name="T26" fmla="*/ 1 w 1625"/>
                  <a:gd name="T27" fmla="*/ 1 h 163"/>
                  <a:gd name="T28" fmla="*/ 1 w 1625"/>
                  <a:gd name="T29" fmla="*/ 1 h 163"/>
                  <a:gd name="T30" fmla="*/ 1 w 1625"/>
                  <a:gd name="T31" fmla="*/ 2 h 163"/>
                  <a:gd name="T32" fmla="*/ 1 w 1625"/>
                  <a:gd name="T33" fmla="*/ 1 h 163"/>
                  <a:gd name="T34" fmla="*/ 1 w 1625"/>
                  <a:gd name="T35" fmla="*/ 1 h 163"/>
                  <a:gd name="T36" fmla="*/ 1 w 1625"/>
                  <a:gd name="T37" fmla="*/ 1 h 163"/>
                  <a:gd name="T38" fmla="*/ 1 w 1625"/>
                  <a:gd name="T39" fmla="*/ 1 h 163"/>
                  <a:gd name="T40" fmla="*/ 1 w 1625"/>
                  <a:gd name="T41" fmla="*/ 0 h 163"/>
                  <a:gd name="T42" fmla="*/ 1 w 1625"/>
                  <a:gd name="T43" fmla="*/ 1 h 163"/>
                  <a:gd name="T44" fmla="*/ 1 w 1625"/>
                  <a:gd name="T45" fmla="*/ 1 h 163"/>
                  <a:gd name="T46" fmla="*/ 1 w 1625"/>
                  <a:gd name="T47" fmla="*/ 1 h 163"/>
                  <a:gd name="T48" fmla="*/ 1 w 1625"/>
                  <a:gd name="T49" fmla="*/ 1 h 163"/>
                  <a:gd name="T50" fmla="*/ 1 w 1625"/>
                  <a:gd name="T51" fmla="*/ 1 h 163"/>
                  <a:gd name="T52" fmla="*/ 1 w 1625"/>
                  <a:gd name="T53" fmla="*/ 1 h 163"/>
                  <a:gd name="T54" fmla="*/ 1 w 1625"/>
                  <a:gd name="T55" fmla="*/ 1 h 163"/>
                  <a:gd name="T56" fmla="*/ 0 w 1625"/>
                  <a:gd name="T57" fmla="*/ 1 h 163"/>
                  <a:gd name="T58" fmla="*/ 0 w 1625"/>
                  <a:gd name="T59" fmla="*/ 1 h 163"/>
                  <a:gd name="T60" fmla="*/ 0 w 1625"/>
                  <a:gd name="T61" fmla="*/ 1 h 163"/>
                  <a:gd name="T62" fmla="*/ 0 w 1625"/>
                  <a:gd name="T63" fmla="*/ 1 h 163"/>
                  <a:gd name="T64" fmla="*/ 0 w 1625"/>
                  <a:gd name="T65" fmla="*/ 1 h 163"/>
                  <a:gd name="T66" fmla="*/ 0 w 1625"/>
                  <a:gd name="T67" fmla="*/ 1 h 163"/>
                  <a:gd name="T68" fmla="*/ 0 w 1625"/>
                  <a:gd name="T69" fmla="*/ 1 h 163"/>
                  <a:gd name="T70" fmla="*/ 0 w 1625"/>
                  <a:gd name="T71" fmla="*/ 1 h 163"/>
                  <a:gd name="T72" fmla="*/ 0 w 1625"/>
                  <a:gd name="T73" fmla="*/ 1 h 163"/>
                  <a:gd name="T74" fmla="*/ 0 w 1625"/>
                  <a:gd name="T75" fmla="*/ 1 h 163"/>
                  <a:gd name="T76" fmla="*/ 0 w 1625"/>
                  <a:gd name="T77" fmla="*/ 1 h 163"/>
                  <a:gd name="T78" fmla="*/ 0 w 1625"/>
                  <a:gd name="T79" fmla="*/ 1 h 163"/>
                  <a:gd name="T80" fmla="*/ 0 w 1625"/>
                  <a:gd name="T81" fmla="*/ 1 h 163"/>
                  <a:gd name="T82" fmla="*/ 0 w 1625"/>
                  <a:gd name="T83" fmla="*/ 1 h 163"/>
                  <a:gd name="T84" fmla="*/ 0 w 1625"/>
                  <a:gd name="T85" fmla="*/ 1 h 163"/>
                  <a:gd name="T86" fmla="*/ 0 w 1625"/>
                  <a:gd name="T87" fmla="*/ 2 h 163"/>
                  <a:gd name="T88" fmla="*/ 0 w 1625"/>
                  <a:gd name="T89" fmla="*/ 2 h 163"/>
                  <a:gd name="T90" fmla="*/ 0 w 1625"/>
                  <a:gd name="T91" fmla="*/ 2 h 163"/>
                  <a:gd name="T92" fmla="*/ 0 w 1625"/>
                  <a:gd name="T93" fmla="*/ 2 h 163"/>
                  <a:gd name="T94" fmla="*/ 0 w 1625"/>
                  <a:gd name="T95" fmla="*/ 2 h 16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625"/>
                  <a:gd name="T145" fmla="*/ 0 h 163"/>
                  <a:gd name="T146" fmla="*/ 1625 w 1625"/>
                  <a:gd name="T147" fmla="*/ 163 h 16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625" h="163">
                    <a:moveTo>
                      <a:pt x="5" y="163"/>
                    </a:moveTo>
                    <a:lnTo>
                      <a:pt x="43" y="162"/>
                    </a:lnTo>
                    <a:lnTo>
                      <a:pt x="79" y="161"/>
                    </a:lnTo>
                    <a:lnTo>
                      <a:pt x="117" y="160"/>
                    </a:lnTo>
                    <a:lnTo>
                      <a:pt x="155" y="159"/>
                    </a:lnTo>
                    <a:lnTo>
                      <a:pt x="192" y="158"/>
                    </a:lnTo>
                    <a:lnTo>
                      <a:pt x="229" y="157"/>
                    </a:lnTo>
                    <a:lnTo>
                      <a:pt x="266" y="156"/>
                    </a:lnTo>
                    <a:lnTo>
                      <a:pt x="304" y="155"/>
                    </a:lnTo>
                    <a:lnTo>
                      <a:pt x="340" y="154"/>
                    </a:lnTo>
                    <a:lnTo>
                      <a:pt x="378" y="154"/>
                    </a:lnTo>
                    <a:lnTo>
                      <a:pt x="415" y="153"/>
                    </a:lnTo>
                    <a:lnTo>
                      <a:pt x="453" y="152"/>
                    </a:lnTo>
                    <a:lnTo>
                      <a:pt x="489" y="151"/>
                    </a:lnTo>
                    <a:lnTo>
                      <a:pt x="527" y="150"/>
                    </a:lnTo>
                    <a:lnTo>
                      <a:pt x="564" y="149"/>
                    </a:lnTo>
                    <a:lnTo>
                      <a:pt x="602" y="148"/>
                    </a:lnTo>
                    <a:lnTo>
                      <a:pt x="639" y="147"/>
                    </a:lnTo>
                    <a:lnTo>
                      <a:pt x="676" y="146"/>
                    </a:lnTo>
                    <a:lnTo>
                      <a:pt x="714" y="145"/>
                    </a:lnTo>
                    <a:lnTo>
                      <a:pt x="750" y="144"/>
                    </a:lnTo>
                    <a:lnTo>
                      <a:pt x="788" y="143"/>
                    </a:lnTo>
                    <a:lnTo>
                      <a:pt x="825" y="142"/>
                    </a:lnTo>
                    <a:lnTo>
                      <a:pt x="863" y="140"/>
                    </a:lnTo>
                    <a:lnTo>
                      <a:pt x="899" y="139"/>
                    </a:lnTo>
                    <a:lnTo>
                      <a:pt x="937" y="138"/>
                    </a:lnTo>
                    <a:lnTo>
                      <a:pt x="974" y="136"/>
                    </a:lnTo>
                    <a:lnTo>
                      <a:pt x="1012" y="134"/>
                    </a:lnTo>
                    <a:lnTo>
                      <a:pt x="1048" y="133"/>
                    </a:lnTo>
                    <a:lnTo>
                      <a:pt x="1086" y="131"/>
                    </a:lnTo>
                    <a:lnTo>
                      <a:pt x="1124" y="129"/>
                    </a:lnTo>
                    <a:lnTo>
                      <a:pt x="1160" y="126"/>
                    </a:lnTo>
                    <a:lnTo>
                      <a:pt x="1198" y="124"/>
                    </a:lnTo>
                    <a:lnTo>
                      <a:pt x="1225" y="125"/>
                    </a:lnTo>
                    <a:lnTo>
                      <a:pt x="1251" y="125"/>
                    </a:lnTo>
                    <a:lnTo>
                      <a:pt x="1279" y="126"/>
                    </a:lnTo>
                    <a:lnTo>
                      <a:pt x="1305" y="126"/>
                    </a:lnTo>
                    <a:lnTo>
                      <a:pt x="1332" y="126"/>
                    </a:lnTo>
                    <a:lnTo>
                      <a:pt x="1358" y="126"/>
                    </a:lnTo>
                    <a:lnTo>
                      <a:pt x="1384" y="126"/>
                    </a:lnTo>
                    <a:lnTo>
                      <a:pt x="1410" y="126"/>
                    </a:lnTo>
                    <a:lnTo>
                      <a:pt x="1436" y="126"/>
                    </a:lnTo>
                    <a:lnTo>
                      <a:pt x="1462" y="126"/>
                    </a:lnTo>
                    <a:lnTo>
                      <a:pt x="1488" y="127"/>
                    </a:lnTo>
                    <a:lnTo>
                      <a:pt x="1514" y="127"/>
                    </a:lnTo>
                    <a:lnTo>
                      <a:pt x="1540" y="127"/>
                    </a:lnTo>
                    <a:lnTo>
                      <a:pt x="1567" y="127"/>
                    </a:lnTo>
                    <a:lnTo>
                      <a:pt x="1593" y="129"/>
                    </a:lnTo>
                    <a:lnTo>
                      <a:pt x="1619" y="129"/>
                    </a:lnTo>
                    <a:lnTo>
                      <a:pt x="1625" y="115"/>
                    </a:lnTo>
                    <a:lnTo>
                      <a:pt x="1622" y="101"/>
                    </a:lnTo>
                    <a:lnTo>
                      <a:pt x="1615" y="85"/>
                    </a:lnTo>
                    <a:lnTo>
                      <a:pt x="1606" y="73"/>
                    </a:lnTo>
                    <a:lnTo>
                      <a:pt x="1594" y="64"/>
                    </a:lnTo>
                    <a:lnTo>
                      <a:pt x="1583" y="53"/>
                    </a:lnTo>
                    <a:lnTo>
                      <a:pt x="1574" y="44"/>
                    </a:lnTo>
                    <a:lnTo>
                      <a:pt x="1564" y="34"/>
                    </a:lnTo>
                    <a:lnTo>
                      <a:pt x="1555" y="25"/>
                    </a:lnTo>
                    <a:lnTo>
                      <a:pt x="1546" y="15"/>
                    </a:lnTo>
                    <a:lnTo>
                      <a:pt x="1536" y="7"/>
                    </a:lnTo>
                    <a:lnTo>
                      <a:pt x="1525" y="0"/>
                    </a:lnTo>
                    <a:lnTo>
                      <a:pt x="1523" y="0"/>
                    </a:lnTo>
                    <a:lnTo>
                      <a:pt x="1521" y="0"/>
                    </a:lnTo>
                    <a:lnTo>
                      <a:pt x="1521" y="2"/>
                    </a:lnTo>
                    <a:lnTo>
                      <a:pt x="1521" y="6"/>
                    </a:lnTo>
                    <a:lnTo>
                      <a:pt x="1581" y="69"/>
                    </a:lnTo>
                    <a:lnTo>
                      <a:pt x="1581" y="71"/>
                    </a:lnTo>
                    <a:lnTo>
                      <a:pt x="1581" y="73"/>
                    </a:lnTo>
                    <a:lnTo>
                      <a:pt x="1580" y="75"/>
                    </a:lnTo>
                    <a:lnTo>
                      <a:pt x="1577" y="76"/>
                    </a:lnTo>
                    <a:lnTo>
                      <a:pt x="1549" y="76"/>
                    </a:lnTo>
                    <a:lnTo>
                      <a:pt x="1520" y="77"/>
                    </a:lnTo>
                    <a:lnTo>
                      <a:pt x="1490" y="77"/>
                    </a:lnTo>
                    <a:lnTo>
                      <a:pt x="1462" y="77"/>
                    </a:lnTo>
                    <a:lnTo>
                      <a:pt x="1432" y="78"/>
                    </a:lnTo>
                    <a:lnTo>
                      <a:pt x="1403" y="78"/>
                    </a:lnTo>
                    <a:lnTo>
                      <a:pt x="1373" y="78"/>
                    </a:lnTo>
                    <a:lnTo>
                      <a:pt x="1344" y="79"/>
                    </a:lnTo>
                    <a:lnTo>
                      <a:pt x="1314" y="79"/>
                    </a:lnTo>
                    <a:lnTo>
                      <a:pt x="1284" y="80"/>
                    </a:lnTo>
                    <a:lnTo>
                      <a:pt x="1255" y="81"/>
                    </a:lnTo>
                    <a:lnTo>
                      <a:pt x="1225" y="81"/>
                    </a:lnTo>
                    <a:lnTo>
                      <a:pt x="1196" y="82"/>
                    </a:lnTo>
                    <a:lnTo>
                      <a:pt x="1166" y="83"/>
                    </a:lnTo>
                    <a:lnTo>
                      <a:pt x="1137" y="84"/>
                    </a:lnTo>
                    <a:lnTo>
                      <a:pt x="1106" y="85"/>
                    </a:lnTo>
                    <a:lnTo>
                      <a:pt x="1076" y="86"/>
                    </a:lnTo>
                    <a:lnTo>
                      <a:pt x="1047" y="87"/>
                    </a:lnTo>
                    <a:lnTo>
                      <a:pt x="1017" y="88"/>
                    </a:lnTo>
                    <a:lnTo>
                      <a:pt x="987" y="90"/>
                    </a:lnTo>
                    <a:lnTo>
                      <a:pt x="957" y="91"/>
                    </a:lnTo>
                    <a:lnTo>
                      <a:pt x="928" y="94"/>
                    </a:lnTo>
                    <a:lnTo>
                      <a:pt x="898" y="96"/>
                    </a:lnTo>
                    <a:lnTo>
                      <a:pt x="867" y="98"/>
                    </a:lnTo>
                    <a:lnTo>
                      <a:pt x="838" y="100"/>
                    </a:lnTo>
                    <a:lnTo>
                      <a:pt x="808" y="102"/>
                    </a:lnTo>
                    <a:lnTo>
                      <a:pt x="779" y="104"/>
                    </a:lnTo>
                    <a:lnTo>
                      <a:pt x="749" y="107"/>
                    </a:lnTo>
                    <a:lnTo>
                      <a:pt x="720" y="109"/>
                    </a:lnTo>
                    <a:lnTo>
                      <a:pt x="690" y="112"/>
                    </a:lnTo>
                    <a:lnTo>
                      <a:pt x="661" y="115"/>
                    </a:lnTo>
                    <a:lnTo>
                      <a:pt x="631" y="118"/>
                    </a:lnTo>
                    <a:lnTo>
                      <a:pt x="592" y="114"/>
                    </a:lnTo>
                    <a:lnTo>
                      <a:pt x="552" y="111"/>
                    </a:lnTo>
                    <a:lnTo>
                      <a:pt x="513" y="109"/>
                    </a:lnTo>
                    <a:lnTo>
                      <a:pt x="473" y="108"/>
                    </a:lnTo>
                    <a:lnTo>
                      <a:pt x="433" y="107"/>
                    </a:lnTo>
                    <a:lnTo>
                      <a:pt x="394" y="107"/>
                    </a:lnTo>
                    <a:lnTo>
                      <a:pt x="353" y="108"/>
                    </a:lnTo>
                    <a:lnTo>
                      <a:pt x="314" y="110"/>
                    </a:lnTo>
                    <a:lnTo>
                      <a:pt x="274" y="111"/>
                    </a:lnTo>
                    <a:lnTo>
                      <a:pt x="234" y="113"/>
                    </a:lnTo>
                    <a:lnTo>
                      <a:pt x="195" y="116"/>
                    </a:lnTo>
                    <a:lnTo>
                      <a:pt x="156" y="118"/>
                    </a:lnTo>
                    <a:lnTo>
                      <a:pt x="117" y="120"/>
                    </a:lnTo>
                    <a:lnTo>
                      <a:pt x="78" y="122"/>
                    </a:lnTo>
                    <a:lnTo>
                      <a:pt x="39" y="124"/>
                    </a:lnTo>
                    <a:lnTo>
                      <a:pt x="0" y="126"/>
                    </a:lnTo>
                    <a:lnTo>
                      <a:pt x="38" y="126"/>
                    </a:lnTo>
                    <a:lnTo>
                      <a:pt x="76" y="126"/>
                    </a:lnTo>
                    <a:lnTo>
                      <a:pt x="114" y="126"/>
                    </a:lnTo>
                    <a:lnTo>
                      <a:pt x="151" y="126"/>
                    </a:lnTo>
                    <a:lnTo>
                      <a:pt x="190" y="126"/>
                    </a:lnTo>
                    <a:lnTo>
                      <a:pt x="228" y="126"/>
                    </a:lnTo>
                    <a:lnTo>
                      <a:pt x="266" y="126"/>
                    </a:lnTo>
                    <a:lnTo>
                      <a:pt x="305" y="125"/>
                    </a:lnTo>
                    <a:lnTo>
                      <a:pt x="343" y="125"/>
                    </a:lnTo>
                    <a:lnTo>
                      <a:pt x="381" y="126"/>
                    </a:lnTo>
                    <a:lnTo>
                      <a:pt x="418" y="126"/>
                    </a:lnTo>
                    <a:lnTo>
                      <a:pt x="456" y="126"/>
                    </a:lnTo>
                    <a:lnTo>
                      <a:pt x="494" y="127"/>
                    </a:lnTo>
                    <a:lnTo>
                      <a:pt x="531" y="129"/>
                    </a:lnTo>
                    <a:lnTo>
                      <a:pt x="568" y="130"/>
                    </a:lnTo>
                    <a:lnTo>
                      <a:pt x="605" y="132"/>
                    </a:lnTo>
                    <a:lnTo>
                      <a:pt x="610" y="133"/>
                    </a:lnTo>
                    <a:lnTo>
                      <a:pt x="612" y="133"/>
                    </a:lnTo>
                    <a:lnTo>
                      <a:pt x="615" y="133"/>
                    </a:lnTo>
                    <a:lnTo>
                      <a:pt x="616" y="133"/>
                    </a:lnTo>
                    <a:lnTo>
                      <a:pt x="616" y="134"/>
                    </a:lnTo>
                    <a:lnTo>
                      <a:pt x="616" y="136"/>
                    </a:lnTo>
                    <a:lnTo>
                      <a:pt x="616" y="137"/>
                    </a:lnTo>
                    <a:lnTo>
                      <a:pt x="616" y="139"/>
                    </a:lnTo>
                    <a:lnTo>
                      <a:pt x="2" y="160"/>
                    </a:lnTo>
                    <a:lnTo>
                      <a:pt x="5" y="1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4" name="Freeform 183"/>
              <p:cNvSpPr>
                <a:spLocks/>
              </p:cNvSpPr>
              <p:nvPr/>
            </p:nvSpPr>
            <p:spPr bwMode="auto">
              <a:xfrm>
                <a:off x="1832" y="797"/>
                <a:ext cx="127" cy="12"/>
              </a:xfrm>
              <a:custGeom>
                <a:avLst/>
                <a:gdLst>
                  <a:gd name="T0" fmla="*/ 0 w 379"/>
                  <a:gd name="T1" fmla="*/ 1 h 23"/>
                  <a:gd name="T2" fmla="*/ 0 w 379"/>
                  <a:gd name="T3" fmla="*/ 0 h 23"/>
                  <a:gd name="T4" fmla="*/ 0 w 379"/>
                  <a:gd name="T5" fmla="*/ 1 h 23"/>
                  <a:gd name="T6" fmla="*/ 0 60000 65536"/>
                  <a:gd name="T7" fmla="*/ 0 60000 65536"/>
                  <a:gd name="T8" fmla="*/ 0 60000 65536"/>
                  <a:gd name="T9" fmla="*/ 0 w 379"/>
                  <a:gd name="T10" fmla="*/ 0 h 23"/>
                  <a:gd name="T11" fmla="*/ 379 w 379"/>
                  <a:gd name="T12" fmla="*/ 23 h 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9" h="23">
                    <a:moveTo>
                      <a:pt x="0" y="23"/>
                    </a:moveTo>
                    <a:lnTo>
                      <a:pt x="379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663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5" name="Freeform 184"/>
              <p:cNvSpPr>
                <a:spLocks/>
              </p:cNvSpPr>
              <p:nvPr/>
            </p:nvSpPr>
            <p:spPr bwMode="auto">
              <a:xfrm>
                <a:off x="1811" y="744"/>
                <a:ext cx="18" cy="40"/>
              </a:xfrm>
              <a:custGeom>
                <a:avLst/>
                <a:gdLst>
                  <a:gd name="T0" fmla="*/ 0 w 56"/>
                  <a:gd name="T1" fmla="*/ 1 h 80"/>
                  <a:gd name="T2" fmla="*/ 0 w 56"/>
                  <a:gd name="T3" fmla="*/ 1 h 80"/>
                  <a:gd name="T4" fmla="*/ 0 w 56"/>
                  <a:gd name="T5" fmla="*/ 1 h 80"/>
                  <a:gd name="T6" fmla="*/ 0 w 56"/>
                  <a:gd name="T7" fmla="*/ 1 h 80"/>
                  <a:gd name="T8" fmla="*/ 0 w 56"/>
                  <a:gd name="T9" fmla="*/ 1 h 80"/>
                  <a:gd name="T10" fmla="*/ 0 w 56"/>
                  <a:gd name="T11" fmla="*/ 1 h 80"/>
                  <a:gd name="T12" fmla="*/ 0 w 56"/>
                  <a:gd name="T13" fmla="*/ 0 h 80"/>
                  <a:gd name="T14" fmla="*/ 0 w 56"/>
                  <a:gd name="T15" fmla="*/ 1 h 80"/>
                  <a:gd name="T16" fmla="*/ 0 w 56"/>
                  <a:gd name="T17" fmla="*/ 1 h 80"/>
                  <a:gd name="T18" fmla="*/ 0 w 56"/>
                  <a:gd name="T19" fmla="*/ 1 h 80"/>
                  <a:gd name="T20" fmla="*/ 0 w 56"/>
                  <a:gd name="T21" fmla="*/ 1 h 80"/>
                  <a:gd name="T22" fmla="*/ 0 w 56"/>
                  <a:gd name="T23" fmla="*/ 1 h 80"/>
                  <a:gd name="T24" fmla="*/ 0 w 56"/>
                  <a:gd name="T25" fmla="*/ 1 h 80"/>
                  <a:gd name="T26" fmla="*/ 0 w 56"/>
                  <a:gd name="T27" fmla="*/ 1 h 80"/>
                  <a:gd name="T28" fmla="*/ 0 w 56"/>
                  <a:gd name="T29" fmla="*/ 1 h 80"/>
                  <a:gd name="T30" fmla="*/ 0 w 56"/>
                  <a:gd name="T31" fmla="*/ 1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6"/>
                  <a:gd name="T49" fmla="*/ 0 h 80"/>
                  <a:gd name="T50" fmla="*/ 56 w 56"/>
                  <a:gd name="T51" fmla="*/ 80 h 8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6" h="80">
                    <a:moveTo>
                      <a:pt x="15" y="80"/>
                    </a:moveTo>
                    <a:lnTo>
                      <a:pt x="48" y="76"/>
                    </a:lnTo>
                    <a:lnTo>
                      <a:pt x="51" y="75"/>
                    </a:lnTo>
                    <a:lnTo>
                      <a:pt x="52" y="74"/>
                    </a:lnTo>
                    <a:lnTo>
                      <a:pt x="52" y="73"/>
                    </a:lnTo>
                    <a:lnTo>
                      <a:pt x="56" y="71"/>
                    </a:lnTo>
                    <a:lnTo>
                      <a:pt x="39" y="0"/>
                    </a:lnTo>
                    <a:lnTo>
                      <a:pt x="34" y="67"/>
                    </a:lnTo>
                    <a:lnTo>
                      <a:pt x="27" y="71"/>
                    </a:lnTo>
                    <a:lnTo>
                      <a:pt x="19" y="74"/>
                    </a:lnTo>
                    <a:lnTo>
                      <a:pt x="9" y="76"/>
                    </a:lnTo>
                    <a:lnTo>
                      <a:pt x="0" y="76"/>
                    </a:lnTo>
                    <a:lnTo>
                      <a:pt x="4" y="77"/>
                    </a:lnTo>
                    <a:lnTo>
                      <a:pt x="7" y="78"/>
                    </a:lnTo>
                    <a:lnTo>
                      <a:pt x="12" y="80"/>
                    </a:lnTo>
                    <a:lnTo>
                      <a:pt x="15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6" name="Freeform 185"/>
              <p:cNvSpPr>
                <a:spLocks/>
              </p:cNvSpPr>
              <p:nvPr/>
            </p:nvSpPr>
            <p:spPr bwMode="auto">
              <a:xfrm>
                <a:off x="1902" y="775"/>
                <a:ext cx="2" cy="6"/>
              </a:xfrm>
              <a:custGeom>
                <a:avLst/>
                <a:gdLst>
                  <a:gd name="T0" fmla="*/ 0 w 8"/>
                  <a:gd name="T1" fmla="*/ 1 h 11"/>
                  <a:gd name="T2" fmla="*/ 0 w 8"/>
                  <a:gd name="T3" fmla="*/ 1 h 11"/>
                  <a:gd name="T4" fmla="*/ 0 w 8"/>
                  <a:gd name="T5" fmla="*/ 1 h 11"/>
                  <a:gd name="T6" fmla="*/ 0 w 8"/>
                  <a:gd name="T7" fmla="*/ 1 h 11"/>
                  <a:gd name="T8" fmla="*/ 0 w 8"/>
                  <a:gd name="T9" fmla="*/ 0 h 11"/>
                  <a:gd name="T10" fmla="*/ 0 w 8"/>
                  <a:gd name="T11" fmla="*/ 1 h 11"/>
                  <a:gd name="T12" fmla="*/ 0 w 8"/>
                  <a:gd name="T13" fmla="*/ 1 h 11"/>
                  <a:gd name="T14" fmla="*/ 0 w 8"/>
                  <a:gd name="T15" fmla="*/ 1 h 11"/>
                  <a:gd name="T16" fmla="*/ 0 w 8"/>
                  <a:gd name="T17" fmla="*/ 1 h 11"/>
                  <a:gd name="T18" fmla="*/ 0 w 8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"/>
                  <a:gd name="T31" fmla="*/ 0 h 11"/>
                  <a:gd name="T32" fmla="*/ 8 w 8"/>
                  <a:gd name="T33" fmla="*/ 11 h 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" h="11">
                    <a:moveTo>
                      <a:pt x="8" y="10"/>
                    </a:moveTo>
                    <a:lnTo>
                      <a:pt x="7" y="7"/>
                    </a:lnTo>
                    <a:lnTo>
                      <a:pt x="5" y="5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8"/>
                    </a:lnTo>
                    <a:lnTo>
                      <a:pt x="6" y="11"/>
                    </a:lnTo>
                    <a:lnTo>
                      <a:pt x="8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7" name="Freeform 186"/>
              <p:cNvSpPr>
                <a:spLocks/>
              </p:cNvSpPr>
              <p:nvPr/>
            </p:nvSpPr>
            <p:spPr bwMode="auto">
              <a:xfrm>
                <a:off x="1906" y="735"/>
                <a:ext cx="67" cy="39"/>
              </a:xfrm>
              <a:custGeom>
                <a:avLst/>
                <a:gdLst>
                  <a:gd name="T0" fmla="*/ 0 w 203"/>
                  <a:gd name="T1" fmla="*/ 0 h 79"/>
                  <a:gd name="T2" fmla="*/ 0 w 203"/>
                  <a:gd name="T3" fmla="*/ 0 h 79"/>
                  <a:gd name="T4" fmla="*/ 0 w 203"/>
                  <a:gd name="T5" fmla="*/ 0 h 79"/>
                  <a:gd name="T6" fmla="*/ 0 w 203"/>
                  <a:gd name="T7" fmla="*/ 0 h 79"/>
                  <a:gd name="T8" fmla="*/ 0 w 203"/>
                  <a:gd name="T9" fmla="*/ 0 h 79"/>
                  <a:gd name="T10" fmla="*/ 0 w 203"/>
                  <a:gd name="T11" fmla="*/ 0 h 79"/>
                  <a:gd name="T12" fmla="*/ 0 w 203"/>
                  <a:gd name="T13" fmla="*/ 0 h 79"/>
                  <a:gd name="T14" fmla="*/ 0 w 203"/>
                  <a:gd name="T15" fmla="*/ 0 h 79"/>
                  <a:gd name="T16" fmla="*/ 0 w 203"/>
                  <a:gd name="T17" fmla="*/ 0 h 79"/>
                  <a:gd name="T18" fmla="*/ 0 w 203"/>
                  <a:gd name="T19" fmla="*/ 0 h 79"/>
                  <a:gd name="T20" fmla="*/ 0 w 203"/>
                  <a:gd name="T21" fmla="*/ 0 h 79"/>
                  <a:gd name="T22" fmla="*/ 0 w 203"/>
                  <a:gd name="T23" fmla="*/ 0 h 79"/>
                  <a:gd name="T24" fmla="*/ 0 w 203"/>
                  <a:gd name="T25" fmla="*/ 0 h 79"/>
                  <a:gd name="T26" fmla="*/ 0 w 203"/>
                  <a:gd name="T27" fmla="*/ 0 h 79"/>
                  <a:gd name="T28" fmla="*/ 0 w 203"/>
                  <a:gd name="T29" fmla="*/ 0 h 79"/>
                  <a:gd name="T30" fmla="*/ 0 w 203"/>
                  <a:gd name="T31" fmla="*/ 0 h 79"/>
                  <a:gd name="T32" fmla="*/ 0 w 203"/>
                  <a:gd name="T33" fmla="*/ 0 h 79"/>
                  <a:gd name="T34" fmla="*/ 0 w 203"/>
                  <a:gd name="T35" fmla="*/ 0 h 79"/>
                  <a:gd name="T36" fmla="*/ 0 w 203"/>
                  <a:gd name="T37" fmla="*/ 0 h 79"/>
                  <a:gd name="T38" fmla="*/ 0 w 203"/>
                  <a:gd name="T39" fmla="*/ 0 h 79"/>
                  <a:gd name="T40" fmla="*/ 0 w 203"/>
                  <a:gd name="T41" fmla="*/ 0 h 79"/>
                  <a:gd name="T42" fmla="*/ 0 w 203"/>
                  <a:gd name="T43" fmla="*/ 0 h 79"/>
                  <a:gd name="T44" fmla="*/ 0 w 203"/>
                  <a:gd name="T45" fmla="*/ 0 h 79"/>
                  <a:gd name="T46" fmla="*/ 0 w 203"/>
                  <a:gd name="T47" fmla="*/ 0 h 79"/>
                  <a:gd name="T48" fmla="*/ 0 w 203"/>
                  <a:gd name="T49" fmla="*/ 0 h 79"/>
                  <a:gd name="T50" fmla="*/ 0 w 203"/>
                  <a:gd name="T51" fmla="*/ 0 h 7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03"/>
                  <a:gd name="T79" fmla="*/ 0 h 79"/>
                  <a:gd name="T80" fmla="*/ 203 w 203"/>
                  <a:gd name="T81" fmla="*/ 79 h 7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03" h="79">
                    <a:moveTo>
                      <a:pt x="26" y="78"/>
                    </a:moveTo>
                    <a:lnTo>
                      <a:pt x="184" y="29"/>
                    </a:lnTo>
                    <a:lnTo>
                      <a:pt x="190" y="30"/>
                    </a:lnTo>
                    <a:lnTo>
                      <a:pt x="193" y="33"/>
                    </a:lnTo>
                    <a:lnTo>
                      <a:pt x="197" y="39"/>
                    </a:lnTo>
                    <a:lnTo>
                      <a:pt x="203" y="42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75" y="1"/>
                    </a:lnTo>
                    <a:lnTo>
                      <a:pt x="163" y="2"/>
                    </a:lnTo>
                    <a:lnTo>
                      <a:pt x="151" y="6"/>
                    </a:lnTo>
                    <a:lnTo>
                      <a:pt x="138" y="8"/>
                    </a:lnTo>
                    <a:lnTo>
                      <a:pt x="125" y="12"/>
                    </a:lnTo>
                    <a:lnTo>
                      <a:pt x="113" y="15"/>
                    </a:lnTo>
                    <a:lnTo>
                      <a:pt x="100" y="19"/>
                    </a:lnTo>
                    <a:lnTo>
                      <a:pt x="87" y="24"/>
                    </a:lnTo>
                    <a:lnTo>
                      <a:pt x="74" y="28"/>
                    </a:lnTo>
                    <a:lnTo>
                      <a:pt x="62" y="32"/>
                    </a:lnTo>
                    <a:lnTo>
                      <a:pt x="49" y="36"/>
                    </a:lnTo>
                    <a:lnTo>
                      <a:pt x="36" y="41"/>
                    </a:lnTo>
                    <a:lnTo>
                      <a:pt x="25" y="45"/>
                    </a:lnTo>
                    <a:lnTo>
                      <a:pt x="12" y="48"/>
                    </a:lnTo>
                    <a:lnTo>
                      <a:pt x="0" y="51"/>
                    </a:lnTo>
                    <a:lnTo>
                      <a:pt x="2" y="71"/>
                    </a:lnTo>
                    <a:lnTo>
                      <a:pt x="19" y="79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8" name="Freeform 187"/>
              <p:cNvSpPr>
                <a:spLocks/>
              </p:cNvSpPr>
              <p:nvPr/>
            </p:nvSpPr>
            <p:spPr bwMode="auto">
              <a:xfrm>
                <a:off x="1754" y="759"/>
                <a:ext cx="31" cy="13"/>
              </a:xfrm>
              <a:custGeom>
                <a:avLst/>
                <a:gdLst>
                  <a:gd name="T0" fmla="*/ 0 w 92"/>
                  <a:gd name="T1" fmla="*/ 0 h 27"/>
                  <a:gd name="T2" fmla="*/ 0 w 92"/>
                  <a:gd name="T3" fmla="*/ 0 h 27"/>
                  <a:gd name="T4" fmla="*/ 0 w 92"/>
                  <a:gd name="T5" fmla="*/ 0 h 27"/>
                  <a:gd name="T6" fmla="*/ 0 w 92"/>
                  <a:gd name="T7" fmla="*/ 0 h 27"/>
                  <a:gd name="T8" fmla="*/ 0 w 92"/>
                  <a:gd name="T9" fmla="*/ 0 h 27"/>
                  <a:gd name="T10" fmla="*/ 0 w 92"/>
                  <a:gd name="T11" fmla="*/ 0 h 27"/>
                  <a:gd name="T12" fmla="*/ 0 w 92"/>
                  <a:gd name="T13" fmla="*/ 0 h 27"/>
                  <a:gd name="T14" fmla="*/ 0 w 92"/>
                  <a:gd name="T15" fmla="*/ 0 h 27"/>
                  <a:gd name="T16" fmla="*/ 0 w 92"/>
                  <a:gd name="T17" fmla="*/ 0 h 27"/>
                  <a:gd name="T18" fmla="*/ 0 w 92"/>
                  <a:gd name="T19" fmla="*/ 0 h 27"/>
                  <a:gd name="T20" fmla="*/ 0 w 92"/>
                  <a:gd name="T21" fmla="*/ 0 h 27"/>
                  <a:gd name="T22" fmla="*/ 0 w 92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2"/>
                  <a:gd name="T37" fmla="*/ 0 h 27"/>
                  <a:gd name="T38" fmla="*/ 92 w 92"/>
                  <a:gd name="T39" fmla="*/ 27 h 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2" h="27">
                    <a:moveTo>
                      <a:pt x="78" y="27"/>
                    </a:moveTo>
                    <a:lnTo>
                      <a:pt x="80" y="25"/>
                    </a:lnTo>
                    <a:lnTo>
                      <a:pt x="84" y="25"/>
                    </a:lnTo>
                    <a:lnTo>
                      <a:pt x="87" y="24"/>
                    </a:lnTo>
                    <a:lnTo>
                      <a:pt x="92" y="22"/>
                    </a:lnTo>
                    <a:lnTo>
                      <a:pt x="90" y="0"/>
                    </a:lnTo>
                    <a:lnTo>
                      <a:pt x="85" y="3"/>
                    </a:lnTo>
                    <a:lnTo>
                      <a:pt x="81" y="8"/>
                    </a:lnTo>
                    <a:lnTo>
                      <a:pt x="78" y="13"/>
                    </a:lnTo>
                    <a:lnTo>
                      <a:pt x="73" y="17"/>
                    </a:lnTo>
                    <a:lnTo>
                      <a:pt x="0" y="22"/>
                    </a:lnTo>
                    <a:lnTo>
                      <a:pt x="78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49" name="Freeform 188"/>
              <p:cNvSpPr>
                <a:spLocks/>
              </p:cNvSpPr>
              <p:nvPr/>
            </p:nvSpPr>
            <p:spPr bwMode="auto">
              <a:xfrm>
                <a:off x="1795" y="715"/>
                <a:ext cx="19" cy="56"/>
              </a:xfrm>
              <a:custGeom>
                <a:avLst/>
                <a:gdLst>
                  <a:gd name="T0" fmla="*/ 0 w 57"/>
                  <a:gd name="T1" fmla="*/ 1 h 112"/>
                  <a:gd name="T2" fmla="*/ 0 w 57"/>
                  <a:gd name="T3" fmla="*/ 1 h 112"/>
                  <a:gd name="T4" fmla="*/ 0 w 57"/>
                  <a:gd name="T5" fmla="*/ 1 h 112"/>
                  <a:gd name="T6" fmla="*/ 0 w 57"/>
                  <a:gd name="T7" fmla="*/ 1 h 112"/>
                  <a:gd name="T8" fmla="*/ 0 w 57"/>
                  <a:gd name="T9" fmla="*/ 1 h 112"/>
                  <a:gd name="T10" fmla="*/ 0 w 57"/>
                  <a:gd name="T11" fmla="*/ 1 h 112"/>
                  <a:gd name="T12" fmla="*/ 0 w 57"/>
                  <a:gd name="T13" fmla="*/ 1 h 112"/>
                  <a:gd name="T14" fmla="*/ 0 w 57"/>
                  <a:gd name="T15" fmla="*/ 1 h 112"/>
                  <a:gd name="T16" fmla="*/ 0 w 57"/>
                  <a:gd name="T17" fmla="*/ 1 h 112"/>
                  <a:gd name="T18" fmla="*/ 0 w 57"/>
                  <a:gd name="T19" fmla="*/ 0 h 112"/>
                  <a:gd name="T20" fmla="*/ 0 w 57"/>
                  <a:gd name="T21" fmla="*/ 1 h 112"/>
                  <a:gd name="T22" fmla="*/ 0 w 57"/>
                  <a:gd name="T23" fmla="*/ 1 h 112"/>
                  <a:gd name="T24" fmla="*/ 0 w 57"/>
                  <a:gd name="T25" fmla="*/ 1 h 112"/>
                  <a:gd name="T26" fmla="*/ 0 w 57"/>
                  <a:gd name="T27" fmla="*/ 1 h 112"/>
                  <a:gd name="T28" fmla="*/ 0 w 57"/>
                  <a:gd name="T29" fmla="*/ 1 h 112"/>
                  <a:gd name="T30" fmla="*/ 0 w 57"/>
                  <a:gd name="T31" fmla="*/ 1 h 112"/>
                  <a:gd name="T32" fmla="*/ 0 w 57"/>
                  <a:gd name="T33" fmla="*/ 1 h 112"/>
                  <a:gd name="T34" fmla="*/ 0 w 57"/>
                  <a:gd name="T35" fmla="*/ 1 h 112"/>
                  <a:gd name="T36" fmla="*/ 0 w 57"/>
                  <a:gd name="T37" fmla="*/ 1 h 112"/>
                  <a:gd name="T38" fmla="*/ 0 w 57"/>
                  <a:gd name="T39" fmla="*/ 1 h 11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7"/>
                  <a:gd name="T61" fmla="*/ 0 h 112"/>
                  <a:gd name="T62" fmla="*/ 57 w 57"/>
                  <a:gd name="T63" fmla="*/ 112 h 11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7" h="112">
                    <a:moveTo>
                      <a:pt x="25" y="112"/>
                    </a:moveTo>
                    <a:lnTo>
                      <a:pt x="46" y="112"/>
                    </a:lnTo>
                    <a:lnTo>
                      <a:pt x="57" y="97"/>
                    </a:lnTo>
                    <a:lnTo>
                      <a:pt x="57" y="77"/>
                    </a:lnTo>
                    <a:lnTo>
                      <a:pt x="52" y="57"/>
                    </a:lnTo>
                    <a:lnTo>
                      <a:pt x="46" y="36"/>
                    </a:lnTo>
                    <a:lnTo>
                      <a:pt x="39" y="27"/>
                    </a:lnTo>
                    <a:lnTo>
                      <a:pt x="35" y="18"/>
                    </a:lnTo>
                    <a:lnTo>
                      <a:pt x="34" y="9"/>
                    </a:lnTo>
                    <a:lnTo>
                      <a:pt x="32" y="0"/>
                    </a:lnTo>
                    <a:lnTo>
                      <a:pt x="35" y="95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6" y="103"/>
                    </a:lnTo>
                    <a:lnTo>
                      <a:pt x="21" y="104"/>
                    </a:lnTo>
                    <a:lnTo>
                      <a:pt x="15" y="105"/>
                    </a:lnTo>
                    <a:lnTo>
                      <a:pt x="9" y="106"/>
                    </a:lnTo>
                    <a:lnTo>
                      <a:pt x="5" y="107"/>
                    </a:lnTo>
                    <a:lnTo>
                      <a:pt x="0" y="108"/>
                    </a:lnTo>
                    <a:lnTo>
                      <a:pt x="25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0" name="Freeform 189"/>
              <p:cNvSpPr>
                <a:spLocks/>
              </p:cNvSpPr>
              <p:nvPr/>
            </p:nvSpPr>
            <p:spPr bwMode="auto">
              <a:xfrm>
                <a:off x="1909" y="740"/>
                <a:ext cx="58" cy="29"/>
              </a:xfrm>
              <a:custGeom>
                <a:avLst/>
                <a:gdLst>
                  <a:gd name="T0" fmla="*/ 0 w 173"/>
                  <a:gd name="T1" fmla="*/ 1 h 56"/>
                  <a:gd name="T2" fmla="*/ 0 w 173"/>
                  <a:gd name="T3" fmla="*/ 1 h 56"/>
                  <a:gd name="T4" fmla="*/ 0 w 173"/>
                  <a:gd name="T5" fmla="*/ 0 h 56"/>
                  <a:gd name="T6" fmla="*/ 0 w 173"/>
                  <a:gd name="T7" fmla="*/ 1 h 56"/>
                  <a:gd name="T8" fmla="*/ 0 w 173"/>
                  <a:gd name="T9" fmla="*/ 1 h 56"/>
                  <a:gd name="T10" fmla="*/ 0 w 173"/>
                  <a:gd name="T11" fmla="*/ 1 h 56"/>
                  <a:gd name="T12" fmla="*/ 0 w 173"/>
                  <a:gd name="T13" fmla="*/ 1 h 56"/>
                  <a:gd name="T14" fmla="*/ 0 w 173"/>
                  <a:gd name="T15" fmla="*/ 1 h 56"/>
                  <a:gd name="T16" fmla="*/ 0 w 173"/>
                  <a:gd name="T17" fmla="*/ 1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3"/>
                  <a:gd name="T28" fmla="*/ 0 h 56"/>
                  <a:gd name="T29" fmla="*/ 173 w 173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3" h="56">
                    <a:moveTo>
                      <a:pt x="5" y="56"/>
                    </a:moveTo>
                    <a:lnTo>
                      <a:pt x="173" y="14"/>
                    </a:lnTo>
                    <a:lnTo>
                      <a:pt x="173" y="0"/>
                    </a:lnTo>
                    <a:lnTo>
                      <a:pt x="5" y="46"/>
                    </a:lnTo>
                    <a:lnTo>
                      <a:pt x="4" y="47"/>
                    </a:lnTo>
                    <a:lnTo>
                      <a:pt x="2" y="49"/>
                    </a:lnTo>
                    <a:lnTo>
                      <a:pt x="0" y="53"/>
                    </a:lnTo>
                    <a:lnTo>
                      <a:pt x="2" y="56"/>
                    </a:lnTo>
                    <a:lnTo>
                      <a:pt x="5" y="56"/>
                    </a:lnTo>
                    <a:close/>
                  </a:path>
                </a:pathLst>
              </a:custGeom>
              <a:solidFill>
                <a:srgbClr val="E8E8E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1" name="Freeform 190"/>
              <p:cNvSpPr>
                <a:spLocks/>
              </p:cNvSpPr>
              <p:nvPr/>
            </p:nvSpPr>
            <p:spPr bwMode="auto">
              <a:xfrm>
                <a:off x="1711" y="724"/>
                <a:ext cx="35" cy="43"/>
              </a:xfrm>
              <a:custGeom>
                <a:avLst/>
                <a:gdLst>
                  <a:gd name="T0" fmla="*/ 0 w 105"/>
                  <a:gd name="T1" fmla="*/ 1 h 85"/>
                  <a:gd name="T2" fmla="*/ 0 w 105"/>
                  <a:gd name="T3" fmla="*/ 1 h 85"/>
                  <a:gd name="T4" fmla="*/ 0 w 105"/>
                  <a:gd name="T5" fmla="*/ 1 h 85"/>
                  <a:gd name="T6" fmla="*/ 0 w 105"/>
                  <a:gd name="T7" fmla="*/ 1 h 85"/>
                  <a:gd name="T8" fmla="*/ 0 w 105"/>
                  <a:gd name="T9" fmla="*/ 1 h 85"/>
                  <a:gd name="T10" fmla="*/ 0 w 105"/>
                  <a:gd name="T11" fmla="*/ 1 h 85"/>
                  <a:gd name="T12" fmla="*/ 0 w 105"/>
                  <a:gd name="T13" fmla="*/ 1 h 85"/>
                  <a:gd name="T14" fmla="*/ 0 w 105"/>
                  <a:gd name="T15" fmla="*/ 1 h 85"/>
                  <a:gd name="T16" fmla="*/ 0 w 105"/>
                  <a:gd name="T17" fmla="*/ 1 h 85"/>
                  <a:gd name="T18" fmla="*/ 0 w 105"/>
                  <a:gd name="T19" fmla="*/ 1 h 85"/>
                  <a:gd name="T20" fmla="*/ 0 w 105"/>
                  <a:gd name="T21" fmla="*/ 1 h 85"/>
                  <a:gd name="T22" fmla="*/ 0 w 105"/>
                  <a:gd name="T23" fmla="*/ 1 h 85"/>
                  <a:gd name="T24" fmla="*/ 0 w 105"/>
                  <a:gd name="T25" fmla="*/ 1 h 85"/>
                  <a:gd name="T26" fmla="*/ 0 w 105"/>
                  <a:gd name="T27" fmla="*/ 0 h 85"/>
                  <a:gd name="T28" fmla="*/ 0 w 105"/>
                  <a:gd name="T29" fmla="*/ 1 h 85"/>
                  <a:gd name="T30" fmla="*/ 0 w 105"/>
                  <a:gd name="T31" fmla="*/ 1 h 85"/>
                  <a:gd name="T32" fmla="*/ 0 w 105"/>
                  <a:gd name="T33" fmla="*/ 1 h 85"/>
                  <a:gd name="T34" fmla="*/ 0 w 105"/>
                  <a:gd name="T35" fmla="*/ 1 h 85"/>
                  <a:gd name="T36" fmla="*/ 0 w 105"/>
                  <a:gd name="T37" fmla="*/ 1 h 85"/>
                  <a:gd name="T38" fmla="*/ 0 w 105"/>
                  <a:gd name="T39" fmla="*/ 1 h 85"/>
                  <a:gd name="T40" fmla="*/ 0 w 105"/>
                  <a:gd name="T41" fmla="*/ 1 h 85"/>
                  <a:gd name="T42" fmla="*/ 0 w 105"/>
                  <a:gd name="T43" fmla="*/ 1 h 85"/>
                  <a:gd name="T44" fmla="*/ 0 w 105"/>
                  <a:gd name="T45" fmla="*/ 1 h 85"/>
                  <a:gd name="T46" fmla="*/ 0 w 105"/>
                  <a:gd name="T47" fmla="*/ 1 h 85"/>
                  <a:gd name="T48" fmla="*/ 0 w 105"/>
                  <a:gd name="T49" fmla="*/ 1 h 85"/>
                  <a:gd name="T50" fmla="*/ 0 w 105"/>
                  <a:gd name="T51" fmla="*/ 1 h 85"/>
                  <a:gd name="T52" fmla="*/ 0 w 105"/>
                  <a:gd name="T53" fmla="*/ 1 h 85"/>
                  <a:gd name="T54" fmla="*/ 0 w 105"/>
                  <a:gd name="T55" fmla="*/ 1 h 85"/>
                  <a:gd name="T56" fmla="*/ 0 w 105"/>
                  <a:gd name="T57" fmla="*/ 1 h 85"/>
                  <a:gd name="T58" fmla="*/ 0 w 105"/>
                  <a:gd name="T59" fmla="*/ 1 h 85"/>
                  <a:gd name="T60" fmla="*/ 0 w 105"/>
                  <a:gd name="T61" fmla="*/ 1 h 85"/>
                  <a:gd name="T62" fmla="*/ 0 w 105"/>
                  <a:gd name="T63" fmla="*/ 1 h 85"/>
                  <a:gd name="T64" fmla="*/ 0 w 105"/>
                  <a:gd name="T65" fmla="*/ 1 h 85"/>
                  <a:gd name="T66" fmla="*/ 0 w 105"/>
                  <a:gd name="T67" fmla="*/ 1 h 85"/>
                  <a:gd name="T68" fmla="*/ 0 w 105"/>
                  <a:gd name="T69" fmla="*/ 1 h 85"/>
                  <a:gd name="T70" fmla="*/ 0 w 105"/>
                  <a:gd name="T71" fmla="*/ 1 h 85"/>
                  <a:gd name="T72" fmla="*/ 0 w 105"/>
                  <a:gd name="T73" fmla="*/ 1 h 85"/>
                  <a:gd name="T74" fmla="*/ 0 w 105"/>
                  <a:gd name="T75" fmla="*/ 1 h 85"/>
                  <a:gd name="T76" fmla="*/ 0 w 105"/>
                  <a:gd name="T77" fmla="*/ 1 h 85"/>
                  <a:gd name="T78" fmla="*/ 0 w 105"/>
                  <a:gd name="T79" fmla="*/ 1 h 85"/>
                  <a:gd name="T80" fmla="*/ 0 w 105"/>
                  <a:gd name="T81" fmla="*/ 1 h 85"/>
                  <a:gd name="T82" fmla="*/ 0 w 105"/>
                  <a:gd name="T83" fmla="*/ 1 h 8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5"/>
                  <a:gd name="T127" fmla="*/ 0 h 85"/>
                  <a:gd name="T128" fmla="*/ 105 w 105"/>
                  <a:gd name="T129" fmla="*/ 85 h 8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5" h="85">
                    <a:moveTo>
                      <a:pt x="65" y="85"/>
                    </a:moveTo>
                    <a:lnTo>
                      <a:pt x="66" y="85"/>
                    </a:lnTo>
                    <a:lnTo>
                      <a:pt x="68" y="85"/>
                    </a:lnTo>
                    <a:lnTo>
                      <a:pt x="72" y="85"/>
                    </a:lnTo>
                    <a:lnTo>
                      <a:pt x="74" y="85"/>
                    </a:lnTo>
                    <a:lnTo>
                      <a:pt x="85" y="79"/>
                    </a:lnTo>
                    <a:lnTo>
                      <a:pt x="96" y="71"/>
                    </a:lnTo>
                    <a:lnTo>
                      <a:pt x="101" y="61"/>
                    </a:lnTo>
                    <a:lnTo>
                      <a:pt x="105" y="48"/>
                    </a:lnTo>
                    <a:lnTo>
                      <a:pt x="105" y="38"/>
                    </a:lnTo>
                    <a:lnTo>
                      <a:pt x="104" y="28"/>
                    </a:lnTo>
                    <a:lnTo>
                      <a:pt x="101" y="18"/>
                    </a:lnTo>
                    <a:lnTo>
                      <a:pt x="98" y="9"/>
                    </a:lnTo>
                    <a:lnTo>
                      <a:pt x="23" y="0"/>
                    </a:lnTo>
                    <a:lnTo>
                      <a:pt x="16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3"/>
                    </a:lnTo>
                    <a:lnTo>
                      <a:pt x="12" y="9"/>
                    </a:lnTo>
                    <a:lnTo>
                      <a:pt x="18" y="7"/>
                    </a:lnTo>
                    <a:lnTo>
                      <a:pt x="38" y="17"/>
                    </a:lnTo>
                    <a:lnTo>
                      <a:pt x="70" y="4"/>
                    </a:lnTo>
                    <a:lnTo>
                      <a:pt x="71" y="4"/>
                    </a:lnTo>
                    <a:lnTo>
                      <a:pt x="74" y="4"/>
                    </a:lnTo>
                    <a:lnTo>
                      <a:pt x="77" y="5"/>
                    </a:lnTo>
                    <a:lnTo>
                      <a:pt x="80" y="6"/>
                    </a:lnTo>
                    <a:lnTo>
                      <a:pt x="85" y="17"/>
                    </a:lnTo>
                    <a:lnTo>
                      <a:pt x="88" y="32"/>
                    </a:lnTo>
                    <a:lnTo>
                      <a:pt x="88" y="46"/>
                    </a:lnTo>
                    <a:lnTo>
                      <a:pt x="80" y="57"/>
                    </a:lnTo>
                    <a:lnTo>
                      <a:pt x="74" y="64"/>
                    </a:lnTo>
                    <a:lnTo>
                      <a:pt x="70" y="67"/>
                    </a:lnTo>
                    <a:lnTo>
                      <a:pt x="65" y="70"/>
                    </a:lnTo>
                    <a:lnTo>
                      <a:pt x="59" y="72"/>
                    </a:lnTo>
                    <a:lnTo>
                      <a:pt x="2" y="63"/>
                    </a:lnTo>
                    <a:lnTo>
                      <a:pt x="9" y="63"/>
                    </a:lnTo>
                    <a:lnTo>
                      <a:pt x="15" y="66"/>
                    </a:lnTo>
                    <a:lnTo>
                      <a:pt x="19" y="71"/>
                    </a:lnTo>
                    <a:lnTo>
                      <a:pt x="23" y="76"/>
                    </a:lnTo>
                    <a:lnTo>
                      <a:pt x="65" y="8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2" name="Freeform 191"/>
              <p:cNvSpPr>
                <a:spLocks/>
              </p:cNvSpPr>
              <p:nvPr/>
            </p:nvSpPr>
            <p:spPr bwMode="auto">
              <a:xfrm>
                <a:off x="1974" y="754"/>
                <a:ext cx="6" cy="11"/>
              </a:xfrm>
              <a:custGeom>
                <a:avLst/>
                <a:gdLst>
                  <a:gd name="T0" fmla="*/ 0 w 18"/>
                  <a:gd name="T1" fmla="*/ 1 h 22"/>
                  <a:gd name="T2" fmla="*/ 0 w 18"/>
                  <a:gd name="T3" fmla="*/ 1 h 22"/>
                  <a:gd name="T4" fmla="*/ 0 w 18"/>
                  <a:gd name="T5" fmla="*/ 1 h 22"/>
                  <a:gd name="T6" fmla="*/ 0 w 18"/>
                  <a:gd name="T7" fmla="*/ 1 h 22"/>
                  <a:gd name="T8" fmla="*/ 0 w 18"/>
                  <a:gd name="T9" fmla="*/ 1 h 22"/>
                  <a:gd name="T10" fmla="*/ 0 w 18"/>
                  <a:gd name="T11" fmla="*/ 1 h 22"/>
                  <a:gd name="T12" fmla="*/ 0 w 18"/>
                  <a:gd name="T13" fmla="*/ 0 h 22"/>
                  <a:gd name="T14" fmla="*/ 0 w 18"/>
                  <a:gd name="T15" fmla="*/ 1 h 22"/>
                  <a:gd name="T16" fmla="*/ 0 w 18"/>
                  <a:gd name="T17" fmla="*/ 1 h 22"/>
                  <a:gd name="T18" fmla="*/ 0 w 18"/>
                  <a:gd name="T19" fmla="*/ 1 h 22"/>
                  <a:gd name="T20" fmla="*/ 0 w 18"/>
                  <a:gd name="T21" fmla="*/ 1 h 22"/>
                  <a:gd name="T22" fmla="*/ 0 w 18"/>
                  <a:gd name="T23" fmla="*/ 1 h 22"/>
                  <a:gd name="T24" fmla="*/ 0 w 18"/>
                  <a:gd name="T25" fmla="*/ 1 h 22"/>
                  <a:gd name="T26" fmla="*/ 0 w 18"/>
                  <a:gd name="T27" fmla="*/ 1 h 22"/>
                  <a:gd name="T28" fmla="*/ 0 w 18"/>
                  <a:gd name="T29" fmla="*/ 1 h 2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8"/>
                  <a:gd name="T46" fmla="*/ 0 h 22"/>
                  <a:gd name="T47" fmla="*/ 18 w 18"/>
                  <a:gd name="T48" fmla="*/ 22 h 2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8" h="22">
                    <a:moveTo>
                      <a:pt x="4" y="21"/>
                    </a:moveTo>
                    <a:lnTo>
                      <a:pt x="6" y="21"/>
                    </a:lnTo>
                    <a:lnTo>
                      <a:pt x="10" y="22"/>
                    </a:lnTo>
                    <a:lnTo>
                      <a:pt x="13" y="21"/>
                    </a:lnTo>
                    <a:lnTo>
                      <a:pt x="18" y="20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9" y="14"/>
                    </a:lnTo>
                    <a:lnTo>
                      <a:pt x="4" y="17"/>
                    </a:lnTo>
                    <a:lnTo>
                      <a:pt x="0" y="20"/>
                    </a:lnTo>
                    <a:lnTo>
                      <a:pt x="4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3" name="Freeform 192"/>
              <p:cNvSpPr>
                <a:spLocks/>
              </p:cNvSpPr>
              <p:nvPr/>
            </p:nvSpPr>
            <p:spPr bwMode="auto">
              <a:xfrm>
                <a:off x="1602" y="658"/>
                <a:ext cx="106" cy="97"/>
              </a:xfrm>
              <a:custGeom>
                <a:avLst/>
                <a:gdLst>
                  <a:gd name="T0" fmla="*/ 0 w 318"/>
                  <a:gd name="T1" fmla="*/ 1 h 195"/>
                  <a:gd name="T2" fmla="*/ 0 w 318"/>
                  <a:gd name="T3" fmla="*/ 1 h 195"/>
                  <a:gd name="T4" fmla="*/ 0 w 318"/>
                  <a:gd name="T5" fmla="*/ 1 h 195"/>
                  <a:gd name="T6" fmla="*/ 0 w 318"/>
                  <a:gd name="T7" fmla="*/ 1 h 195"/>
                  <a:gd name="T8" fmla="*/ 0 w 318"/>
                  <a:gd name="T9" fmla="*/ 1 h 195"/>
                  <a:gd name="T10" fmla="*/ 0 w 318"/>
                  <a:gd name="T11" fmla="*/ 1 h 195"/>
                  <a:gd name="T12" fmla="*/ 0 w 318"/>
                  <a:gd name="T13" fmla="*/ 1 h 195"/>
                  <a:gd name="T14" fmla="*/ 0 w 318"/>
                  <a:gd name="T15" fmla="*/ 1 h 195"/>
                  <a:gd name="T16" fmla="*/ 0 w 318"/>
                  <a:gd name="T17" fmla="*/ 1 h 195"/>
                  <a:gd name="T18" fmla="*/ 0 w 318"/>
                  <a:gd name="T19" fmla="*/ 1 h 195"/>
                  <a:gd name="T20" fmla="*/ 0 w 318"/>
                  <a:gd name="T21" fmla="*/ 0 h 195"/>
                  <a:gd name="T22" fmla="*/ 0 w 318"/>
                  <a:gd name="T23" fmla="*/ 0 h 195"/>
                  <a:gd name="T24" fmla="*/ 0 w 318"/>
                  <a:gd name="T25" fmla="*/ 0 h 195"/>
                  <a:gd name="T26" fmla="*/ 0 w 318"/>
                  <a:gd name="T27" fmla="*/ 0 h 195"/>
                  <a:gd name="T28" fmla="*/ 0 w 318"/>
                  <a:gd name="T29" fmla="*/ 0 h 195"/>
                  <a:gd name="T30" fmla="*/ 0 w 318"/>
                  <a:gd name="T31" fmla="*/ 0 h 195"/>
                  <a:gd name="T32" fmla="*/ 0 w 318"/>
                  <a:gd name="T33" fmla="*/ 0 h 195"/>
                  <a:gd name="T34" fmla="*/ 0 w 318"/>
                  <a:gd name="T35" fmla="*/ 0 h 195"/>
                  <a:gd name="T36" fmla="*/ 0 w 318"/>
                  <a:gd name="T37" fmla="*/ 0 h 195"/>
                  <a:gd name="T38" fmla="*/ 0 w 318"/>
                  <a:gd name="T39" fmla="*/ 0 h 195"/>
                  <a:gd name="T40" fmla="*/ 0 w 318"/>
                  <a:gd name="T41" fmla="*/ 0 h 195"/>
                  <a:gd name="T42" fmla="*/ 0 w 318"/>
                  <a:gd name="T43" fmla="*/ 0 h 195"/>
                  <a:gd name="T44" fmla="*/ 0 w 318"/>
                  <a:gd name="T45" fmla="*/ 0 h 195"/>
                  <a:gd name="T46" fmla="*/ 0 w 318"/>
                  <a:gd name="T47" fmla="*/ 0 h 195"/>
                  <a:gd name="T48" fmla="*/ 0 w 318"/>
                  <a:gd name="T49" fmla="*/ 0 h 195"/>
                  <a:gd name="T50" fmla="*/ 0 w 318"/>
                  <a:gd name="T51" fmla="*/ 0 h 195"/>
                  <a:gd name="T52" fmla="*/ 0 w 318"/>
                  <a:gd name="T53" fmla="*/ 0 h 195"/>
                  <a:gd name="T54" fmla="*/ 0 w 318"/>
                  <a:gd name="T55" fmla="*/ 0 h 195"/>
                  <a:gd name="T56" fmla="*/ 0 w 318"/>
                  <a:gd name="T57" fmla="*/ 1 h 195"/>
                  <a:gd name="T58" fmla="*/ 0 w 318"/>
                  <a:gd name="T59" fmla="*/ 1 h 195"/>
                  <a:gd name="T60" fmla="*/ 0 w 318"/>
                  <a:gd name="T61" fmla="*/ 1 h 195"/>
                  <a:gd name="T62" fmla="*/ 0 w 318"/>
                  <a:gd name="T63" fmla="*/ 1 h 195"/>
                  <a:gd name="T64" fmla="*/ 0 w 318"/>
                  <a:gd name="T65" fmla="*/ 1 h 195"/>
                  <a:gd name="T66" fmla="*/ 0 w 318"/>
                  <a:gd name="T67" fmla="*/ 1 h 195"/>
                  <a:gd name="T68" fmla="*/ 0 w 318"/>
                  <a:gd name="T69" fmla="*/ 1 h 195"/>
                  <a:gd name="T70" fmla="*/ 0 w 318"/>
                  <a:gd name="T71" fmla="*/ 1 h 195"/>
                  <a:gd name="T72" fmla="*/ 0 w 318"/>
                  <a:gd name="T73" fmla="*/ 1 h 19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18"/>
                  <a:gd name="T112" fmla="*/ 0 h 195"/>
                  <a:gd name="T113" fmla="*/ 318 w 318"/>
                  <a:gd name="T114" fmla="*/ 195 h 19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18" h="195">
                    <a:moveTo>
                      <a:pt x="292" y="195"/>
                    </a:moveTo>
                    <a:lnTo>
                      <a:pt x="293" y="195"/>
                    </a:lnTo>
                    <a:lnTo>
                      <a:pt x="297" y="195"/>
                    </a:lnTo>
                    <a:lnTo>
                      <a:pt x="299" y="195"/>
                    </a:lnTo>
                    <a:lnTo>
                      <a:pt x="302" y="195"/>
                    </a:lnTo>
                    <a:lnTo>
                      <a:pt x="307" y="190"/>
                    </a:lnTo>
                    <a:lnTo>
                      <a:pt x="311" y="184"/>
                    </a:lnTo>
                    <a:lnTo>
                      <a:pt x="314" y="178"/>
                    </a:lnTo>
                    <a:lnTo>
                      <a:pt x="318" y="172"/>
                    </a:lnTo>
                    <a:lnTo>
                      <a:pt x="318" y="170"/>
                    </a:lnTo>
                    <a:lnTo>
                      <a:pt x="317" y="167"/>
                    </a:lnTo>
                    <a:lnTo>
                      <a:pt x="314" y="165"/>
                    </a:lnTo>
                    <a:lnTo>
                      <a:pt x="312" y="163"/>
                    </a:lnTo>
                    <a:lnTo>
                      <a:pt x="289" y="161"/>
                    </a:lnTo>
                    <a:lnTo>
                      <a:pt x="265" y="160"/>
                    </a:lnTo>
                    <a:lnTo>
                      <a:pt x="240" y="159"/>
                    </a:lnTo>
                    <a:lnTo>
                      <a:pt x="216" y="158"/>
                    </a:lnTo>
                    <a:lnTo>
                      <a:pt x="193" y="153"/>
                    </a:lnTo>
                    <a:lnTo>
                      <a:pt x="170" y="147"/>
                    </a:lnTo>
                    <a:lnTo>
                      <a:pt x="150" y="138"/>
                    </a:lnTo>
                    <a:lnTo>
                      <a:pt x="133" y="123"/>
                    </a:lnTo>
                    <a:lnTo>
                      <a:pt x="125" y="120"/>
                    </a:lnTo>
                    <a:lnTo>
                      <a:pt x="119" y="119"/>
                    </a:lnTo>
                    <a:lnTo>
                      <a:pt x="113" y="118"/>
                    </a:lnTo>
                    <a:lnTo>
                      <a:pt x="109" y="118"/>
                    </a:lnTo>
                    <a:lnTo>
                      <a:pt x="103" y="117"/>
                    </a:lnTo>
                    <a:lnTo>
                      <a:pt x="99" y="113"/>
                    </a:lnTo>
                    <a:lnTo>
                      <a:pt x="98" y="109"/>
                    </a:lnTo>
                    <a:lnTo>
                      <a:pt x="97" y="105"/>
                    </a:lnTo>
                    <a:lnTo>
                      <a:pt x="94" y="100"/>
                    </a:lnTo>
                    <a:lnTo>
                      <a:pt x="90" y="95"/>
                    </a:lnTo>
                    <a:lnTo>
                      <a:pt x="85" y="91"/>
                    </a:lnTo>
                    <a:lnTo>
                      <a:pt x="79" y="88"/>
                    </a:lnTo>
                    <a:lnTo>
                      <a:pt x="73" y="84"/>
                    </a:lnTo>
                    <a:lnTo>
                      <a:pt x="67" y="81"/>
                    </a:lnTo>
                    <a:lnTo>
                      <a:pt x="63" y="78"/>
                    </a:lnTo>
                    <a:lnTo>
                      <a:pt x="58" y="74"/>
                    </a:lnTo>
                    <a:lnTo>
                      <a:pt x="35" y="21"/>
                    </a:lnTo>
                    <a:lnTo>
                      <a:pt x="0" y="0"/>
                    </a:lnTo>
                    <a:lnTo>
                      <a:pt x="12" y="11"/>
                    </a:lnTo>
                    <a:lnTo>
                      <a:pt x="21" y="25"/>
                    </a:lnTo>
                    <a:lnTo>
                      <a:pt x="28" y="39"/>
                    </a:lnTo>
                    <a:lnTo>
                      <a:pt x="35" y="53"/>
                    </a:lnTo>
                    <a:lnTo>
                      <a:pt x="44" y="67"/>
                    </a:lnTo>
                    <a:lnTo>
                      <a:pt x="52" y="79"/>
                    </a:lnTo>
                    <a:lnTo>
                      <a:pt x="65" y="91"/>
                    </a:lnTo>
                    <a:lnTo>
                      <a:pt x="80" y="100"/>
                    </a:lnTo>
                    <a:lnTo>
                      <a:pt x="80" y="103"/>
                    </a:lnTo>
                    <a:lnTo>
                      <a:pt x="79" y="106"/>
                    </a:lnTo>
                    <a:lnTo>
                      <a:pt x="78" y="110"/>
                    </a:lnTo>
                    <a:lnTo>
                      <a:pt x="77" y="113"/>
                    </a:lnTo>
                    <a:lnTo>
                      <a:pt x="77" y="115"/>
                    </a:lnTo>
                    <a:lnTo>
                      <a:pt x="78" y="117"/>
                    </a:lnTo>
                    <a:lnTo>
                      <a:pt x="79" y="120"/>
                    </a:lnTo>
                    <a:lnTo>
                      <a:pt x="80" y="123"/>
                    </a:lnTo>
                    <a:lnTo>
                      <a:pt x="97" y="124"/>
                    </a:lnTo>
                    <a:lnTo>
                      <a:pt x="112" y="127"/>
                    </a:lnTo>
                    <a:lnTo>
                      <a:pt x="128" y="131"/>
                    </a:lnTo>
                    <a:lnTo>
                      <a:pt x="142" y="137"/>
                    </a:lnTo>
                    <a:lnTo>
                      <a:pt x="156" y="143"/>
                    </a:lnTo>
                    <a:lnTo>
                      <a:pt x="169" y="151"/>
                    </a:lnTo>
                    <a:lnTo>
                      <a:pt x="182" y="161"/>
                    </a:lnTo>
                    <a:lnTo>
                      <a:pt x="194" y="170"/>
                    </a:lnTo>
                    <a:lnTo>
                      <a:pt x="207" y="173"/>
                    </a:lnTo>
                    <a:lnTo>
                      <a:pt x="220" y="174"/>
                    </a:lnTo>
                    <a:lnTo>
                      <a:pt x="233" y="175"/>
                    </a:lnTo>
                    <a:lnTo>
                      <a:pt x="245" y="176"/>
                    </a:lnTo>
                    <a:lnTo>
                      <a:pt x="256" y="176"/>
                    </a:lnTo>
                    <a:lnTo>
                      <a:pt x="268" y="177"/>
                    </a:lnTo>
                    <a:lnTo>
                      <a:pt x="280" y="177"/>
                    </a:lnTo>
                    <a:lnTo>
                      <a:pt x="292" y="178"/>
                    </a:lnTo>
                    <a:lnTo>
                      <a:pt x="297" y="182"/>
                    </a:lnTo>
                    <a:lnTo>
                      <a:pt x="293" y="186"/>
                    </a:lnTo>
                    <a:lnTo>
                      <a:pt x="289" y="191"/>
                    </a:lnTo>
                    <a:lnTo>
                      <a:pt x="292" y="19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4" name="Freeform 193"/>
              <p:cNvSpPr>
                <a:spLocks/>
              </p:cNvSpPr>
              <p:nvPr/>
            </p:nvSpPr>
            <p:spPr bwMode="auto">
              <a:xfrm>
                <a:off x="2049" y="720"/>
                <a:ext cx="46" cy="35"/>
              </a:xfrm>
              <a:custGeom>
                <a:avLst/>
                <a:gdLst>
                  <a:gd name="T0" fmla="*/ 0 w 138"/>
                  <a:gd name="T1" fmla="*/ 1 h 70"/>
                  <a:gd name="T2" fmla="*/ 0 w 138"/>
                  <a:gd name="T3" fmla="*/ 1 h 70"/>
                  <a:gd name="T4" fmla="*/ 0 w 138"/>
                  <a:gd name="T5" fmla="*/ 1 h 70"/>
                  <a:gd name="T6" fmla="*/ 0 w 138"/>
                  <a:gd name="T7" fmla="*/ 1 h 70"/>
                  <a:gd name="T8" fmla="*/ 0 w 138"/>
                  <a:gd name="T9" fmla="*/ 1 h 70"/>
                  <a:gd name="T10" fmla="*/ 0 w 138"/>
                  <a:gd name="T11" fmla="*/ 1 h 70"/>
                  <a:gd name="T12" fmla="*/ 0 w 138"/>
                  <a:gd name="T13" fmla="*/ 1 h 70"/>
                  <a:gd name="T14" fmla="*/ 0 w 138"/>
                  <a:gd name="T15" fmla="*/ 0 h 70"/>
                  <a:gd name="T16" fmla="*/ 0 w 138"/>
                  <a:gd name="T17" fmla="*/ 0 h 70"/>
                  <a:gd name="T18" fmla="*/ 0 w 138"/>
                  <a:gd name="T19" fmla="*/ 1 h 70"/>
                  <a:gd name="T20" fmla="*/ 0 w 138"/>
                  <a:gd name="T21" fmla="*/ 1 h 70"/>
                  <a:gd name="T22" fmla="*/ 0 w 138"/>
                  <a:gd name="T23" fmla="*/ 1 h 70"/>
                  <a:gd name="T24" fmla="*/ 0 w 138"/>
                  <a:gd name="T25" fmla="*/ 1 h 70"/>
                  <a:gd name="T26" fmla="*/ 0 w 138"/>
                  <a:gd name="T27" fmla="*/ 1 h 70"/>
                  <a:gd name="T28" fmla="*/ 0 w 138"/>
                  <a:gd name="T29" fmla="*/ 1 h 70"/>
                  <a:gd name="T30" fmla="*/ 0 w 138"/>
                  <a:gd name="T31" fmla="*/ 1 h 70"/>
                  <a:gd name="T32" fmla="*/ 0 w 138"/>
                  <a:gd name="T33" fmla="*/ 1 h 70"/>
                  <a:gd name="T34" fmla="*/ 0 w 138"/>
                  <a:gd name="T35" fmla="*/ 1 h 70"/>
                  <a:gd name="T36" fmla="*/ 0 w 138"/>
                  <a:gd name="T37" fmla="*/ 1 h 70"/>
                  <a:gd name="T38" fmla="*/ 0 w 138"/>
                  <a:gd name="T39" fmla="*/ 1 h 70"/>
                  <a:gd name="T40" fmla="*/ 0 w 138"/>
                  <a:gd name="T41" fmla="*/ 1 h 70"/>
                  <a:gd name="T42" fmla="*/ 0 w 138"/>
                  <a:gd name="T43" fmla="*/ 1 h 70"/>
                  <a:gd name="T44" fmla="*/ 0 w 138"/>
                  <a:gd name="T45" fmla="*/ 1 h 70"/>
                  <a:gd name="T46" fmla="*/ 0 w 138"/>
                  <a:gd name="T47" fmla="*/ 1 h 70"/>
                  <a:gd name="T48" fmla="*/ 0 w 138"/>
                  <a:gd name="T49" fmla="*/ 1 h 70"/>
                  <a:gd name="T50" fmla="*/ 0 w 138"/>
                  <a:gd name="T51" fmla="*/ 1 h 70"/>
                  <a:gd name="T52" fmla="*/ 0 w 138"/>
                  <a:gd name="T53" fmla="*/ 1 h 70"/>
                  <a:gd name="T54" fmla="*/ 0 w 138"/>
                  <a:gd name="T55" fmla="*/ 1 h 70"/>
                  <a:gd name="T56" fmla="*/ 0 w 138"/>
                  <a:gd name="T57" fmla="*/ 1 h 70"/>
                  <a:gd name="T58" fmla="*/ 0 w 138"/>
                  <a:gd name="T59" fmla="*/ 1 h 70"/>
                  <a:gd name="T60" fmla="*/ 0 w 138"/>
                  <a:gd name="T61" fmla="*/ 1 h 70"/>
                  <a:gd name="T62" fmla="*/ 0 w 138"/>
                  <a:gd name="T63" fmla="*/ 1 h 70"/>
                  <a:gd name="T64" fmla="*/ 0 w 138"/>
                  <a:gd name="T65" fmla="*/ 1 h 70"/>
                  <a:gd name="T66" fmla="*/ 0 w 138"/>
                  <a:gd name="T67" fmla="*/ 1 h 70"/>
                  <a:gd name="T68" fmla="*/ 0 w 138"/>
                  <a:gd name="T69" fmla="*/ 1 h 70"/>
                  <a:gd name="T70" fmla="*/ 0 w 138"/>
                  <a:gd name="T71" fmla="*/ 1 h 70"/>
                  <a:gd name="T72" fmla="*/ 0 w 138"/>
                  <a:gd name="T73" fmla="*/ 1 h 70"/>
                  <a:gd name="T74" fmla="*/ 0 w 138"/>
                  <a:gd name="T75" fmla="*/ 1 h 70"/>
                  <a:gd name="T76" fmla="*/ 0 w 138"/>
                  <a:gd name="T77" fmla="*/ 1 h 70"/>
                  <a:gd name="T78" fmla="*/ 0 w 138"/>
                  <a:gd name="T79" fmla="*/ 1 h 70"/>
                  <a:gd name="T80" fmla="*/ 0 w 138"/>
                  <a:gd name="T81" fmla="*/ 1 h 70"/>
                  <a:gd name="T82" fmla="*/ 0 w 138"/>
                  <a:gd name="T83" fmla="*/ 1 h 70"/>
                  <a:gd name="T84" fmla="*/ 0 w 138"/>
                  <a:gd name="T85" fmla="*/ 1 h 70"/>
                  <a:gd name="T86" fmla="*/ 0 w 138"/>
                  <a:gd name="T87" fmla="*/ 1 h 70"/>
                  <a:gd name="T88" fmla="*/ 0 w 138"/>
                  <a:gd name="T89" fmla="*/ 1 h 70"/>
                  <a:gd name="T90" fmla="*/ 0 w 138"/>
                  <a:gd name="T91" fmla="*/ 1 h 70"/>
                  <a:gd name="T92" fmla="*/ 0 w 138"/>
                  <a:gd name="T93" fmla="*/ 1 h 70"/>
                  <a:gd name="T94" fmla="*/ 0 w 138"/>
                  <a:gd name="T95" fmla="*/ 1 h 70"/>
                  <a:gd name="T96" fmla="*/ 0 w 138"/>
                  <a:gd name="T97" fmla="*/ 1 h 7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38"/>
                  <a:gd name="T148" fmla="*/ 0 h 70"/>
                  <a:gd name="T149" fmla="*/ 138 w 138"/>
                  <a:gd name="T150" fmla="*/ 70 h 7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38" h="70">
                    <a:moveTo>
                      <a:pt x="31" y="70"/>
                    </a:moveTo>
                    <a:lnTo>
                      <a:pt x="128" y="61"/>
                    </a:lnTo>
                    <a:lnTo>
                      <a:pt x="132" y="55"/>
                    </a:lnTo>
                    <a:lnTo>
                      <a:pt x="136" y="47"/>
                    </a:lnTo>
                    <a:lnTo>
                      <a:pt x="138" y="38"/>
                    </a:lnTo>
                    <a:lnTo>
                      <a:pt x="138" y="29"/>
                    </a:lnTo>
                    <a:lnTo>
                      <a:pt x="137" y="25"/>
                    </a:lnTo>
                    <a:lnTo>
                      <a:pt x="134" y="23"/>
                    </a:lnTo>
                    <a:lnTo>
                      <a:pt x="129" y="22"/>
                    </a:lnTo>
                    <a:lnTo>
                      <a:pt x="123" y="20"/>
                    </a:lnTo>
                    <a:lnTo>
                      <a:pt x="116" y="22"/>
                    </a:lnTo>
                    <a:lnTo>
                      <a:pt x="108" y="25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84" y="2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9" y="0"/>
                    </a:lnTo>
                    <a:lnTo>
                      <a:pt x="77" y="2"/>
                    </a:lnTo>
                    <a:lnTo>
                      <a:pt x="77" y="9"/>
                    </a:lnTo>
                    <a:lnTo>
                      <a:pt x="78" y="16"/>
                    </a:lnTo>
                    <a:lnTo>
                      <a:pt x="80" y="23"/>
                    </a:lnTo>
                    <a:lnTo>
                      <a:pt x="84" y="29"/>
                    </a:lnTo>
                    <a:lnTo>
                      <a:pt x="84" y="30"/>
                    </a:lnTo>
                    <a:lnTo>
                      <a:pt x="84" y="33"/>
                    </a:lnTo>
                    <a:lnTo>
                      <a:pt x="83" y="36"/>
                    </a:lnTo>
                    <a:lnTo>
                      <a:pt x="82" y="38"/>
                    </a:lnTo>
                    <a:lnTo>
                      <a:pt x="77" y="40"/>
                    </a:lnTo>
                    <a:lnTo>
                      <a:pt x="72" y="42"/>
                    </a:lnTo>
                    <a:lnTo>
                      <a:pt x="67" y="44"/>
                    </a:lnTo>
                    <a:lnTo>
                      <a:pt x="63" y="45"/>
                    </a:lnTo>
                    <a:lnTo>
                      <a:pt x="57" y="46"/>
                    </a:lnTo>
                    <a:lnTo>
                      <a:pt x="52" y="47"/>
                    </a:lnTo>
                    <a:lnTo>
                      <a:pt x="46" y="46"/>
                    </a:lnTo>
                    <a:lnTo>
                      <a:pt x="41" y="45"/>
                    </a:lnTo>
                    <a:lnTo>
                      <a:pt x="40" y="45"/>
                    </a:lnTo>
                    <a:lnTo>
                      <a:pt x="39" y="43"/>
                    </a:lnTo>
                    <a:lnTo>
                      <a:pt x="38" y="41"/>
                    </a:lnTo>
                    <a:lnTo>
                      <a:pt x="38" y="38"/>
                    </a:lnTo>
                    <a:lnTo>
                      <a:pt x="40" y="36"/>
                    </a:lnTo>
                    <a:lnTo>
                      <a:pt x="44" y="34"/>
                    </a:lnTo>
                    <a:lnTo>
                      <a:pt x="47" y="33"/>
                    </a:lnTo>
                    <a:lnTo>
                      <a:pt x="51" y="29"/>
                    </a:lnTo>
                    <a:lnTo>
                      <a:pt x="52" y="27"/>
                    </a:lnTo>
                    <a:lnTo>
                      <a:pt x="54" y="24"/>
                    </a:lnTo>
                    <a:lnTo>
                      <a:pt x="56" y="20"/>
                    </a:lnTo>
                    <a:lnTo>
                      <a:pt x="56" y="16"/>
                    </a:lnTo>
                    <a:lnTo>
                      <a:pt x="51" y="20"/>
                    </a:lnTo>
                    <a:lnTo>
                      <a:pt x="45" y="25"/>
                    </a:lnTo>
                    <a:lnTo>
                      <a:pt x="39" y="30"/>
                    </a:lnTo>
                    <a:lnTo>
                      <a:pt x="34" y="38"/>
                    </a:lnTo>
                    <a:lnTo>
                      <a:pt x="37" y="42"/>
                    </a:lnTo>
                    <a:lnTo>
                      <a:pt x="39" y="45"/>
                    </a:lnTo>
                    <a:lnTo>
                      <a:pt x="44" y="47"/>
                    </a:lnTo>
                    <a:lnTo>
                      <a:pt x="48" y="49"/>
                    </a:lnTo>
                    <a:lnTo>
                      <a:pt x="53" y="50"/>
                    </a:lnTo>
                    <a:lnTo>
                      <a:pt x="59" y="51"/>
                    </a:lnTo>
                    <a:lnTo>
                      <a:pt x="65" y="51"/>
                    </a:lnTo>
                    <a:lnTo>
                      <a:pt x="71" y="50"/>
                    </a:lnTo>
                    <a:lnTo>
                      <a:pt x="78" y="48"/>
                    </a:lnTo>
                    <a:lnTo>
                      <a:pt x="85" y="46"/>
                    </a:lnTo>
                    <a:lnTo>
                      <a:pt x="91" y="45"/>
                    </a:lnTo>
                    <a:lnTo>
                      <a:pt x="97" y="43"/>
                    </a:lnTo>
                    <a:lnTo>
                      <a:pt x="103" y="41"/>
                    </a:lnTo>
                    <a:lnTo>
                      <a:pt x="108" y="38"/>
                    </a:lnTo>
                    <a:lnTo>
                      <a:pt x="113" y="36"/>
                    </a:lnTo>
                    <a:lnTo>
                      <a:pt x="118" y="33"/>
                    </a:lnTo>
                    <a:lnTo>
                      <a:pt x="119" y="33"/>
                    </a:lnTo>
                    <a:lnTo>
                      <a:pt x="123" y="35"/>
                    </a:lnTo>
                    <a:lnTo>
                      <a:pt x="125" y="38"/>
                    </a:lnTo>
                    <a:lnTo>
                      <a:pt x="123" y="38"/>
                    </a:lnTo>
                    <a:lnTo>
                      <a:pt x="121" y="43"/>
                    </a:lnTo>
                    <a:lnTo>
                      <a:pt x="118" y="47"/>
                    </a:lnTo>
                    <a:lnTo>
                      <a:pt x="115" y="50"/>
                    </a:lnTo>
                    <a:lnTo>
                      <a:pt x="110" y="53"/>
                    </a:lnTo>
                    <a:lnTo>
                      <a:pt x="105" y="56"/>
                    </a:lnTo>
                    <a:lnTo>
                      <a:pt x="99" y="58"/>
                    </a:lnTo>
                    <a:lnTo>
                      <a:pt x="93" y="59"/>
                    </a:lnTo>
                    <a:lnTo>
                      <a:pt x="87" y="60"/>
                    </a:lnTo>
                    <a:lnTo>
                      <a:pt x="79" y="60"/>
                    </a:lnTo>
                    <a:lnTo>
                      <a:pt x="72" y="61"/>
                    </a:lnTo>
                    <a:lnTo>
                      <a:pt x="65" y="62"/>
                    </a:lnTo>
                    <a:lnTo>
                      <a:pt x="58" y="63"/>
                    </a:lnTo>
                    <a:lnTo>
                      <a:pt x="51" y="64"/>
                    </a:lnTo>
                    <a:lnTo>
                      <a:pt x="45" y="64"/>
                    </a:lnTo>
                    <a:lnTo>
                      <a:pt x="38" y="64"/>
                    </a:lnTo>
                    <a:lnTo>
                      <a:pt x="31" y="64"/>
                    </a:lnTo>
                    <a:lnTo>
                      <a:pt x="25" y="62"/>
                    </a:lnTo>
                    <a:lnTo>
                      <a:pt x="19" y="58"/>
                    </a:lnTo>
                    <a:lnTo>
                      <a:pt x="13" y="53"/>
                    </a:lnTo>
                    <a:lnTo>
                      <a:pt x="9" y="47"/>
                    </a:lnTo>
                    <a:lnTo>
                      <a:pt x="9" y="30"/>
                    </a:lnTo>
                    <a:lnTo>
                      <a:pt x="6" y="33"/>
                    </a:lnTo>
                    <a:lnTo>
                      <a:pt x="5" y="35"/>
                    </a:lnTo>
                    <a:lnTo>
                      <a:pt x="2" y="38"/>
                    </a:lnTo>
                    <a:lnTo>
                      <a:pt x="0" y="43"/>
                    </a:lnTo>
                    <a:lnTo>
                      <a:pt x="9" y="63"/>
                    </a:lnTo>
                    <a:lnTo>
                      <a:pt x="31" y="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5" name="Freeform 194"/>
              <p:cNvSpPr>
                <a:spLocks/>
              </p:cNvSpPr>
              <p:nvPr/>
            </p:nvSpPr>
            <p:spPr bwMode="auto">
              <a:xfrm>
                <a:off x="1462" y="739"/>
                <a:ext cx="6" cy="14"/>
              </a:xfrm>
              <a:custGeom>
                <a:avLst/>
                <a:gdLst>
                  <a:gd name="T0" fmla="*/ 0 w 19"/>
                  <a:gd name="T1" fmla="*/ 1 h 26"/>
                  <a:gd name="T2" fmla="*/ 0 w 19"/>
                  <a:gd name="T3" fmla="*/ 1 h 26"/>
                  <a:gd name="T4" fmla="*/ 0 w 19"/>
                  <a:gd name="T5" fmla="*/ 1 h 26"/>
                  <a:gd name="T6" fmla="*/ 0 w 19"/>
                  <a:gd name="T7" fmla="*/ 1 h 26"/>
                  <a:gd name="T8" fmla="*/ 0 w 19"/>
                  <a:gd name="T9" fmla="*/ 1 h 26"/>
                  <a:gd name="T10" fmla="*/ 0 w 19"/>
                  <a:gd name="T11" fmla="*/ 1 h 26"/>
                  <a:gd name="T12" fmla="*/ 0 w 19"/>
                  <a:gd name="T13" fmla="*/ 1 h 26"/>
                  <a:gd name="T14" fmla="*/ 0 w 19"/>
                  <a:gd name="T15" fmla="*/ 1 h 26"/>
                  <a:gd name="T16" fmla="*/ 0 w 19"/>
                  <a:gd name="T17" fmla="*/ 0 h 26"/>
                  <a:gd name="T18" fmla="*/ 0 w 19"/>
                  <a:gd name="T19" fmla="*/ 1 h 26"/>
                  <a:gd name="T20" fmla="*/ 0 w 19"/>
                  <a:gd name="T21" fmla="*/ 1 h 26"/>
                  <a:gd name="T22" fmla="*/ 0 w 19"/>
                  <a:gd name="T23" fmla="*/ 1 h 26"/>
                  <a:gd name="T24" fmla="*/ 0 w 19"/>
                  <a:gd name="T25" fmla="*/ 1 h 26"/>
                  <a:gd name="T26" fmla="*/ 0 w 19"/>
                  <a:gd name="T27" fmla="*/ 1 h 2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9"/>
                  <a:gd name="T43" fmla="*/ 0 h 26"/>
                  <a:gd name="T44" fmla="*/ 19 w 19"/>
                  <a:gd name="T45" fmla="*/ 26 h 2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9" h="26">
                    <a:moveTo>
                      <a:pt x="6" y="26"/>
                    </a:moveTo>
                    <a:lnTo>
                      <a:pt x="11" y="25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19" y="17"/>
                    </a:lnTo>
                    <a:lnTo>
                      <a:pt x="18" y="12"/>
                    </a:lnTo>
                    <a:lnTo>
                      <a:pt x="13" y="7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12"/>
                    </a:lnTo>
                    <a:lnTo>
                      <a:pt x="3" y="19"/>
                    </a:lnTo>
                    <a:lnTo>
                      <a:pt x="3" y="26"/>
                    </a:lnTo>
                    <a:lnTo>
                      <a:pt x="6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6" name="Freeform 195"/>
              <p:cNvSpPr>
                <a:spLocks/>
              </p:cNvSpPr>
              <p:nvPr/>
            </p:nvSpPr>
            <p:spPr bwMode="auto">
              <a:xfrm>
                <a:off x="1725" y="655"/>
                <a:ext cx="69" cy="91"/>
              </a:xfrm>
              <a:custGeom>
                <a:avLst/>
                <a:gdLst>
                  <a:gd name="T0" fmla="*/ 0 w 205"/>
                  <a:gd name="T1" fmla="*/ 1 h 181"/>
                  <a:gd name="T2" fmla="*/ 0 w 205"/>
                  <a:gd name="T3" fmla="*/ 1 h 181"/>
                  <a:gd name="T4" fmla="*/ 0 w 205"/>
                  <a:gd name="T5" fmla="*/ 1 h 181"/>
                  <a:gd name="T6" fmla="*/ 0 w 205"/>
                  <a:gd name="T7" fmla="*/ 1 h 181"/>
                  <a:gd name="T8" fmla="*/ 0 w 205"/>
                  <a:gd name="T9" fmla="*/ 1 h 181"/>
                  <a:gd name="T10" fmla="*/ 0 w 205"/>
                  <a:gd name="T11" fmla="*/ 1 h 181"/>
                  <a:gd name="T12" fmla="*/ 0 w 205"/>
                  <a:gd name="T13" fmla="*/ 1 h 181"/>
                  <a:gd name="T14" fmla="*/ 0 w 205"/>
                  <a:gd name="T15" fmla="*/ 1 h 181"/>
                  <a:gd name="T16" fmla="*/ 0 w 205"/>
                  <a:gd name="T17" fmla="*/ 1 h 181"/>
                  <a:gd name="T18" fmla="*/ 0 w 205"/>
                  <a:gd name="T19" fmla="*/ 1 h 181"/>
                  <a:gd name="T20" fmla="*/ 0 w 205"/>
                  <a:gd name="T21" fmla="*/ 1 h 181"/>
                  <a:gd name="T22" fmla="*/ 0 w 205"/>
                  <a:gd name="T23" fmla="*/ 1 h 181"/>
                  <a:gd name="T24" fmla="*/ 0 w 205"/>
                  <a:gd name="T25" fmla="*/ 1 h 181"/>
                  <a:gd name="T26" fmla="*/ 0 w 205"/>
                  <a:gd name="T27" fmla="*/ 1 h 181"/>
                  <a:gd name="T28" fmla="*/ 0 w 205"/>
                  <a:gd name="T29" fmla="*/ 1 h 181"/>
                  <a:gd name="T30" fmla="*/ 0 w 205"/>
                  <a:gd name="T31" fmla="*/ 1 h 181"/>
                  <a:gd name="T32" fmla="*/ 0 w 205"/>
                  <a:gd name="T33" fmla="*/ 1 h 181"/>
                  <a:gd name="T34" fmla="*/ 0 w 205"/>
                  <a:gd name="T35" fmla="*/ 1 h 181"/>
                  <a:gd name="T36" fmla="*/ 0 w 205"/>
                  <a:gd name="T37" fmla="*/ 1 h 181"/>
                  <a:gd name="T38" fmla="*/ 0 w 205"/>
                  <a:gd name="T39" fmla="*/ 1 h 181"/>
                  <a:gd name="T40" fmla="*/ 0 w 205"/>
                  <a:gd name="T41" fmla="*/ 1 h 181"/>
                  <a:gd name="T42" fmla="*/ 0 w 205"/>
                  <a:gd name="T43" fmla="*/ 1 h 181"/>
                  <a:gd name="T44" fmla="*/ 0 w 205"/>
                  <a:gd name="T45" fmla="*/ 1 h 181"/>
                  <a:gd name="T46" fmla="*/ 0 w 205"/>
                  <a:gd name="T47" fmla="*/ 1 h 181"/>
                  <a:gd name="T48" fmla="*/ 0 w 205"/>
                  <a:gd name="T49" fmla="*/ 1 h 181"/>
                  <a:gd name="T50" fmla="*/ 0 w 205"/>
                  <a:gd name="T51" fmla="*/ 1 h 181"/>
                  <a:gd name="T52" fmla="*/ 0 w 205"/>
                  <a:gd name="T53" fmla="*/ 1 h 181"/>
                  <a:gd name="T54" fmla="*/ 0 w 205"/>
                  <a:gd name="T55" fmla="*/ 1 h 181"/>
                  <a:gd name="T56" fmla="*/ 0 w 205"/>
                  <a:gd name="T57" fmla="*/ 1 h 181"/>
                  <a:gd name="T58" fmla="*/ 0 w 205"/>
                  <a:gd name="T59" fmla="*/ 1 h 181"/>
                  <a:gd name="T60" fmla="*/ 0 w 205"/>
                  <a:gd name="T61" fmla="*/ 2 h 181"/>
                  <a:gd name="T62" fmla="*/ 0 w 205"/>
                  <a:gd name="T63" fmla="*/ 2 h 18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81"/>
                  <a:gd name="T98" fmla="*/ 205 w 205"/>
                  <a:gd name="T99" fmla="*/ 181 h 18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81">
                    <a:moveTo>
                      <a:pt x="184" y="181"/>
                    </a:moveTo>
                    <a:lnTo>
                      <a:pt x="205" y="124"/>
                    </a:lnTo>
                    <a:lnTo>
                      <a:pt x="205" y="122"/>
                    </a:lnTo>
                    <a:lnTo>
                      <a:pt x="204" y="119"/>
                    </a:lnTo>
                    <a:lnTo>
                      <a:pt x="202" y="117"/>
                    </a:lnTo>
                    <a:lnTo>
                      <a:pt x="199" y="115"/>
                    </a:lnTo>
                    <a:lnTo>
                      <a:pt x="189" y="110"/>
                    </a:lnTo>
                    <a:lnTo>
                      <a:pt x="177" y="108"/>
                    </a:lnTo>
                    <a:lnTo>
                      <a:pt x="164" y="107"/>
                    </a:lnTo>
                    <a:lnTo>
                      <a:pt x="151" y="108"/>
                    </a:lnTo>
                    <a:lnTo>
                      <a:pt x="137" y="110"/>
                    </a:lnTo>
                    <a:lnTo>
                      <a:pt x="124" y="112"/>
                    </a:lnTo>
                    <a:lnTo>
                      <a:pt x="111" y="114"/>
                    </a:lnTo>
                    <a:lnTo>
                      <a:pt x="98" y="114"/>
                    </a:lnTo>
                    <a:lnTo>
                      <a:pt x="94" y="111"/>
                    </a:lnTo>
                    <a:lnTo>
                      <a:pt x="93" y="106"/>
                    </a:lnTo>
                    <a:lnTo>
                      <a:pt x="92" y="100"/>
                    </a:lnTo>
                    <a:lnTo>
                      <a:pt x="89" y="95"/>
                    </a:lnTo>
                    <a:lnTo>
                      <a:pt x="87" y="95"/>
                    </a:lnTo>
                    <a:lnTo>
                      <a:pt x="87" y="94"/>
                    </a:lnTo>
                    <a:lnTo>
                      <a:pt x="86" y="94"/>
                    </a:lnTo>
                    <a:lnTo>
                      <a:pt x="83" y="91"/>
                    </a:lnTo>
                    <a:lnTo>
                      <a:pt x="60" y="0"/>
                    </a:lnTo>
                    <a:lnTo>
                      <a:pt x="72" y="91"/>
                    </a:lnTo>
                    <a:lnTo>
                      <a:pt x="50" y="94"/>
                    </a:lnTo>
                    <a:lnTo>
                      <a:pt x="46" y="93"/>
                    </a:lnTo>
                    <a:lnTo>
                      <a:pt x="43" y="88"/>
                    </a:lnTo>
                    <a:lnTo>
                      <a:pt x="41" y="84"/>
                    </a:lnTo>
                    <a:lnTo>
                      <a:pt x="39" y="80"/>
                    </a:lnTo>
                    <a:lnTo>
                      <a:pt x="36" y="78"/>
                    </a:lnTo>
                    <a:lnTo>
                      <a:pt x="34" y="77"/>
                    </a:lnTo>
                    <a:lnTo>
                      <a:pt x="29" y="76"/>
                    </a:lnTo>
                    <a:lnTo>
                      <a:pt x="26" y="74"/>
                    </a:lnTo>
                    <a:lnTo>
                      <a:pt x="20" y="65"/>
                    </a:lnTo>
                    <a:lnTo>
                      <a:pt x="22" y="54"/>
                    </a:lnTo>
                    <a:lnTo>
                      <a:pt x="26" y="43"/>
                    </a:lnTo>
                    <a:lnTo>
                      <a:pt x="24" y="32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1" y="33"/>
                    </a:lnTo>
                    <a:lnTo>
                      <a:pt x="8" y="35"/>
                    </a:lnTo>
                    <a:lnTo>
                      <a:pt x="0" y="71"/>
                    </a:lnTo>
                    <a:lnTo>
                      <a:pt x="2" y="75"/>
                    </a:lnTo>
                    <a:lnTo>
                      <a:pt x="8" y="77"/>
                    </a:lnTo>
                    <a:lnTo>
                      <a:pt x="14" y="80"/>
                    </a:lnTo>
                    <a:lnTo>
                      <a:pt x="18" y="84"/>
                    </a:lnTo>
                    <a:lnTo>
                      <a:pt x="20" y="87"/>
                    </a:lnTo>
                    <a:lnTo>
                      <a:pt x="21" y="90"/>
                    </a:lnTo>
                    <a:lnTo>
                      <a:pt x="20" y="94"/>
                    </a:lnTo>
                    <a:lnTo>
                      <a:pt x="18" y="98"/>
                    </a:lnTo>
                    <a:lnTo>
                      <a:pt x="17" y="100"/>
                    </a:lnTo>
                    <a:lnTo>
                      <a:pt x="14" y="101"/>
                    </a:lnTo>
                    <a:lnTo>
                      <a:pt x="10" y="102"/>
                    </a:lnTo>
                    <a:lnTo>
                      <a:pt x="7" y="104"/>
                    </a:lnTo>
                    <a:lnTo>
                      <a:pt x="72" y="99"/>
                    </a:lnTo>
                    <a:lnTo>
                      <a:pt x="75" y="102"/>
                    </a:lnTo>
                    <a:lnTo>
                      <a:pt x="76" y="107"/>
                    </a:lnTo>
                    <a:lnTo>
                      <a:pt x="76" y="113"/>
                    </a:lnTo>
                    <a:lnTo>
                      <a:pt x="76" y="119"/>
                    </a:lnTo>
                    <a:lnTo>
                      <a:pt x="170" y="115"/>
                    </a:lnTo>
                    <a:lnTo>
                      <a:pt x="179" y="128"/>
                    </a:lnTo>
                    <a:lnTo>
                      <a:pt x="179" y="145"/>
                    </a:lnTo>
                    <a:lnTo>
                      <a:pt x="178" y="164"/>
                    </a:lnTo>
                    <a:lnTo>
                      <a:pt x="179" y="181"/>
                    </a:lnTo>
                    <a:lnTo>
                      <a:pt x="184" y="1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7" name="Freeform 196"/>
              <p:cNvSpPr>
                <a:spLocks/>
              </p:cNvSpPr>
              <p:nvPr/>
            </p:nvSpPr>
            <p:spPr bwMode="auto">
              <a:xfrm>
                <a:off x="1803" y="548"/>
                <a:ext cx="81" cy="189"/>
              </a:xfrm>
              <a:custGeom>
                <a:avLst/>
                <a:gdLst>
                  <a:gd name="T0" fmla="*/ 0 w 243"/>
                  <a:gd name="T1" fmla="*/ 3 h 378"/>
                  <a:gd name="T2" fmla="*/ 0 w 243"/>
                  <a:gd name="T3" fmla="*/ 3 h 378"/>
                  <a:gd name="T4" fmla="*/ 0 w 243"/>
                  <a:gd name="T5" fmla="*/ 3 h 378"/>
                  <a:gd name="T6" fmla="*/ 0 w 243"/>
                  <a:gd name="T7" fmla="*/ 1 h 378"/>
                  <a:gd name="T8" fmla="*/ 0 w 243"/>
                  <a:gd name="T9" fmla="*/ 1 h 378"/>
                  <a:gd name="T10" fmla="*/ 0 w 243"/>
                  <a:gd name="T11" fmla="*/ 1 h 378"/>
                  <a:gd name="T12" fmla="*/ 0 w 243"/>
                  <a:gd name="T13" fmla="*/ 1 h 378"/>
                  <a:gd name="T14" fmla="*/ 0 w 243"/>
                  <a:gd name="T15" fmla="*/ 1 h 378"/>
                  <a:gd name="T16" fmla="*/ 0 w 243"/>
                  <a:gd name="T17" fmla="*/ 1 h 378"/>
                  <a:gd name="T18" fmla="*/ 0 w 243"/>
                  <a:gd name="T19" fmla="*/ 0 h 378"/>
                  <a:gd name="T20" fmla="*/ 0 w 243"/>
                  <a:gd name="T21" fmla="*/ 1 h 378"/>
                  <a:gd name="T22" fmla="*/ 0 w 243"/>
                  <a:gd name="T23" fmla="*/ 1 h 378"/>
                  <a:gd name="T24" fmla="*/ 0 w 243"/>
                  <a:gd name="T25" fmla="*/ 1 h 378"/>
                  <a:gd name="T26" fmla="*/ 0 w 243"/>
                  <a:gd name="T27" fmla="*/ 1 h 378"/>
                  <a:gd name="T28" fmla="*/ 0 w 243"/>
                  <a:gd name="T29" fmla="*/ 1 h 378"/>
                  <a:gd name="T30" fmla="*/ 0 w 243"/>
                  <a:gd name="T31" fmla="*/ 1 h 378"/>
                  <a:gd name="T32" fmla="*/ 0 w 243"/>
                  <a:gd name="T33" fmla="*/ 3 h 378"/>
                  <a:gd name="T34" fmla="*/ 0 w 243"/>
                  <a:gd name="T35" fmla="*/ 3 h 378"/>
                  <a:gd name="T36" fmla="*/ 0 w 243"/>
                  <a:gd name="T37" fmla="*/ 3 h 378"/>
                  <a:gd name="T38" fmla="*/ 0 w 243"/>
                  <a:gd name="T39" fmla="*/ 3 h 378"/>
                  <a:gd name="T40" fmla="*/ 0 w 243"/>
                  <a:gd name="T41" fmla="*/ 3 h 378"/>
                  <a:gd name="T42" fmla="*/ 0 w 243"/>
                  <a:gd name="T43" fmla="*/ 3 h 378"/>
                  <a:gd name="T44" fmla="*/ 0 w 243"/>
                  <a:gd name="T45" fmla="*/ 3 h 378"/>
                  <a:gd name="T46" fmla="*/ 0 w 243"/>
                  <a:gd name="T47" fmla="*/ 3 h 378"/>
                  <a:gd name="T48" fmla="*/ 0 w 243"/>
                  <a:gd name="T49" fmla="*/ 3 h 378"/>
                  <a:gd name="T50" fmla="*/ 0 w 243"/>
                  <a:gd name="T51" fmla="*/ 3 h 378"/>
                  <a:gd name="T52" fmla="*/ 0 w 243"/>
                  <a:gd name="T53" fmla="*/ 3 h 378"/>
                  <a:gd name="T54" fmla="*/ 0 w 243"/>
                  <a:gd name="T55" fmla="*/ 3 h 378"/>
                  <a:gd name="T56" fmla="*/ 0 w 243"/>
                  <a:gd name="T57" fmla="*/ 3 h 378"/>
                  <a:gd name="T58" fmla="*/ 0 w 243"/>
                  <a:gd name="T59" fmla="*/ 3 h 378"/>
                  <a:gd name="T60" fmla="*/ 0 w 243"/>
                  <a:gd name="T61" fmla="*/ 3 h 378"/>
                  <a:gd name="T62" fmla="*/ 0 w 243"/>
                  <a:gd name="T63" fmla="*/ 3 h 378"/>
                  <a:gd name="T64" fmla="*/ 0 w 243"/>
                  <a:gd name="T65" fmla="*/ 3 h 378"/>
                  <a:gd name="T66" fmla="*/ 0 w 243"/>
                  <a:gd name="T67" fmla="*/ 3 h 378"/>
                  <a:gd name="T68" fmla="*/ 0 w 243"/>
                  <a:gd name="T69" fmla="*/ 3 h 378"/>
                  <a:gd name="T70" fmla="*/ 0 w 243"/>
                  <a:gd name="T71" fmla="*/ 3 h 378"/>
                  <a:gd name="T72" fmla="*/ 0 w 243"/>
                  <a:gd name="T73" fmla="*/ 3 h 378"/>
                  <a:gd name="T74" fmla="*/ 0 w 243"/>
                  <a:gd name="T75" fmla="*/ 3 h 378"/>
                  <a:gd name="T76" fmla="*/ 0 w 243"/>
                  <a:gd name="T77" fmla="*/ 3 h 3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378"/>
                  <a:gd name="T119" fmla="*/ 243 w 243"/>
                  <a:gd name="T120" fmla="*/ 378 h 3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378">
                    <a:moveTo>
                      <a:pt x="124" y="378"/>
                    </a:moveTo>
                    <a:lnTo>
                      <a:pt x="166" y="364"/>
                    </a:lnTo>
                    <a:lnTo>
                      <a:pt x="182" y="328"/>
                    </a:lnTo>
                    <a:lnTo>
                      <a:pt x="200" y="315"/>
                    </a:lnTo>
                    <a:lnTo>
                      <a:pt x="214" y="299"/>
                    </a:lnTo>
                    <a:lnTo>
                      <a:pt x="225" y="281"/>
                    </a:lnTo>
                    <a:lnTo>
                      <a:pt x="233" y="260"/>
                    </a:lnTo>
                    <a:lnTo>
                      <a:pt x="239" y="239"/>
                    </a:lnTo>
                    <a:lnTo>
                      <a:pt x="241" y="216"/>
                    </a:lnTo>
                    <a:lnTo>
                      <a:pt x="243" y="193"/>
                    </a:lnTo>
                    <a:lnTo>
                      <a:pt x="241" y="171"/>
                    </a:lnTo>
                    <a:lnTo>
                      <a:pt x="228" y="148"/>
                    </a:lnTo>
                    <a:lnTo>
                      <a:pt x="212" y="127"/>
                    </a:lnTo>
                    <a:lnTo>
                      <a:pt x="194" y="109"/>
                    </a:lnTo>
                    <a:lnTo>
                      <a:pt x="174" y="91"/>
                    </a:lnTo>
                    <a:lnTo>
                      <a:pt x="154" y="75"/>
                    </a:lnTo>
                    <a:lnTo>
                      <a:pt x="136" y="57"/>
                    </a:lnTo>
                    <a:lnTo>
                      <a:pt x="121" y="38"/>
                    </a:lnTo>
                    <a:lnTo>
                      <a:pt x="109" y="17"/>
                    </a:lnTo>
                    <a:lnTo>
                      <a:pt x="0" y="0"/>
                    </a:lnTo>
                    <a:lnTo>
                      <a:pt x="70" y="23"/>
                    </a:lnTo>
                    <a:lnTo>
                      <a:pt x="88" y="41"/>
                    </a:lnTo>
                    <a:lnTo>
                      <a:pt x="108" y="59"/>
                    </a:lnTo>
                    <a:lnTo>
                      <a:pt x="129" y="78"/>
                    </a:lnTo>
                    <a:lnTo>
                      <a:pt x="152" y="97"/>
                    </a:lnTo>
                    <a:lnTo>
                      <a:pt x="173" y="118"/>
                    </a:lnTo>
                    <a:lnTo>
                      <a:pt x="191" y="140"/>
                    </a:lnTo>
                    <a:lnTo>
                      <a:pt x="204" y="165"/>
                    </a:lnTo>
                    <a:lnTo>
                      <a:pt x="211" y="190"/>
                    </a:lnTo>
                    <a:lnTo>
                      <a:pt x="211" y="207"/>
                    </a:lnTo>
                    <a:lnTo>
                      <a:pt x="211" y="223"/>
                    </a:lnTo>
                    <a:lnTo>
                      <a:pt x="208" y="241"/>
                    </a:lnTo>
                    <a:lnTo>
                      <a:pt x="206" y="257"/>
                    </a:lnTo>
                    <a:lnTo>
                      <a:pt x="202" y="273"/>
                    </a:lnTo>
                    <a:lnTo>
                      <a:pt x="195" y="287"/>
                    </a:lnTo>
                    <a:lnTo>
                      <a:pt x="187" y="300"/>
                    </a:lnTo>
                    <a:lnTo>
                      <a:pt x="175" y="312"/>
                    </a:lnTo>
                    <a:lnTo>
                      <a:pt x="117" y="298"/>
                    </a:lnTo>
                    <a:lnTo>
                      <a:pt x="124" y="298"/>
                    </a:lnTo>
                    <a:lnTo>
                      <a:pt x="131" y="300"/>
                    </a:lnTo>
                    <a:lnTo>
                      <a:pt x="137" y="302"/>
                    </a:lnTo>
                    <a:lnTo>
                      <a:pt x="143" y="306"/>
                    </a:lnTo>
                    <a:lnTo>
                      <a:pt x="148" y="310"/>
                    </a:lnTo>
                    <a:lnTo>
                      <a:pt x="153" y="314"/>
                    </a:lnTo>
                    <a:lnTo>
                      <a:pt x="156" y="319"/>
                    </a:lnTo>
                    <a:lnTo>
                      <a:pt x="160" y="324"/>
                    </a:lnTo>
                    <a:lnTo>
                      <a:pt x="160" y="337"/>
                    </a:lnTo>
                    <a:lnTo>
                      <a:pt x="155" y="350"/>
                    </a:lnTo>
                    <a:lnTo>
                      <a:pt x="148" y="360"/>
                    </a:lnTo>
                    <a:lnTo>
                      <a:pt x="140" y="367"/>
                    </a:lnTo>
                    <a:lnTo>
                      <a:pt x="134" y="370"/>
                    </a:lnTo>
                    <a:lnTo>
                      <a:pt x="128" y="371"/>
                    </a:lnTo>
                    <a:lnTo>
                      <a:pt x="123" y="372"/>
                    </a:lnTo>
                    <a:lnTo>
                      <a:pt x="117" y="371"/>
                    </a:lnTo>
                    <a:lnTo>
                      <a:pt x="113" y="370"/>
                    </a:lnTo>
                    <a:lnTo>
                      <a:pt x="108" y="369"/>
                    </a:lnTo>
                    <a:lnTo>
                      <a:pt x="104" y="367"/>
                    </a:lnTo>
                    <a:lnTo>
                      <a:pt x="101" y="364"/>
                    </a:lnTo>
                    <a:lnTo>
                      <a:pt x="102" y="334"/>
                    </a:lnTo>
                    <a:lnTo>
                      <a:pt x="78" y="337"/>
                    </a:lnTo>
                    <a:lnTo>
                      <a:pt x="76" y="337"/>
                    </a:lnTo>
                    <a:lnTo>
                      <a:pt x="74" y="336"/>
                    </a:lnTo>
                    <a:lnTo>
                      <a:pt x="72" y="334"/>
                    </a:lnTo>
                    <a:lnTo>
                      <a:pt x="71" y="332"/>
                    </a:lnTo>
                    <a:lnTo>
                      <a:pt x="71" y="315"/>
                    </a:lnTo>
                    <a:lnTo>
                      <a:pt x="94" y="317"/>
                    </a:lnTo>
                    <a:lnTo>
                      <a:pt x="96" y="315"/>
                    </a:lnTo>
                    <a:lnTo>
                      <a:pt x="97" y="314"/>
                    </a:lnTo>
                    <a:lnTo>
                      <a:pt x="98" y="311"/>
                    </a:lnTo>
                    <a:lnTo>
                      <a:pt x="55" y="255"/>
                    </a:lnTo>
                    <a:lnTo>
                      <a:pt x="71" y="307"/>
                    </a:lnTo>
                    <a:lnTo>
                      <a:pt x="70" y="332"/>
                    </a:lnTo>
                    <a:lnTo>
                      <a:pt x="72" y="335"/>
                    </a:lnTo>
                    <a:lnTo>
                      <a:pt x="76" y="336"/>
                    </a:lnTo>
                    <a:lnTo>
                      <a:pt x="82" y="336"/>
                    </a:lnTo>
                    <a:lnTo>
                      <a:pt x="89" y="338"/>
                    </a:lnTo>
                    <a:lnTo>
                      <a:pt x="94" y="368"/>
                    </a:lnTo>
                    <a:lnTo>
                      <a:pt x="124" y="3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8" name="Freeform 197"/>
              <p:cNvSpPr>
                <a:spLocks/>
              </p:cNvSpPr>
              <p:nvPr/>
            </p:nvSpPr>
            <p:spPr bwMode="auto">
              <a:xfrm>
                <a:off x="1480" y="727"/>
                <a:ext cx="5" cy="8"/>
              </a:xfrm>
              <a:custGeom>
                <a:avLst/>
                <a:gdLst>
                  <a:gd name="T0" fmla="*/ 0 w 15"/>
                  <a:gd name="T1" fmla="*/ 1 h 16"/>
                  <a:gd name="T2" fmla="*/ 0 w 15"/>
                  <a:gd name="T3" fmla="*/ 1 h 16"/>
                  <a:gd name="T4" fmla="*/ 0 w 15"/>
                  <a:gd name="T5" fmla="*/ 1 h 16"/>
                  <a:gd name="T6" fmla="*/ 0 w 15"/>
                  <a:gd name="T7" fmla="*/ 1 h 16"/>
                  <a:gd name="T8" fmla="*/ 0 w 15"/>
                  <a:gd name="T9" fmla="*/ 1 h 16"/>
                  <a:gd name="T10" fmla="*/ 0 w 15"/>
                  <a:gd name="T11" fmla="*/ 0 h 16"/>
                  <a:gd name="T12" fmla="*/ 0 w 15"/>
                  <a:gd name="T13" fmla="*/ 1 h 16"/>
                  <a:gd name="T14" fmla="*/ 0 w 15"/>
                  <a:gd name="T15" fmla="*/ 1 h 16"/>
                  <a:gd name="T16" fmla="*/ 0 w 15"/>
                  <a:gd name="T17" fmla="*/ 1 h 16"/>
                  <a:gd name="T18" fmla="*/ 0 w 15"/>
                  <a:gd name="T19" fmla="*/ 1 h 16"/>
                  <a:gd name="T20" fmla="*/ 0 w 15"/>
                  <a:gd name="T21" fmla="*/ 1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16"/>
                  <a:gd name="T35" fmla="*/ 15 w 15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16">
                    <a:moveTo>
                      <a:pt x="9" y="16"/>
                    </a:moveTo>
                    <a:lnTo>
                      <a:pt x="15" y="14"/>
                    </a:lnTo>
                    <a:lnTo>
                      <a:pt x="15" y="10"/>
                    </a:lnTo>
                    <a:lnTo>
                      <a:pt x="12" y="6"/>
                    </a:lnTo>
                    <a:lnTo>
                      <a:pt x="9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7"/>
                    </a:lnTo>
                    <a:lnTo>
                      <a:pt x="4" y="12"/>
                    </a:lnTo>
                    <a:lnTo>
                      <a:pt x="5" y="1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59" name="Freeform 198"/>
              <p:cNvSpPr>
                <a:spLocks/>
              </p:cNvSpPr>
              <p:nvPr/>
            </p:nvSpPr>
            <p:spPr bwMode="auto">
              <a:xfrm>
                <a:off x="1569" y="724"/>
                <a:ext cx="5" cy="11"/>
              </a:xfrm>
              <a:custGeom>
                <a:avLst/>
                <a:gdLst>
                  <a:gd name="T0" fmla="*/ 0 w 14"/>
                  <a:gd name="T1" fmla="*/ 1 h 21"/>
                  <a:gd name="T2" fmla="*/ 0 w 14"/>
                  <a:gd name="T3" fmla="*/ 1 h 21"/>
                  <a:gd name="T4" fmla="*/ 0 w 14"/>
                  <a:gd name="T5" fmla="*/ 1 h 21"/>
                  <a:gd name="T6" fmla="*/ 0 w 14"/>
                  <a:gd name="T7" fmla="*/ 1 h 21"/>
                  <a:gd name="T8" fmla="*/ 0 w 14"/>
                  <a:gd name="T9" fmla="*/ 1 h 21"/>
                  <a:gd name="T10" fmla="*/ 0 w 14"/>
                  <a:gd name="T11" fmla="*/ 1 h 21"/>
                  <a:gd name="T12" fmla="*/ 0 w 14"/>
                  <a:gd name="T13" fmla="*/ 1 h 21"/>
                  <a:gd name="T14" fmla="*/ 0 w 14"/>
                  <a:gd name="T15" fmla="*/ 1 h 21"/>
                  <a:gd name="T16" fmla="*/ 0 w 14"/>
                  <a:gd name="T17" fmla="*/ 1 h 21"/>
                  <a:gd name="T18" fmla="*/ 0 w 14"/>
                  <a:gd name="T19" fmla="*/ 1 h 21"/>
                  <a:gd name="T20" fmla="*/ 0 w 14"/>
                  <a:gd name="T21" fmla="*/ 1 h 21"/>
                  <a:gd name="T22" fmla="*/ 0 w 14"/>
                  <a:gd name="T23" fmla="*/ 1 h 21"/>
                  <a:gd name="T24" fmla="*/ 0 w 14"/>
                  <a:gd name="T25" fmla="*/ 0 h 21"/>
                  <a:gd name="T26" fmla="*/ 0 w 14"/>
                  <a:gd name="T27" fmla="*/ 1 h 21"/>
                  <a:gd name="T28" fmla="*/ 0 w 14"/>
                  <a:gd name="T29" fmla="*/ 1 h 21"/>
                  <a:gd name="T30" fmla="*/ 0 w 14"/>
                  <a:gd name="T31" fmla="*/ 1 h 21"/>
                  <a:gd name="T32" fmla="*/ 0 w 14"/>
                  <a:gd name="T33" fmla="*/ 1 h 21"/>
                  <a:gd name="T34" fmla="*/ 0 w 14"/>
                  <a:gd name="T35" fmla="*/ 1 h 21"/>
                  <a:gd name="T36" fmla="*/ 0 w 14"/>
                  <a:gd name="T37" fmla="*/ 1 h 21"/>
                  <a:gd name="T38" fmla="*/ 0 w 14"/>
                  <a:gd name="T39" fmla="*/ 1 h 21"/>
                  <a:gd name="T40" fmla="*/ 0 w 14"/>
                  <a:gd name="T41" fmla="*/ 1 h 21"/>
                  <a:gd name="T42" fmla="*/ 0 w 14"/>
                  <a:gd name="T43" fmla="*/ 1 h 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4"/>
                  <a:gd name="T67" fmla="*/ 0 h 21"/>
                  <a:gd name="T68" fmla="*/ 14 w 14"/>
                  <a:gd name="T69" fmla="*/ 21 h 2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4" h="21">
                    <a:moveTo>
                      <a:pt x="3" y="21"/>
                    </a:moveTo>
                    <a:lnTo>
                      <a:pt x="4" y="21"/>
                    </a:lnTo>
                    <a:lnTo>
                      <a:pt x="7" y="21"/>
                    </a:lnTo>
                    <a:lnTo>
                      <a:pt x="9" y="20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3" y="14"/>
                    </a:lnTo>
                    <a:lnTo>
                      <a:pt x="13" y="11"/>
                    </a:lnTo>
                    <a:lnTo>
                      <a:pt x="14" y="8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8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3" y="16"/>
                    </a:lnTo>
                    <a:lnTo>
                      <a:pt x="0" y="19"/>
                    </a:lnTo>
                    <a:lnTo>
                      <a:pt x="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0" name="Freeform 199"/>
              <p:cNvSpPr>
                <a:spLocks/>
              </p:cNvSpPr>
              <p:nvPr/>
            </p:nvSpPr>
            <p:spPr bwMode="auto">
              <a:xfrm>
                <a:off x="1598" y="726"/>
                <a:ext cx="2" cy="7"/>
              </a:xfrm>
              <a:custGeom>
                <a:avLst/>
                <a:gdLst>
                  <a:gd name="T0" fmla="*/ 0 w 7"/>
                  <a:gd name="T1" fmla="*/ 1 h 13"/>
                  <a:gd name="T2" fmla="*/ 0 w 7"/>
                  <a:gd name="T3" fmla="*/ 1 h 13"/>
                  <a:gd name="T4" fmla="*/ 0 w 7"/>
                  <a:gd name="T5" fmla="*/ 1 h 13"/>
                  <a:gd name="T6" fmla="*/ 0 w 7"/>
                  <a:gd name="T7" fmla="*/ 1 h 13"/>
                  <a:gd name="T8" fmla="*/ 0 w 7"/>
                  <a:gd name="T9" fmla="*/ 0 h 13"/>
                  <a:gd name="T10" fmla="*/ 0 w 7"/>
                  <a:gd name="T11" fmla="*/ 1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"/>
                  <a:gd name="T19" fmla="*/ 0 h 13"/>
                  <a:gd name="T20" fmla="*/ 7 w 7"/>
                  <a:gd name="T21" fmla="*/ 13 h 1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" h="13">
                    <a:moveTo>
                      <a:pt x="7" y="13"/>
                    </a:moveTo>
                    <a:lnTo>
                      <a:pt x="6" y="10"/>
                    </a:lnTo>
                    <a:lnTo>
                      <a:pt x="3" y="8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1" name="Freeform 200"/>
              <p:cNvSpPr>
                <a:spLocks/>
              </p:cNvSpPr>
              <p:nvPr/>
            </p:nvSpPr>
            <p:spPr bwMode="auto">
              <a:xfrm>
                <a:off x="1988" y="716"/>
                <a:ext cx="36" cy="15"/>
              </a:xfrm>
              <a:custGeom>
                <a:avLst/>
                <a:gdLst>
                  <a:gd name="T0" fmla="*/ 0 w 108"/>
                  <a:gd name="T1" fmla="*/ 1 h 30"/>
                  <a:gd name="T2" fmla="*/ 0 w 108"/>
                  <a:gd name="T3" fmla="*/ 1 h 30"/>
                  <a:gd name="T4" fmla="*/ 0 w 108"/>
                  <a:gd name="T5" fmla="*/ 1 h 30"/>
                  <a:gd name="T6" fmla="*/ 0 w 108"/>
                  <a:gd name="T7" fmla="*/ 1 h 30"/>
                  <a:gd name="T8" fmla="*/ 0 w 108"/>
                  <a:gd name="T9" fmla="*/ 1 h 30"/>
                  <a:gd name="T10" fmla="*/ 0 w 108"/>
                  <a:gd name="T11" fmla="*/ 1 h 30"/>
                  <a:gd name="T12" fmla="*/ 0 w 108"/>
                  <a:gd name="T13" fmla="*/ 1 h 30"/>
                  <a:gd name="T14" fmla="*/ 0 w 108"/>
                  <a:gd name="T15" fmla="*/ 1 h 30"/>
                  <a:gd name="T16" fmla="*/ 0 w 108"/>
                  <a:gd name="T17" fmla="*/ 1 h 30"/>
                  <a:gd name="T18" fmla="*/ 0 w 108"/>
                  <a:gd name="T19" fmla="*/ 1 h 30"/>
                  <a:gd name="T20" fmla="*/ 0 w 108"/>
                  <a:gd name="T21" fmla="*/ 1 h 30"/>
                  <a:gd name="T22" fmla="*/ 0 w 108"/>
                  <a:gd name="T23" fmla="*/ 1 h 30"/>
                  <a:gd name="T24" fmla="*/ 0 w 108"/>
                  <a:gd name="T25" fmla="*/ 0 h 30"/>
                  <a:gd name="T26" fmla="*/ 0 w 108"/>
                  <a:gd name="T27" fmla="*/ 1 h 30"/>
                  <a:gd name="T28" fmla="*/ 0 w 108"/>
                  <a:gd name="T29" fmla="*/ 1 h 30"/>
                  <a:gd name="T30" fmla="*/ 0 w 108"/>
                  <a:gd name="T31" fmla="*/ 1 h 30"/>
                  <a:gd name="T32" fmla="*/ 0 w 108"/>
                  <a:gd name="T33" fmla="*/ 1 h 30"/>
                  <a:gd name="T34" fmla="*/ 0 w 108"/>
                  <a:gd name="T35" fmla="*/ 1 h 30"/>
                  <a:gd name="T36" fmla="*/ 0 w 108"/>
                  <a:gd name="T37" fmla="*/ 1 h 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8"/>
                  <a:gd name="T58" fmla="*/ 0 h 30"/>
                  <a:gd name="T59" fmla="*/ 108 w 108"/>
                  <a:gd name="T60" fmla="*/ 30 h 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8" h="30">
                    <a:moveTo>
                      <a:pt x="55" y="30"/>
                    </a:moveTo>
                    <a:lnTo>
                      <a:pt x="63" y="30"/>
                    </a:lnTo>
                    <a:lnTo>
                      <a:pt x="71" y="30"/>
                    </a:lnTo>
                    <a:lnTo>
                      <a:pt x="79" y="29"/>
                    </a:lnTo>
                    <a:lnTo>
                      <a:pt x="86" y="26"/>
                    </a:lnTo>
                    <a:lnTo>
                      <a:pt x="92" y="23"/>
                    </a:lnTo>
                    <a:lnTo>
                      <a:pt x="98" y="19"/>
                    </a:lnTo>
                    <a:lnTo>
                      <a:pt x="104" y="14"/>
                    </a:lnTo>
                    <a:lnTo>
                      <a:pt x="108" y="8"/>
                    </a:lnTo>
                    <a:lnTo>
                      <a:pt x="106" y="5"/>
                    </a:lnTo>
                    <a:lnTo>
                      <a:pt x="104" y="3"/>
                    </a:lnTo>
                    <a:lnTo>
                      <a:pt x="100" y="2"/>
                    </a:lnTo>
                    <a:lnTo>
                      <a:pt x="97" y="0"/>
                    </a:lnTo>
                    <a:lnTo>
                      <a:pt x="0" y="12"/>
                    </a:lnTo>
                    <a:lnTo>
                      <a:pt x="86" y="9"/>
                    </a:lnTo>
                    <a:lnTo>
                      <a:pt x="84" y="16"/>
                    </a:lnTo>
                    <a:lnTo>
                      <a:pt x="76" y="22"/>
                    </a:lnTo>
                    <a:lnTo>
                      <a:pt x="66" y="26"/>
                    </a:lnTo>
                    <a:lnTo>
                      <a:pt x="55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2" name="Freeform 201"/>
              <p:cNvSpPr>
                <a:spLocks/>
              </p:cNvSpPr>
              <p:nvPr/>
            </p:nvSpPr>
            <p:spPr bwMode="auto">
              <a:xfrm>
                <a:off x="2104" y="719"/>
                <a:ext cx="23" cy="12"/>
              </a:xfrm>
              <a:custGeom>
                <a:avLst/>
                <a:gdLst>
                  <a:gd name="T0" fmla="*/ 0 w 68"/>
                  <a:gd name="T1" fmla="*/ 1 h 23"/>
                  <a:gd name="T2" fmla="*/ 0 w 68"/>
                  <a:gd name="T3" fmla="*/ 1 h 23"/>
                  <a:gd name="T4" fmla="*/ 0 w 68"/>
                  <a:gd name="T5" fmla="*/ 1 h 23"/>
                  <a:gd name="T6" fmla="*/ 0 w 68"/>
                  <a:gd name="T7" fmla="*/ 1 h 23"/>
                  <a:gd name="T8" fmla="*/ 0 w 68"/>
                  <a:gd name="T9" fmla="*/ 1 h 23"/>
                  <a:gd name="T10" fmla="*/ 0 w 68"/>
                  <a:gd name="T11" fmla="*/ 1 h 23"/>
                  <a:gd name="T12" fmla="*/ 0 w 68"/>
                  <a:gd name="T13" fmla="*/ 1 h 23"/>
                  <a:gd name="T14" fmla="*/ 0 w 68"/>
                  <a:gd name="T15" fmla="*/ 1 h 23"/>
                  <a:gd name="T16" fmla="*/ 0 w 68"/>
                  <a:gd name="T17" fmla="*/ 1 h 23"/>
                  <a:gd name="T18" fmla="*/ 0 w 68"/>
                  <a:gd name="T19" fmla="*/ 0 h 23"/>
                  <a:gd name="T20" fmla="*/ 0 w 68"/>
                  <a:gd name="T21" fmla="*/ 1 h 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"/>
                  <a:gd name="T34" fmla="*/ 0 h 23"/>
                  <a:gd name="T35" fmla="*/ 68 w 68"/>
                  <a:gd name="T36" fmla="*/ 23 h 2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" h="23">
                    <a:moveTo>
                      <a:pt x="50" y="23"/>
                    </a:moveTo>
                    <a:lnTo>
                      <a:pt x="54" y="23"/>
                    </a:lnTo>
                    <a:lnTo>
                      <a:pt x="57" y="22"/>
                    </a:lnTo>
                    <a:lnTo>
                      <a:pt x="61" y="21"/>
                    </a:lnTo>
                    <a:lnTo>
                      <a:pt x="65" y="20"/>
                    </a:lnTo>
                    <a:lnTo>
                      <a:pt x="68" y="19"/>
                    </a:lnTo>
                    <a:lnTo>
                      <a:pt x="68" y="18"/>
                    </a:lnTo>
                    <a:lnTo>
                      <a:pt x="68" y="16"/>
                    </a:lnTo>
                    <a:lnTo>
                      <a:pt x="65" y="14"/>
                    </a:lnTo>
                    <a:lnTo>
                      <a:pt x="0" y="0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3" name="Freeform 202"/>
              <p:cNvSpPr>
                <a:spLocks/>
              </p:cNvSpPr>
              <p:nvPr/>
            </p:nvSpPr>
            <p:spPr bwMode="auto">
              <a:xfrm>
                <a:off x="1550" y="719"/>
                <a:ext cx="4" cy="7"/>
              </a:xfrm>
              <a:custGeom>
                <a:avLst/>
                <a:gdLst>
                  <a:gd name="T0" fmla="*/ 0 w 13"/>
                  <a:gd name="T1" fmla="*/ 1 h 14"/>
                  <a:gd name="T2" fmla="*/ 0 w 13"/>
                  <a:gd name="T3" fmla="*/ 1 h 14"/>
                  <a:gd name="T4" fmla="*/ 0 w 13"/>
                  <a:gd name="T5" fmla="*/ 1 h 14"/>
                  <a:gd name="T6" fmla="*/ 0 w 13"/>
                  <a:gd name="T7" fmla="*/ 1 h 14"/>
                  <a:gd name="T8" fmla="*/ 0 w 13"/>
                  <a:gd name="T9" fmla="*/ 1 h 14"/>
                  <a:gd name="T10" fmla="*/ 0 w 13"/>
                  <a:gd name="T11" fmla="*/ 0 h 14"/>
                  <a:gd name="T12" fmla="*/ 0 w 13"/>
                  <a:gd name="T13" fmla="*/ 1 h 14"/>
                  <a:gd name="T14" fmla="*/ 0 w 13"/>
                  <a:gd name="T15" fmla="*/ 1 h 14"/>
                  <a:gd name="T16" fmla="*/ 0 w 13"/>
                  <a:gd name="T17" fmla="*/ 1 h 14"/>
                  <a:gd name="T18" fmla="*/ 0 w 13"/>
                  <a:gd name="T19" fmla="*/ 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"/>
                  <a:gd name="T31" fmla="*/ 0 h 14"/>
                  <a:gd name="T32" fmla="*/ 13 w 13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" h="14">
                    <a:moveTo>
                      <a:pt x="8" y="14"/>
                    </a:moveTo>
                    <a:lnTo>
                      <a:pt x="12" y="13"/>
                    </a:lnTo>
                    <a:lnTo>
                      <a:pt x="13" y="9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7"/>
                    </a:lnTo>
                    <a:lnTo>
                      <a:pt x="5" y="12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4" name="Freeform 203"/>
              <p:cNvSpPr>
                <a:spLocks/>
              </p:cNvSpPr>
              <p:nvPr/>
            </p:nvSpPr>
            <p:spPr bwMode="auto">
              <a:xfrm>
                <a:off x="1524" y="716"/>
                <a:ext cx="6" cy="8"/>
              </a:xfrm>
              <a:custGeom>
                <a:avLst/>
                <a:gdLst>
                  <a:gd name="T0" fmla="*/ 0 w 19"/>
                  <a:gd name="T1" fmla="*/ 0 h 17"/>
                  <a:gd name="T2" fmla="*/ 0 w 19"/>
                  <a:gd name="T3" fmla="*/ 0 h 17"/>
                  <a:gd name="T4" fmla="*/ 0 w 19"/>
                  <a:gd name="T5" fmla="*/ 0 h 17"/>
                  <a:gd name="T6" fmla="*/ 0 w 19"/>
                  <a:gd name="T7" fmla="*/ 0 h 17"/>
                  <a:gd name="T8" fmla="*/ 0 w 19"/>
                  <a:gd name="T9" fmla="*/ 0 h 17"/>
                  <a:gd name="T10" fmla="*/ 0 w 19"/>
                  <a:gd name="T11" fmla="*/ 0 h 17"/>
                  <a:gd name="T12" fmla="*/ 0 w 19"/>
                  <a:gd name="T13" fmla="*/ 0 h 17"/>
                  <a:gd name="T14" fmla="*/ 0 w 19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"/>
                  <a:gd name="T25" fmla="*/ 0 h 17"/>
                  <a:gd name="T26" fmla="*/ 19 w 19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" h="17">
                    <a:moveTo>
                      <a:pt x="15" y="15"/>
                    </a:moveTo>
                    <a:lnTo>
                      <a:pt x="19" y="12"/>
                    </a:lnTo>
                    <a:lnTo>
                      <a:pt x="17" y="7"/>
                    </a:lnTo>
                    <a:lnTo>
                      <a:pt x="13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11" y="17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5" name="Freeform 204"/>
              <p:cNvSpPr>
                <a:spLocks/>
              </p:cNvSpPr>
              <p:nvPr/>
            </p:nvSpPr>
            <p:spPr bwMode="auto">
              <a:xfrm>
                <a:off x="1655" y="555"/>
                <a:ext cx="82" cy="156"/>
              </a:xfrm>
              <a:custGeom>
                <a:avLst/>
                <a:gdLst>
                  <a:gd name="T0" fmla="*/ 0 w 247"/>
                  <a:gd name="T1" fmla="*/ 2 h 312"/>
                  <a:gd name="T2" fmla="*/ 0 w 247"/>
                  <a:gd name="T3" fmla="*/ 2 h 312"/>
                  <a:gd name="T4" fmla="*/ 0 w 247"/>
                  <a:gd name="T5" fmla="*/ 2 h 312"/>
                  <a:gd name="T6" fmla="*/ 0 w 247"/>
                  <a:gd name="T7" fmla="*/ 2 h 312"/>
                  <a:gd name="T8" fmla="*/ 0 w 247"/>
                  <a:gd name="T9" fmla="*/ 2 h 312"/>
                  <a:gd name="T10" fmla="*/ 0 w 247"/>
                  <a:gd name="T11" fmla="*/ 2 h 312"/>
                  <a:gd name="T12" fmla="*/ 0 w 247"/>
                  <a:gd name="T13" fmla="*/ 2 h 312"/>
                  <a:gd name="T14" fmla="*/ 0 w 247"/>
                  <a:gd name="T15" fmla="*/ 2 h 312"/>
                  <a:gd name="T16" fmla="*/ 0 w 247"/>
                  <a:gd name="T17" fmla="*/ 2 h 312"/>
                  <a:gd name="T18" fmla="*/ 0 w 247"/>
                  <a:gd name="T19" fmla="*/ 2 h 312"/>
                  <a:gd name="T20" fmla="*/ 0 w 247"/>
                  <a:gd name="T21" fmla="*/ 2 h 312"/>
                  <a:gd name="T22" fmla="*/ 0 w 247"/>
                  <a:gd name="T23" fmla="*/ 2 h 312"/>
                  <a:gd name="T24" fmla="*/ 0 w 247"/>
                  <a:gd name="T25" fmla="*/ 2 h 312"/>
                  <a:gd name="T26" fmla="*/ 0 w 247"/>
                  <a:gd name="T27" fmla="*/ 1 h 312"/>
                  <a:gd name="T28" fmla="*/ 0 w 247"/>
                  <a:gd name="T29" fmla="*/ 1 h 312"/>
                  <a:gd name="T30" fmla="*/ 0 w 247"/>
                  <a:gd name="T31" fmla="*/ 1 h 312"/>
                  <a:gd name="T32" fmla="*/ 0 w 247"/>
                  <a:gd name="T33" fmla="*/ 1 h 312"/>
                  <a:gd name="T34" fmla="*/ 0 w 247"/>
                  <a:gd name="T35" fmla="*/ 1 h 312"/>
                  <a:gd name="T36" fmla="*/ 0 w 247"/>
                  <a:gd name="T37" fmla="*/ 1 h 312"/>
                  <a:gd name="T38" fmla="*/ 0 w 247"/>
                  <a:gd name="T39" fmla="*/ 1 h 312"/>
                  <a:gd name="T40" fmla="*/ 0 w 247"/>
                  <a:gd name="T41" fmla="*/ 1 h 312"/>
                  <a:gd name="T42" fmla="*/ 0 w 247"/>
                  <a:gd name="T43" fmla="*/ 1 h 312"/>
                  <a:gd name="T44" fmla="*/ 0 w 247"/>
                  <a:gd name="T45" fmla="*/ 1 h 312"/>
                  <a:gd name="T46" fmla="*/ 0 w 247"/>
                  <a:gd name="T47" fmla="*/ 1 h 312"/>
                  <a:gd name="T48" fmla="*/ 0 w 247"/>
                  <a:gd name="T49" fmla="*/ 1 h 312"/>
                  <a:gd name="T50" fmla="*/ 0 w 247"/>
                  <a:gd name="T51" fmla="*/ 1 h 312"/>
                  <a:gd name="T52" fmla="*/ 0 w 247"/>
                  <a:gd name="T53" fmla="*/ 1 h 312"/>
                  <a:gd name="T54" fmla="*/ 0 w 247"/>
                  <a:gd name="T55" fmla="*/ 1 h 312"/>
                  <a:gd name="T56" fmla="*/ 0 w 247"/>
                  <a:gd name="T57" fmla="*/ 0 h 312"/>
                  <a:gd name="T58" fmla="*/ 0 w 247"/>
                  <a:gd name="T59" fmla="*/ 1 h 312"/>
                  <a:gd name="T60" fmla="*/ 0 w 247"/>
                  <a:gd name="T61" fmla="*/ 1 h 312"/>
                  <a:gd name="T62" fmla="*/ 0 w 247"/>
                  <a:gd name="T63" fmla="*/ 1 h 312"/>
                  <a:gd name="T64" fmla="*/ 0 w 247"/>
                  <a:gd name="T65" fmla="*/ 1 h 312"/>
                  <a:gd name="T66" fmla="*/ 0 w 247"/>
                  <a:gd name="T67" fmla="*/ 2 h 312"/>
                  <a:gd name="T68" fmla="*/ 0 w 247"/>
                  <a:gd name="T69" fmla="*/ 2 h 312"/>
                  <a:gd name="T70" fmla="*/ 0 w 247"/>
                  <a:gd name="T71" fmla="*/ 2 h 312"/>
                  <a:gd name="T72" fmla="*/ 0 w 247"/>
                  <a:gd name="T73" fmla="*/ 2 h 312"/>
                  <a:gd name="T74" fmla="*/ 0 w 247"/>
                  <a:gd name="T75" fmla="*/ 2 h 312"/>
                  <a:gd name="T76" fmla="*/ 0 w 247"/>
                  <a:gd name="T77" fmla="*/ 2 h 312"/>
                  <a:gd name="T78" fmla="*/ 0 w 247"/>
                  <a:gd name="T79" fmla="*/ 2 h 31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47"/>
                  <a:gd name="T121" fmla="*/ 0 h 312"/>
                  <a:gd name="T122" fmla="*/ 247 w 247"/>
                  <a:gd name="T123" fmla="*/ 312 h 31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47" h="312">
                    <a:moveTo>
                      <a:pt x="57" y="311"/>
                    </a:moveTo>
                    <a:lnTo>
                      <a:pt x="70" y="312"/>
                    </a:lnTo>
                    <a:lnTo>
                      <a:pt x="83" y="311"/>
                    </a:lnTo>
                    <a:lnTo>
                      <a:pt x="96" y="309"/>
                    </a:lnTo>
                    <a:lnTo>
                      <a:pt x="109" y="306"/>
                    </a:lnTo>
                    <a:lnTo>
                      <a:pt x="119" y="302"/>
                    </a:lnTo>
                    <a:lnTo>
                      <a:pt x="130" y="296"/>
                    </a:lnTo>
                    <a:lnTo>
                      <a:pt x="141" y="288"/>
                    </a:lnTo>
                    <a:lnTo>
                      <a:pt x="149" y="280"/>
                    </a:lnTo>
                    <a:lnTo>
                      <a:pt x="151" y="274"/>
                    </a:lnTo>
                    <a:lnTo>
                      <a:pt x="154" y="270"/>
                    </a:lnTo>
                    <a:lnTo>
                      <a:pt x="155" y="266"/>
                    </a:lnTo>
                    <a:lnTo>
                      <a:pt x="157" y="262"/>
                    </a:lnTo>
                    <a:lnTo>
                      <a:pt x="145" y="269"/>
                    </a:lnTo>
                    <a:lnTo>
                      <a:pt x="134" y="276"/>
                    </a:lnTo>
                    <a:lnTo>
                      <a:pt x="123" y="283"/>
                    </a:lnTo>
                    <a:lnTo>
                      <a:pt x="111" y="290"/>
                    </a:lnTo>
                    <a:lnTo>
                      <a:pt x="99" y="297"/>
                    </a:lnTo>
                    <a:lnTo>
                      <a:pt x="86" y="301"/>
                    </a:lnTo>
                    <a:lnTo>
                      <a:pt x="72" y="303"/>
                    </a:lnTo>
                    <a:lnTo>
                      <a:pt x="57" y="302"/>
                    </a:lnTo>
                    <a:lnTo>
                      <a:pt x="50" y="299"/>
                    </a:lnTo>
                    <a:lnTo>
                      <a:pt x="45" y="298"/>
                    </a:lnTo>
                    <a:lnTo>
                      <a:pt x="40" y="296"/>
                    </a:lnTo>
                    <a:lnTo>
                      <a:pt x="37" y="294"/>
                    </a:lnTo>
                    <a:lnTo>
                      <a:pt x="17" y="271"/>
                    </a:lnTo>
                    <a:lnTo>
                      <a:pt x="37" y="203"/>
                    </a:lnTo>
                    <a:lnTo>
                      <a:pt x="27" y="181"/>
                    </a:lnTo>
                    <a:lnTo>
                      <a:pt x="37" y="156"/>
                    </a:lnTo>
                    <a:lnTo>
                      <a:pt x="73" y="152"/>
                    </a:lnTo>
                    <a:lnTo>
                      <a:pt x="89" y="138"/>
                    </a:lnTo>
                    <a:lnTo>
                      <a:pt x="102" y="124"/>
                    </a:lnTo>
                    <a:lnTo>
                      <a:pt x="112" y="108"/>
                    </a:lnTo>
                    <a:lnTo>
                      <a:pt x="123" y="91"/>
                    </a:lnTo>
                    <a:lnTo>
                      <a:pt x="132" y="73"/>
                    </a:lnTo>
                    <a:lnTo>
                      <a:pt x="142" y="55"/>
                    </a:lnTo>
                    <a:lnTo>
                      <a:pt x="150" y="37"/>
                    </a:lnTo>
                    <a:lnTo>
                      <a:pt x="161" y="19"/>
                    </a:lnTo>
                    <a:lnTo>
                      <a:pt x="164" y="17"/>
                    </a:lnTo>
                    <a:lnTo>
                      <a:pt x="168" y="15"/>
                    </a:lnTo>
                    <a:lnTo>
                      <a:pt x="173" y="14"/>
                    </a:lnTo>
                    <a:lnTo>
                      <a:pt x="177" y="14"/>
                    </a:lnTo>
                    <a:lnTo>
                      <a:pt x="182" y="14"/>
                    </a:lnTo>
                    <a:lnTo>
                      <a:pt x="187" y="14"/>
                    </a:lnTo>
                    <a:lnTo>
                      <a:pt x="191" y="14"/>
                    </a:lnTo>
                    <a:lnTo>
                      <a:pt x="196" y="14"/>
                    </a:lnTo>
                    <a:lnTo>
                      <a:pt x="229" y="72"/>
                    </a:lnTo>
                    <a:lnTo>
                      <a:pt x="208" y="19"/>
                    </a:lnTo>
                    <a:lnTo>
                      <a:pt x="209" y="18"/>
                    </a:lnTo>
                    <a:lnTo>
                      <a:pt x="210" y="16"/>
                    </a:lnTo>
                    <a:lnTo>
                      <a:pt x="213" y="15"/>
                    </a:lnTo>
                    <a:lnTo>
                      <a:pt x="216" y="14"/>
                    </a:lnTo>
                    <a:lnTo>
                      <a:pt x="221" y="14"/>
                    </a:lnTo>
                    <a:lnTo>
                      <a:pt x="226" y="15"/>
                    </a:lnTo>
                    <a:lnTo>
                      <a:pt x="229" y="17"/>
                    </a:lnTo>
                    <a:lnTo>
                      <a:pt x="233" y="19"/>
                    </a:lnTo>
                    <a:lnTo>
                      <a:pt x="247" y="44"/>
                    </a:lnTo>
                    <a:lnTo>
                      <a:pt x="236" y="0"/>
                    </a:lnTo>
                    <a:lnTo>
                      <a:pt x="140" y="14"/>
                    </a:lnTo>
                    <a:lnTo>
                      <a:pt x="128" y="31"/>
                    </a:lnTo>
                    <a:lnTo>
                      <a:pt x="117" y="50"/>
                    </a:lnTo>
                    <a:lnTo>
                      <a:pt x="108" y="69"/>
                    </a:lnTo>
                    <a:lnTo>
                      <a:pt x="98" y="88"/>
                    </a:lnTo>
                    <a:lnTo>
                      <a:pt x="89" y="107"/>
                    </a:lnTo>
                    <a:lnTo>
                      <a:pt x="76" y="125"/>
                    </a:lnTo>
                    <a:lnTo>
                      <a:pt x="62" y="140"/>
                    </a:lnTo>
                    <a:lnTo>
                      <a:pt x="43" y="153"/>
                    </a:lnTo>
                    <a:lnTo>
                      <a:pt x="0" y="256"/>
                    </a:lnTo>
                    <a:lnTo>
                      <a:pt x="1" y="266"/>
                    </a:lnTo>
                    <a:lnTo>
                      <a:pt x="5" y="274"/>
                    </a:lnTo>
                    <a:lnTo>
                      <a:pt x="11" y="281"/>
                    </a:lnTo>
                    <a:lnTo>
                      <a:pt x="17" y="287"/>
                    </a:lnTo>
                    <a:lnTo>
                      <a:pt x="25" y="294"/>
                    </a:lnTo>
                    <a:lnTo>
                      <a:pt x="33" y="300"/>
                    </a:lnTo>
                    <a:lnTo>
                      <a:pt x="41" y="305"/>
                    </a:lnTo>
                    <a:lnTo>
                      <a:pt x="51" y="309"/>
                    </a:lnTo>
                    <a:lnTo>
                      <a:pt x="53" y="310"/>
                    </a:lnTo>
                    <a:lnTo>
                      <a:pt x="56" y="311"/>
                    </a:lnTo>
                    <a:lnTo>
                      <a:pt x="57" y="3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6" name="Freeform 205"/>
              <p:cNvSpPr>
                <a:spLocks/>
              </p:cNvSpPr>
              <p:nvPr/>
            </p:nvSpPr>
            <p:spPr bwMode="auto">
              <a:xfrm>
                <a:off x="1488" y="649"/>
                <a:ext cx="36" cy="50"/>
              </a:xfrm>
              <a:custGeom>
                <a:avLst/>
                <a:gdLst>
                  <a:gd name="T0" fmla="*/ 0 w 110"/>
                  <a:gd name="T1" fmla="*/ 1 h 100"/>
                  <a:gd name="T2" fmla="*/ 0 w 110"/>
                  <a:gd name="T3" fmla="*/ 1 h 100"/>
                  <a:gd name="T4" fmla="*/ 0 w 110"/>
                  <a:gd name="T5" fmla="*/ 1 h 100"/>
                  <a:gd name="T6" fmla="*/ 0 w 110"/>
                  <a:gd name="T7" fmla="*/ 1 h 100"/>
                  <a:gd name="T8" fmla="*/ 0 w 110"/>
                  <a:gd name="T9" fmla="*/ 1 h 100"/>
                  <a:gd name="T10" fmla="*/ 0 w 110"/>
                  <a:gd name="T11" fmla="*/ 1 h 100"/>
                  <a:gd name="T12" fmla="*/ 0 w 110"/>
                  <a:gd name="T13" fmla="*/ 1 h 100"/>
                  <a:gd name="T14" fmla="*/ 0 w 110"/>
                  <a:gd name="T15" fmla="*/ 1 h 100"/>
                  <a:gd name="T16" fmla="*/ 0 w 110"/>
                  <a:gd name="T17" fmla="*/ 1 h 100"/>
                  <a:gd name="T18" fmla="*/ 0 w 110"/>
                  <a:gd name="T19" fmla="*/ 1 h 100"/>
                  <a:gd name="T20" fmla="*/ 0 w 110"/>
                  <a:gd name="T21" fmla="*/ 1 h 100"/>
                  <a:gd name="T22" fmla="*/ 0 w 110"/>
                  <a:gd name="T23" fmla="*/ 1 h 100"/>
                  <a:gd name="T24" fmla="*/ 0 w 110"/>
                  <a:gd name="T25" fmla="*/ 0 h 100"/>
                  <a:gd name="T26" fmla="*/ 0 w 110"/>
                  <a:gd name="T27" fmla="*/ 1 h 100"/>
                  <a:gd name="T28" fmla="*/ 0 w 110"/>
                  <a:gd name="T29" fmla="*/ 1 h 100"/>
                  <a:gd name="T30" fmla="*/ 0 w 110"/>
                  <a:gd name="T31" fmla="*/ 1 h 100"/>
                  <a:gd name="T32" fmla="*/ 0 w 110"/>
                  <a:gd name="T33" fmla="*/ 1 h 100"/>
                  <a:gd name="T34" fmla="*/ 0 w 110"/>
                  <a:gd name="T35" fmla="*/ 1 h 100"/>
                  <a:gd name="T36" fmla="*/ 0 w 110"/>
                  <a:gd name="T37" fmla="*/ 1 h 100"/>
                  <a:gd name="T38" fmla="*/ 0 w 110"/>
                  <a:gd name="T39" fmla="*/ 1 h 100"/>
                  <a:gd name="T40" fmla="*/ 0 w 110"/>
                  <a:gd name="T41" fmla="*/ 1 h 100"/>
                  <a:gd name="T42" fmla="*/ 0 w 110"/>
                  <a:gd name="T43" fmla="*/ 1 h 100"/>
                  <a:gd name="T44" fmla="*/ 0 w 110"/>
                  <a:gd name="T45" fmla="*/ 1 h 100"/>
                  <a:gd name="T46" fmla="*/ 0 w 110"/>
                  <a:gd name="T47" fmla="*/ 1 h 100"/>
                  <a:gd name="T48" fmla="*/ 0 w 110"/>
                  <a:gd name="T49" fmla="*/ 1 h 100"/>
                  <a:gd name="T50" fmla="*/ 0 w 110"/>
                  <a:gd name="T51" fmla="*/ 1 h 100"/>
                  <a:gd name="T52" fmla="*/ 0 w 110"/>
                  <a:gd name="T53" fmla="*/ 1 h 100"/>
                  <a:gd name="T54" fmla="*/ 0 w 110"/>
                  <a:gd name="T55" fmla="*/ 1 h 100"/>
                  <a:gd name="T56" fmla="*/ 0 w 110"/>
                  <a:gd name="T57" fmla="*/ 1 h 1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0"/>
                  <a:gd name="T88" fmla="*/ 0 h 100"/>
                  <a:gd name="T89" fmla="*/ 110 w 110"/>
                  <a:gd name="T90" fmla="*/ 100 h 10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0" h="100">
                    <a:moveTo>
                      <a:pt x="11" y="100"/>
                    </a:moveTo>
                    <a:lnTo>
                      <a:pt x="12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19" y="99"/>
                    </a:lnTo>
                    <a:lnTo>
                      <a:pt x="23" y="81"/>
                    </a:lnTo>
                    <a:lnTo>
                      <a:pt x="28" y="65"/>
                    </a:lnTo>
                    <a:lnTo>
                      <a:pt x="39" y="53"/>
                    </a:lnTo>
                    <a:lnTo>
                      <a:pt x="51" y="43"/>
                    </a:lnTo>
                    <a:lnTo>
                      <a:pt x="65" y="34"/>
                    </a:lnTo>
                    <a:lnTo>
                      <a:pt x="80" y="24"/>
                    </a:lnTo>
                    <a:lnTo>
                      <a:pt x="96" y="13"/>
                    </a:lnTo>
                    <a:lnTo>
                      <a:pt x="110" y="0"/>
                    </a:lnTo>
                    <a:lnTo>
                      <a:pt x="95" y="3"/>
                    </a:lnTo>
                    <a:lnTo>
                      <a:pt x="79" y="6"/>
                    </a:lnTo>
                    <a:lnTo>
                      <a:pt x="64" y="10"/>
                    </a:lnTo>
                    <a:lnTo>
                      <a:pt x="50" y="16"/>
                    </a:lnTo>
                    <a:lnTo>
                      <a:pt x="37" y="22"/>
                    </a:lnTo>
                    <a:lnTo>
                      <a:pt x="25" y="30"/>
                    </a:lnTo>
                    <a:lnTo>
                      <a:pt x="15" y="40"/>
                    </a:lnTo>
                    <a:lnTo>
                      <a:pt x="7" y="51"/>
                    </a:lnTo>
                    <a:lnTo>
                      <a:pt x="5" y="63"/>
                    </a:lnTo>
                    <a:lnTo>
                      <a:pt x="1" y="76"/>
                    </a:lnTo>
                    <a:lnTo>
                      <a:pt x="0" y="88"/>
                    </a:lnTo>
                    <a:lnTo>
                      <a:pt x="4" y="99"/>
                    </a:lnTo>
                    <a:lnTo>
                      <a:pt x="5" y="99"/>
                    </a:lnTo>
                    <a:lnTo>
                      <a:pt x="6" y="99"/>
                    </a:lnTo>
                    <a:lnTo>
                      <a:pt x="8" y="99"/>
                    </a:lnTo>
                    <a:lnTo>
                      <a:pt x="11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7" name="Freeform 206"/>
              <p:cNvSpPr>
                <a:spLocks/>
              </p:cNvSpPr>
              <p:nvPr/>
            </p:nvSpPr>
            <p:spPr bwMode="auto">
              <a:xfrm>
                <a:off x="1754" y="640"/>
                <a:ext cx="5" cy="57"/>
              </a:xfrm>
              <a:custGeom>
                <a:avLst/>
                <a:gdLst>
                  <a:gd name="T0" fmla="*/ 0 w 16"/>
                  <a:gd name="T1" fmla="*/ 0 h 115"/>
                  <a:gd name="T2" fmla="*/ 0 w 16"/>
                  <a:gd name="T3" fmla="*/ 0 h 115"/>
                  <a:gd name="T4" fmla="*/ 0 w 16"/>
                  <a:gd name="T5" fmla="*/ 0 h 115"/>
                  <a:gd name="T6" fmla="*/ 0 60000 65536"/>
                  <a:gd name="T7" fmla="*/ 0 60000 65536"/>
                  <a:gd name="T8" fmla="*/ 0 60000 65536"/>
                  <a:gd name="T9" fmla="*/ 0 w 16"/>
                  <a:gd name="T10" fmla="*/ 0 h 115"/>
                  <a:gd name="T11" fmla="*/ 16 w 16"/>
                  <a:gd name="T12" fmla="*/ 115 h 1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" h="115">
                    <a:moveTo>
                      <a:pt x="16" y="115"/>
                    </a:moveTo>
                    <a:lnTo>
                      <a:pt x="0" y="0"/>
                    </a:lnTo>
                    <a:lnTo>
                      <a:pt x="16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8" name="Freeform 207"/>
              <p:cNvSpPr>
                <a:spLocks/>
              </p:cNvSpPr>
              <p:nvPr/>
            </p:nvSpPr>
            <p:spPr bwMode="auto">
              <a:xfrm>
                <a:off x="1884" y="687"/>
                <a:ext cx="88" cy="10"/>
              </a:xfrm>
              <a:custGeom>
                <a:avLst/>
                <a:gdLst>
                  <a:gd name="T0" fmla="*/ 0 w 263"/>
                  <a:gd name="T1" fmla="*/ 1 h 19"/>
                  <a:gd name="T2" fmla="*/ 0 w 263"/>
                  <a:gd name="T3" fmla="*/ 1 h 19"/>
                  <a:gd name="T4" fmla="*/ 0 w 263"/>
                  <a:gd name="T5" fmla="*/ 1 h 19"/>
                  <a:gd name="T6" fmla="*/ 0 w 263"/>
                  <a:gd name="T7" fmla="*/ 1 h 19"/>
                  <a:gd name="T8" fmla="*/ 0 w 263"/>
                  <a:gd name="T9" fmla="*/ 1 h 19"/>
                  <a:gd name="T10" fmla="*/ 0 w 263"/>
                  <a:gd name="T11" fmla="*/ 1 h 19"/>
                  <a:gd name="T12" fmla="*/ 0 w 263"/>
                  <a:gd name="T13" fmla="*/ 1 h 19"/>
                  <a:gd name="T14" fmla="*/ 0 w 263"/>
                  <a:gd name="T15" fmla="*/ 1 h 19"/>
                  <a:gd name="T16" fmla="*/ 0 w 263"/>
                  <a:gd name="T17" fmla="*/ 1 h 19"/>
                  <a:gd name="T18" fmla="*/ 0 w 263"/>
                  <a:gd name="T19" fmla="*/ 1 h 19"/>
                  <a:gd name="T20" fmla="*/ 0 w 263"/>
                  <a:gd name="T21" fmla="*/ 1 h 19"/>
                  <a:gd name="T22" fmla="*/ 0 w 263"/>
                  <a:gd name="T23" fmla="*/ 1 h 19"/>
                  <a:gd name="T24" fmla="*/ 0 w 263"/>
                  <a:gd name="T25" fmla="*/ 1 h 19"/>
                  <a:gd name="T26" fmla="*/ 0 w 263"/>
                  <a:gd name="T27" fmla="*/ 1 h 19"/>
                  <a:gd name="T28" fmla="*/ 0 w 263"/>
                  <a:gd name="T29" fmla="*/ 1 h 19"/>
                  <a:gd name="T30" fmla="*/ 0 w 263"/>
                  <a:gd name="T31" fmla="*/ 1 h 19"/>
                  <a:gd name="T32" fmla="*/ 0 w 263"/>
                  <a:gd name="T33" fmla="*/ 1 h 19"/>
                  <a:gd name="T34" fmla="*/ 0 w 263"/>
                  <a:gd name="T35" fmla="*/ 1 h 19"/>
                  <a:gd name="T36" fmla="*/ 0 w 263"/>
                  <a:gd name="T37" fmla="*/ 1 h 19"/>
                  <a:gd name="T38" fmla="*/ 0 w 263"/>
                  <a:gd name="T39" fmla="*/ 0 h 19"/>
                  <a:gd name="T40" fmla="*/ 0 w 263"/>
                  <a:gd name="T41" fmla="*/ 0 h 19"/>
                  <a:gd name="T42" fmla="*/ 0 w 263"/>
                  <a:gd name="T43" fmla="*/ 0 h 19"/>
                  <a:gd name="T44" fmla="*/ 0 w 263"/>
                  <a:gd name="T45" fmla="*/ 0 h 19"/>
                  <a:gd name="T46" fmla="*/ 0 w 263"/>
                  <a:gd name="T47" fmla="*/ 0 h 19"/>
                  <a:gd name="T48" fmla="*/ 0 w 263"/>
                  <a:gd name="T49" fmla="*/ 1 h 19"/>
                  <a:gd name="T50" fmla="*/ 0 w 263"/>
                  <a:gd name="T51" fmla="*/ 1 h 19"/>
                  <a:gd name="T52" fmla="*/ 0 w 263"/>
                  <a:gd name="T53" fmla="*/ 1 h 19"/>
                  <a:gd name="T54" fmla="*/ 0 w 263"/>
                  <a:gd name="T55" fmla="*/ 1 h 19"/>
                  <a:gd name="T56" fmla="*/ 0 w 263"/>
                  <a:gd name="T57" fmla="*/ 1 h 19"/>
                  <a:gd name="T58" fmla="*/ 0 w 263"/>
                  <a:gd name="T59" fmla="*/ 1 h 19"/>
                  <a:gd name="T60" fmla="*/ 0 w 263"/>
                  <a:gd name="T61" fmla="*/ 1 h 19"/>
                  <a:gd name="T62" fmla="*/ 0 w 263"/>
                  <a:gd name="T63" fmla="*/ 1 h 19"/>
                  <a:gd name="T64" fmla="*/ 0 w 263"/>
                  <a:gd name="T65" fmla="*/ 1 h 19"/>
                  <a:gd name="T66" fmla="*/ 0 w 263"/>
                  <a:gd name="T67" fmla="*/ 1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63"/>
                  <a:gd name="T103" fmla="*/ 0 h 19"/>
                  <a:gd name="T104" fmla="*/ 263 w 263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63" h="19">
                    <a:moveTo>
                      <a:pt x="2" y="19"/>
                    </a:moveTo>
                    <a:lnTo>
                      <a:pt x="19" y="18"/>
                    </a:lnTo>
                    <a:lnTo>
                      <a:pt x="34" y="18"/>
                    </a:lnTo>
                    <a:lnTo>
                      <a:pt x="51" y="18"/>
                    </a:lnTo>
                    <a:lnTo>
                      <a:pt x="67" y="18"/>
                    </a:lnTo>
                    <a:lnTo>
                      <a:pt x="84" y="18"/>
                    </a:lnTo>
                    <a:lnTo>
                      <a:pt x="100" y="17"/>
                    </a:lnTo>
                    <a:lnTo>
                      <a:pt x="118" y="17"/>
                    </a:lnTo>
                    <a:lnTo>
                      <a:pt x="135" y="17"/>
                    </a:lnTo>
                    <a:lnTo>
                      <a:pt x="151" y="17"/>
                    </a:lnTo>
                    <a:lnTo>
                      <a:pt x="168" y="16"/>
                    </a:lnTo>
                    <a:lnTo>
                      <a:pt x="184" y="15"/>
                    </a:lnTo>
                    <a:lnTo>
                      <a:pt x="200" y="13"/>
                    </a:lnTo>
                    <a:lnTo>
                      <a:pt x="216" y="12"/>
                    </a:lnTo>
                    <a:lnTo>
                      <a:pt x="233" y="9"/>
                    </a:lnTo>
                    <a:lnTo>
                      <a:pt x="248" y="6"/>
                    </a:lnTo>
                    <a:lnTo>
                      <a:pt x="263" y="3"/>
                    </a:lnTo>
                    <a:lnTo>
                      <a:pt x="249" y="2"/>
                    </a:lnTo>
                    <a:lnTo>
                      <a:pt x="234" y="1"/>
                    </a:lnTo>
                    <a:lnTo>
                      <a:pt x="219" y="0"/>
                    </a:lnTo>
                    <a:lnTo>
                      <a:pt x="202" y="0"/>
                    </a:lnTo>
                    <a:lnTo>
                      <a:pt x="185" y="0"/>
                    </a:lnTo>
                    <a:lnTo>
                      <a:pt x="169" y="0"/>
                    </a:lnTo>
                    <a:lnTo>
                      <a:pt x="152" y="0"/>
                    </a:lnTo>
                    <a:lnTo>
                      <a:pt x="136" y="1"/>
                    </a:lnTo>
                    <a:lnTo>
                      <a:pt x="118" y="2"/>
                    </a:lnTo>
                    <a:lnTo>
                      <a:pt x="102" y="3"/>
                    </a:lnTo>
                    <a:lnTo>
                      <a:pt x="84" y="4"/>
                    </a:lnTo>
                    <a:lnTo>
                      <a:pt x="67" y="6"/>
                    </a:lnTo>
                    <a:lnTo>
                      <a:pt x="50" y="9"/>
                    </a:lnTo>
                    <a:lnTo>
                      <a:pt x="33" y="11"/>
                    </a:lnTo>
                    <a:lnTo>
                      <a:pt x="16" y="14"/>
                    </a:lnTo>
                    <a:lnTo>
                      <a:pt x="0" y="18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69" name="Freeform 208"/>
              <p:cNvSpPr>
                <a:spLocks/>
              </p:cNvSpPr>
              <p:nvPr/>
            </p:nvSpPr>
            <p:spPr bwMode="auto">
              <a:xfrm>
                <a:off x="2030" y="691"/>
                <a:ext cx="11" cy="4"/>
              </a:xfrm>
              <a:custGeom>
                <a:avLst/>
                <a:gdLst>
                  <a:gd name="T0" fmla="*/ 0 w 32"/>
                  <a:gd name="T1" fmla="*/ 1 h 8"/>
                  <a:gd name="T2" fmla="*/ 0 w 32"/>
                  <a:gd name="T3" fmla="*/ 1 h 8"/>
                  <a:gd name="T4" fmla="*/ 0 w 32"/>
                  <a:gd name="T5" fmla="*/ 0 h 8"/>
                  <a:gd name="T6" fmla="*/ 0 w 32"/>
                  <a:gd name="T7" fmla="*/ 0 h 8"/>
                  <a:gd name="T8" fmla="*/ 0 w 32"/>
                  <a:gd name="T9" fmla="*/ 1 h 8"/>
                  <a:gd name="T10" fmla="*/ 0 w 32"/>
                  <a:gd name="T11" fmla="*/ 1 h 8"/>
                  <a:gd name="T12" fmla="*/ 0 w 32"/>
                  <a:gd name="T13" fmla="*/ 1 h 8"/>
                  <a:gd name="T14" fmla="*/ 0 w 32"/>
                  <a:gd name="T15" fmla="*/ 1 h 8"/>
                  <a:gd name="T16" fmla="*/ 0 w 32"/>
                  <a:gd name="T17" fmla="*/ 1 h 8"/>
                  <a:gd name="T18" fmla="*/ 0 w 32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2"/>
                  <a:gd name="T31" fmla="*/ 0 h 8"/>
                  <a:gd name="T32" fmla="*/ 32 w 32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2" h="8">
                    <a:moveTo>
                      <a:pt x="7" y="8"/>
                    </a:moveTo>
                    <a:lnTo>
                      <a:pt x="32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0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0" name="Freeform 209"/>
              <p:cNvSpPr>
                <a:spLocks/>
              </p:cNvSpPr>
              <p:nvPr/>
            </p:nvSpPr>
            <p:spPr bwMode="auto">
              <a:xfrm>
                <a:off x="1826" y="612"/>
                <a:ext cx="32" cy="75"/>
              </a:xfrm>
              <a:custGeom>
                <a:avLst/>
                <a:gdLst>
                  <a:gd name="T0" fmla="*/ 0 w 95"/>
                  <a:gd name="T1" fmla="*/ 1 h 151"/>
                  <a:gd name="T2" fmla="*/ 0 w 95"/>
                  <a:gd name="T3" fmla="*/ 1 h 151"/>
                  <a:gd name="T4" fmla="*/ 0 w 95"/>
                  <a:gd name="T5" fmla="*/ 1 h 151"/>
                  <a:gd name="T6" fmla="*/ 0 w 95"/>
                  <a:gd name="T7" fmla="*/ 0 h 151"/>
                  <a:gd name="T8" fmla="*/ 0 w 95"/>
                  <a:gd name="T9" fmla="*/ 0 h 151"/>
                  <a:gd name="T10" fmla="*/ 0 w 95"/>
                  <a:gd name="T11" fmla="*/ 0 h 151"/>
                  <a:gd name="T12" fmla="*/ 0 w 95"/>
                  <a:gd name="T13" fmla="*/ 0 h 151"/>
                  <a:gd name="T14" fmla="*/ 0 w 95"/>
                  <a:gd name="T15" fmla="*/ 0 h 151"/>
                  <a:gd name="T16" fmla="*/ 0 w 95"/>
                  <a:gd name="T17" fmla="*/ 0 h 151"/>
                  <a:gd name="T18" fmla="*/ 0 w 95"/>
                  <a:gd name="T19" fmla="*/ 0 h 151"/>
                  <a:gd name="T20" fmla="*/ 0 w 95"/>
                  <a:gd name="T21" fmla="*/ 0 h 151"/>
                  <a:gd name="T22" fmla="*/ 0 w 95"/>
                  <a:gd name="T23" fmla="*/ 0 h 151"/>
                  <a:gd name="T24" fmla="*/ 0 w 95"/>
                  <a:gd name="T25" fmla="*/ 0 h 151"/>
                  <a:gd name="T26" fmla="*/ 0 w 95"/>
                  <a:gd name="T27" fmla="*/ 0 h 151"/>
                  <a:gd name="T28" fmla="*/ 0 w 95"/>
                  <a:gd name="T29" fmla="*/ 0 h 151"/>
                  <a:gd name="T30" fmla="*/ 0 w 95"/>
                  <a:gd name="T31" fmla="*/ 0 h 151"/>
                  <a:gd name="T32" fmla="*/ 0 w 95"/>
                  <a:gd name="T33" fmla="*/ 0 h 151"/>
                  <a:gd name="T34" fmla="*/ 0 w 95"/>
                  <a:gd name="T35" fmla="*/ 0 h 151"/>
                  <a:gd name="T36" fmla="*/ 0 w 95"/>
                  <a:gd name="T37" fmla="*/ 0 h 151"/>
                  <a:gd name="T38" fmla="*/ 0 w 95"/>
                  <a:gd name="T39" fmla="*/ 0 h 151"/>
                  <a:gd name="T40" fmla="*/ 0 w 95"/>
                  <a:gd name="T41" fmla="*/ 0 h 151"/>
                  <a:gd name="T42" fmla="*/ 0 w 95"/>
                  <a:gd name="T43" fmla="*/ 0 h 151"/>
                  <a:gd name="T44" fmla="*/ 0 w 95"/>
                  <a:gd name="T45" fmla="*/ 0 h 151"/>
                  <a:gd name="T46" fmla="*/ 0 w 95"/>
                  <a:gd name="T47" fmla="*/ 0 h 151"/>
                  <a:gd name="T48" fmla="*/ 0 w 95"/>
                  <a:gd name="T49" fmla="*/ 0 h 151"/>
                  <a:gd name="T50" fmla="*/ 0 w 95"/>
                  <a:gd name="T51" fmla="*/ 0 h 151"/>
                  <a:gd name="T52" fmla="*/ 0 w 95"/>
                  <a:gd name="T53" fmla="*/ 0 h 151"/>
                  <a:gd name="T54" fmla="*/ 0 w 95"/>
                  <a:gd name="T55" fmla="*/ 0 h 151"/>
                  <a:gd name="T56" fmla="*/ 0 w 95"/>
                  <a:gd name="T57" fmla="*/ 0 h 151"/>
                  <a:gd name="T58" fmla="*/ 0 w 95"/>
                  <a:gd name="T59" fmla="*/ 0 h 151"/>
                  <a:gd name="T60" fmla="*/ 0 w 95"/>
                  <a:gd name="T61" fmla="*/ 0 h 151"/>
                  <a:gd name="T62" fmla="*/ 0 w 95"/>
                  <a:gd name="T63" fmla="*/ 0 h 151"/>
                  <a:gd name="T64" fmla="*/ 0 w 95"/>
                  <a:gd name="T65" fmla="*/ 0 h 151"/>
                  <a:gd name="T66" fmla="*/ 0 w 95"/>
                  <a:gd name="T67" fmla="*/ 0 h 151"/>
                  <a:gd name="T68" fmla="*/ 0 w 95"/>
                  <a:gd name="T69" fmla="*/ 0 h 151"/>
                  <a:gd name="T70" fmla="*/ 0 w 95"/>
                  <a:gd name="T71" fmla="*/ 0 h 151"/>
                  <a:gd name="T72" fmla="*/ 0 w 95"/>
                  <a:gd name="T73" fmla="*/ 0 h 151"/>
                  <a:gd name="T74" fmla="*/ 0 w 95"/>
                  <a:gd name="T75" fmla="*/ 0 h 151"/>
                  <a:gd name="T76" fmla="*/ 0 w 95"/>
                  <a:gd name="T77" fmla="*/ 0 h 151"/>
                  <a:gd name="T78" fmla="*/ 0 w 95"/>
                  <a:gd name="T79" fmla="*/ 0 h 151"/>
                  <a:gd name="T80" fmla="*/ 0 w 95"/>
                  <a:gd name="T81" fmla="*/ 1 h 151"/>
                  <a:gd name="T82" fmla="*/ 0 w 95"/>
                  <a:gd name="T83" fmla="*/ 1 h 15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5"/>
                  <a:gd name="T127" fmla="*/ 0 h 151"/>
                  <a:gd name="T128" fmla="*/ 95 w 95"/>
                  <a:gd name="T129" fmla="*/ 151 h 15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5" h="151">
                    <a:moveTo>
                      <a:pt x="63" y="149"/>
                    </a:moveTo>
                    <a:lnTo>
                      <a:pt x="73" y="141"/>
                    </a:lnTo>
                    <a:lnTo>
                      <a:pt x="82" y="132"/>
                    </a:lnTo>
                    <a:lnTo>
                      <a:pt x="89" y="121"/>
                    </a:lnTo>
                    <a:lnTo>
                      <a:pt x="95" y="108"/>
                    </a:lnTo>
                    <a:lnTo>
                      <a:pt x="92" y="98"/>
                    </a:lnTo>
                    <a:lnTo>
                      <a:pt x="85" y="90"/>
                    </a:lnTo>
                    <a:lnTo>
                      <a:pt x="77" y="84"/>
                    </a:lnTo>
                    <a:lnTo>
                      <a:pt x="70" y="77"/>
                    </a:lnTo>
                    <a:lnTo>
                      <a:pt x="89" y="50"/>
                    </a:lnTo>
                    <a:lnTo>
                      <a:pt x="89" y="48"/>
                    </a:lnTo>
                    <a:lnTo>
                      <a:pt x="89" y="46"/>
                    </a:lnTo>
                    <a:lnTo>
                      <a:pt x="89" y="44"/>
                    </a:lnTo>
                    <a:lnTo>
                      <a:pt x="88" y="42"/>
                    </a:lnTo>
                    <a:lnTo>
                      <a:pt x="47" y="41"/>
                    </a:lnTo>
                    <a:lnTo>
                      <a:pt x="36" y="35"/>
                    </a:lnTo>
                    <a:lnTo>
                      <a:pt x="27" y="26"/>
                    </a:lnTo>
                    <a:lnTo>
                      <a:pt x="22" y="1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4" y="16"/>
                    </a:lnTo>
                    <a:lnTo>
                      <a:pt x="7" y="23"/>
                    </a:lnTo>
                    <a:lnTo>
                      <a:pt x="12" y="29"/>
                    </a:lnTo>
                    <a:lnTo>
                      <a:pt x="17" y="35"/>
                    </a:lnTo>
                    <a:lnTo>
                      <a:pt x="23" y="41"/>
                    </a:lnTo>
                    <a:lnTo>
                      <a:pt x="30" y="45"/>
                    </a:lnTo>
                    <a:lnTo>
                      <a:pt x="38" y="48"/>
                    </a:lnTo>
                    <a:lnTo>
                      <a:pt x="44" y="49"/>
                    </a:lnTo>
                    <a:lnTo>
                      <a:pt x="47" y="51"/>
                    </a:lnTo>
                    <a:lnTo>
                      <a:pt x="50" y="52"/>
                    </a:lnTo>
                    <a:lnTo>
                      <a:pt x="51" y="54"/>
                    </a:lnTo>
                    <a:lnTo>
                      <a:pt x="51" y="57"/>
                    </a:lnTo>
                    <a:lnTo>
                      <a:pt x="51" y="60"/>
                    </a:lnTo>
                    <a:lnTo>
                      <a:pt x="50" y="63"/>
                    </a:lnTo>
                    <a:lnTo>
                      <a:pt x="47" y="67"/>
                    </a:lnTo>
                    <a:lnTo>
                      <a:pt x="75" y="103"/>
                    </a:lnTo>
                    <a:lnTo>
                      <a:pt x="59" y="151"/>
                    </a:lnTo>
                    <a:lnTo>
                      <a:pt x="63" y="14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1" name="Freeform 211"/>
              <p:cNvSpPr>
                <a:spLocks/>
              </p:cNvSpPr>
              <p:nvPr/>
            </p:nvSpPr>
            <p:spPr bwMode="auto">
              <a:xfrm>
                <a:off x="1821" y="638"/>
                <a:ext cx="11" cy="38"/>
              </a:xfrm>
              <a:custGeom>
                <a:avLst/>
                <a:gdLst>
                  <a:gd name="T0" fmla="*/ 0 w 34"/>
                  <a:gd name="T1" fmla="*/ 1 h 75"/>
                  <a:gd name="T2" fmla="*/ 0 w 34"/>
                  <a:gd name="T3" fmla="*/ 1 h 75"/>
                  <a:gd name="T4" fmla="*/ 0 w 34"/>
                  <a:gd name="T5" fmla="*/ 1 h 75"/>
                  <a:gd name="T6" fmla="*/ 0 w 34"/>
                  <a:gd name="T7" fmla="*/ 1 h 75"/>
                  <a:gd name="T8" fmla="*/ 0 w 34"/>
                  <a:gd name="T9" fmla="*/ 1 h 75"/>
                  <a:gd name="T10" fmla="*/ 0 w 34"/>
                  <a:gd name="T11" fmla="*/ 1 h 75"/>
                  <a:gd name="T12" fmla="*/ 0 w 34"/>
                  <a:gd name="T13" fmla="*/ 1 h 75"/>
                  <a:gd name="T14" fmla="*/ 0 w 34"/>
                  <a:gd name="T15" fmla="*/ 0 h 75"/>
                  <a:gd name="T16" fmla="*/ 0 w 34"/>
                  <a:gd name="T17" fmla="*/ 1 h 75"/>
                  <a:gd name="T18" fmla="*/ 0 w 34"/>
                  <a:gd name="T19" fmla="*/ 1 h 75"/>
                  <a:gd name="T20" fmla="*/ 0 w 34"/>
                  <a:gd name="T21" fmla="*/ 1 h 75"/>
                  <a:gd name="T22" fmla="*/ 0 w 34"/>
                  <a:gd name="T23" fmla="*/ 1 h 75"/>
                  <a:gd name="T24" fmla="*/ 0 w 34"/>
                  <a:gd name="T25" fmla="*/ 1 h 75"/>
                  <a:gd name="T26" fmla="*/ 0 w 34"/>
                  <a:gd name="T27" fmla="*/ 1 h 75"/>
                  <a:gd name="T28" fmla="*/ 0 w 34"/>
                  <a:gd name="T29" fmla="*/ 1 h 75"/>
                  <a:gd name="T30" fmla="*/ 0 w 34"/>
                  <a:gd name="T31" fmla="*/ 1 h 75"/>
                  <a:gd name="T32" fmla="*/ 0 w 34"/>
                  <a:gd name="T33" fmla="*/ 1 h 75"/>
                  <a:gd name="T34" fmla="*/ 0 w 34"/>
                  <a:gd name="T35" fmla="*/ 1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4"/>
                  <a:gd name="T55" fmla="*/ 0 h 75"/>
                  <a:gd name="T56" fmla="*/ 34 w 34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4" h="75">
                    <a:moveTo>
                      <a:pt x="23" y="75"/>
                    </a:moveTo>
                    <a:lnTo>
                      <a:pt x="27" y="74"/>
                    </a:lnTo>
                    <a:lnTo>
                      <a:pt x="29" y="72"/>
                    </a:lnTo>
                    <a:lnTo>
                      <a:pt x="32" y="69"/>
                    </a:lnTo>
                    <a:lnTo>
                      <a:pt x="34" y="64"/>
                    </a:lnTo>
                    <a:lnTo>
                      <a:pt x="25" y="45"/>
                    </a:lnTo>
                    <a:lnTo>
                      <a:pt x="9" y="33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7" y="10"/>
                    </a:lnTo>
                    <a:lnTo>
                      <a:pt x="3" y="15"/>
                    </a:lnTo>
                    <a:lnTo>
                      <a:pt x="0" y="24"/>
                    </a:lnTo>
                    <a:lnTo>
                      <a:pt x="23" y="64"/>
                    </a:lnTo>
                    <a:lnTo>
                      <a:pt x="23" y="66"/>
                    </a:lnTo>
                    <a:lnTo>
                      <a:pt x="23" y="69"/>
                    </a:lnTo>
                    <a:lnTo>
                      <a:pt x="22" y="72"/>
                    </a:lnTo>
                    <a:lnTo>
                      <a:pt x="20" y="75"/>
                    </a:lnTo>
                    <a:lnTo>
                      <a:pt x="23" y="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2" name="Freeform 212"/>
              <p:cNvSpPr>
                <a:spLocks/>
              </p:cNvSpPr>
              <p:nvPr/>
            </p:nvSpPr>
            <p:spPr bwMode="auto">
              <a:xfrm>
                <a:off x="1792" y="560"/>
                <a:ext cx="22" cy="114"/>
              </a:xfrm>
              <a:custGeom>
                <a:avLst/>
                <a:gdLst>
                  <a:gd name="T0" fmla="*/ 0 w 68"/>
                  <a:gd name="T1" fmla="*/ 2 h 228"/>
                  <a:gd name="T2" fmla="*/ 0 w 68"/>
                  <a:gd name="T3" fmla="*/ 2 h 228"/>
                  <a:gd name="T4" fmla="*/ 0 w 68"/>
                  <a:gd name="T5" fmla="*/ 1 h 228"/>
                  <a:gd name="T6" fmla="*/ 0 w 68"/>
                  <a:gd name="T7" fmla="*/ 1 h 228"/>
                  <a:gd name="T8" fmla="*/ 0 w 68"/>
                  <a:gd name="T9" fmla="*/ 1 h 228"/>
                  <a:gd name="T10" fmla="*/ 0 w 68"/>
                  <a:gd name="T11" fmla="*/ 0 h 228"/>
                  <a:gd name="T12" fmla="*/ 0 w 68"/>
                  <a:gd name="T13" fmla="*/ 1 h 228"/>
                  <a:gd name="T14" fmla="*/ 0 w 68"/>
                  <a:gd name="T15" fmla="*/ 1 h 228"/>
                  <a:gd name="T16" fmla="*/ 0 w 68"/>
                  <a:gd name="T17" fmla="*/ 1 h 228"/>
                  <a:gd name="T18" fmla="*/ 0 w 68"/>
                  <a:gd name="T19" fmla="*/ 1 h 228"/>
                  <a:gd name="T20" fmla="*/ 0 w 68"/>
                  <a:gd name="T21" fmla="*/ 1 h 228"/>
                  <a:gd name="T22" fmla="*/ 0 w 68"/>
                  <a:gd name="T23" fmla="*/ 1 h 228"/>
                  <a:gd name="T24" fmla="*/ 0 w 68"/>
                  <a:gd name="T25" fmla="*/ 1 h 228"/>
                  <a:gd name="T26" fmla="*/ 0 w 68"/>
                  <a:gd name="T27" fmla="*/ 1 h 228"/>
                  <a:gd name="T28" fmla="*/ 0 w 68"/>
                  <a:gd name="T29" fmla="*/ 1 h 228"/>
                  <a:gd name="T30" fmla="*/ 0 w 68"/>
                  <a:gd name="T31" fmla="*/ 2 h 228"/>
                  <a:gd name="T32" fmla="*/ 0 w 68"/>
                  <a:gd name="T33" fmla="*/ 2 h 228"/>
                  <a:gd name="T34" fmla="*/ 0 w 68"/>
                  <a:gd name="T35" fmla="*/ 2 h 228"/>
                  <a:gd name="T36" fmla="*/ 0 w 68"/>
                  <a:gd name="T37" fmla="*/ 2 h 228"/>
                  <a:gd name="T38" fmla="*/ 0 w 68"/>
                  <a:gd name="T39" fmla="*/ 2 h 2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228"/>
                  <a:gd name="T62" fmla="*/ 68 w 68"/>
                  <a:gd name="T63" fmla="*/ 228 h 2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228">
                    <a:moveTo>
                      <a:pt x="4" y="225"/>
                    </a:moveTo>
                    <a:lnTo>
                      <a:pt x="19" y="149"/>
                    </a:lnTo>
                    <a:lnTo>
                      <a:pt x="36" y="127"/>
                    </a:lnTo>
                    <a:lnTo>
                      <a:pt x="26" y="104"/>
                    </a:lnTo>
                    <a:lnTo>
                      <a:pt x="68" y="62"/>
                    </a:lnTo>
                    <a:lnTo>
                      <a:pt x="39" y="0"/>
                    </a:lnTo>
                    <a:lnTo>
                      <a:pt x="46" y="16"/>
                    </a:lnTo>
                    <a:lnTo>
                      <a:pt x="55" y="34"/>
                    </a:lnTo>
                    <a:lnTo>
                      <a:pt x="57" y="53"/>
                    </a:lnTo>
                    <a:lnTo>
                      <a:pt x="46" y="71"/>
                    </a:lnTo>
                    <a:lnTo>
                      <a:pt x="37" y="79"/>
                    </a:lnTo>
                    <a:lnTo>
                      <a:pt x="30" y="85"/>
                    </a:lnTo>
                    <a:lnTo>
                      <a:pt x="24" y="91"/>
                    </a:lnTo>
                    <a:lnTo>
                      <a:pt x="19" y="95"/>
                    </a:lnTo>
                    <a:lnTo>
                      <a:pt x="25" y="122"/>
                    </a:lnTo>
                    <a:lnTo>
                      <a:pt x="12" y="145"/>
                    </a:lnTo>
                    <a:lnTo>
                      <a:pt x="5" y="171"/>
                    </a:lnTo>
                    <a:lnTo>
                      <a:pt x="1" y="200"/>
                    </a:lnTo>
                    <a:lnTo>
                      <a:pt x="0" y="228"/>
                    </a:lnTo>
                    <a:lnTo>
                      <a:pt x="4" y="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3" name="Freeform 213"/>
              <p:cNvSpPr>
                <a:spLocks/>
              </p:cNvSpPr>
              <p:nvPr/>
            </p:nvSpPr>
            <p:spPr bwMode="auto">
              <a:xfrm>
                <a:off x="1516" y="541"/>
                <a:ext cx="101" cy="118"/>
              </a:xfrm>
              <a:custGeom>
                <a:avLst/>
                <a:gdLst>
                  <a:gd name="T0" fmla="*/ 0 w 303"/>
                  <a:gd name="T1" fmla="*/ 1 h 237"/>
                  <a:gd name="T2" fmla="*/ 0 w 303"/>
                  <a:gd name="T3" fmla="*/ 1 h 237"/>
                  <a:gd name="T4" fmla="*/ 0 w 303"/>
                  <a:gd name="T5" fmla="*/ 1 h 237"/>
                  <a:gd name="T6" fmla="*/ 0 w 303"/>
                  <a:gd name="T7" fmla="*/ 0 h 237"/>
                  <a:gd name="T8" fmla="*/ 0 w 303"/>
                  <a:gd name="T9" fmla="*/ 0 h 237"/>
                  <a:gd name="T10" fmla="*/ 0 w 303"/>
                  <a:gd name="T11" fmla="*/ 0 h 237"/>
                  <a:gd name="T12" fmla="*/ 0 w 303"/>
                  <a:gd name="T13" fmla="*/ 0 h 237"/>
                  <a:gd name="T14" fmla="*/ 0 w 303"/>
                  <a:gd name="T15" fmla="*/ 0 h 237"/>
                  <a:gd name="T16" fmla="*/ 0 w 303"/>
                  <a:gd name="T17" fmla="*/ 0 h 237"/>
                  <a:gd name="T18" fmla="*/ 0 w 303"/>
                  <a:gd name="T19" fmla="*/ 0 h 237"/>
                  <a:gd name="T20" fmla="*/ 0 w 303"/>
                  <a:gd name="T21" fmla="*/ 0 h 237"/>
                  <a:gd name="T22" fmla="*/ 0 w 303"/>
                  <a:gd name="T23" fmla="*/ 0 h 237"/>
                  <a:gd name="T24" fmla="*/ 0 w 303"/>
                  <a:gd name="T25" fmla="*/ 0 h 237"/>
                  <a:gd name="T26" fmla="*/ 0 w 303"/>
                  <a:gd name="T27" fmla="*/ 0 h 237"/>
                  <a:gd name="T28" fmla="*/ 0 w 303"/>
                  <a:gd name="T29" fmla="*/ 0 h 237"/>
                  <a:gd name="T30" fmla="*/ 0 w 303"/>
                  <a:gd name="T31" fmla="*/ 0 h 237"/>
                  <a:gd name="T32" fmla="*/ 0 w 303"/>
                  <a:gd name="T33" fmla="*/ 0 h 237"/>
                  <a:gd name="T34" fmla="*/ 0 w 303"/>
                  <a:gd name="T35" fmla="*/ 0 h 237"/>
                  <a:gd name="T36" fmla="*/ 0 w 303"/>
                  <a:gd name="T37" fmla="*/ 0 h 237"/>
                  <a:gd name="T38" fmla="*/ 0 w 303"/>
                  <a:gd name="T39" fmla="*/ 0 h 237"/>
                  <a:gd name="T40" fmla="*/ 0 w 303"/>
                  <a:gd name="T41" fmla="*/ 1 h 237"/>
                  <a:gd name="T42" fmla="*/ 0 w 303"/>
                  <a:gd name="T43" fmla="*/ 1 h 237"/>
                  <a:gd name="T44" fmla="*/ 0 w 303"/>
                  <a:gd name="T45" fmla="*/ 1 h 237"/>
                  <a:gd name="T46" fmla="*/ 0 w 303"/>
                  <a:gd name="T47" fmla="*/ 1 h 237"/>
                  <a:gd name="T48" fmla="*/ 0 w 303"/>
                  <a:gd name="T49" fmla="*/ 1 h 237"/>
                  <a:gd name="T50" fmla="*/ 0 w 303"/>
                  <a:gd name="T51" fmla="*/ 1 h 237"/>
                  <a:gd name="T52" fmla="*/ 0 w 303"/>
                  <a:gd name="T53" fmla="*/ 1 h 237"/>
                  <a:gd name="T54" fmla="*/ 0 w 303"/>
                  <a:gd name="T55" fmla="*/ 1 h 237"/>
                  <a:gd name="T56" fmla="*/ 0 w 303"/>
                  <a:gd name="T57" fmla="*/ 0 h 237"/>
                  <a:gd name="T58" fmla="*/ 0 w 303"/>
                  <a:gd name="T59" fmla="*/ 0 h 237"/>
                  <a:gd name="T60" fmla="*/ 0 w 303"/>
                  <a:gd name="T61" fmla="*/ 0 h 237"/>
                  <a:gd name="T62" fmla="*/ 0 w 303"/>
                  <a:gd name="T63" fmla="*/ 0 h 237"/>
                  <a:gd name="T64" fmla="*/ 0 w 303"/>
                  <a:gd name="T65" fmla="*/ 0 h 237"/>
                  <a:gd name="T66" fmla="*/ 0 w 303"/>
                  <a:gd name="T67" fmla="*/ 0 h 237"/>
                  <a:gd name="T68" fmla="*/ 0 w 303"/>
                  <a:gd name="T69" fmla="*/ 0 h 237"/>
                  <a:gd name="T70" fmla="*/ 0 w 303"/>
                  <a:gd name="T71" fmla="*/ 0 h 237"/>
                  <a:gd name="T72" fmla="*/ 0 w 303"/>
                  <a:gd name="T73" fmla="*/ 0 h 237"/>
                  <a:gd name="T74" fmla="*/ 0 w 303"/>
                  <a:gd name="T75" fmla="*/ 0 h 237"/>
                  <a:gd name="T76" fmla="*/ 0 w 303"/>
                  <a:gd name="T77" fmla="*/ 0 h 237"/>
                  <a:gd name="T78" fmla="*/ 0 w 303"/>
                  <a:gd name="T79" fmla="*/ 1 h 237"/>
                  <a:gd name="T80" fmla="*/ 0 w 303"/>
                  <a:gd name="T81" fmla="*/ 1 h 237"/>
                  <a:gd name="T82" fmla="*/ 0 w 303"/>
                  <a:gd name="T83" fmla="*/ 1 h 237"/>
                  <a:gd name="T84" fmla="*/ 0 w 303"/>
                  <a:gd name="T85" fmla="*/ 1 h 237"/>
                  <a:gd name="T86" fmla="*/ 0 w 303"/>
                  <a:gd name="T87" fmla="*/ 1 h 237"/>
                  <a:gd name="T88" fmla="*/ 0 w 303"/>
                  <a:gd name="T89" fmla="*/ 1 h 237"/>
                  <a:gd name="T90" fmla="*/ 0 w 303"/>
                  <a:gd name="T91" fmla="*/ 1 h 237"/>
                  <a:gd name="T92" fmla="*/ 0 w 303"/>
                  <a:gd name="T93" fmla="*/ 1 h 237"/>
                  <a:gd name="T94" fmla="*/ 0 w 303"/>
                  <a:gd name="T95" fmla="*/ 1 h 237"/>
                  <a:gd name="T96" fmla="*/ 0 w 303"/>
                  <a:gd name="T97" fmla="*/ 1 h 237"/>
                  <a:gd name="T98" fmla="*/ 0 w 303"/>
                  <a:gd name="T99" fmla="*/ 1 h 237"/>
                  <a:gd name="T100" fmla="*/ 0 w 303"/>
                  <a:gd name="T101" fmla="*/ 1 h 237"/>
                  <a:gd name="T102" fmla="*/ 0 w 303"/>
                  <a:gd name="T103" fmla="*/ 1 h 23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03"/>
                  <a:gd name="T157" fmla="*/ 0 h 237"/>
                  <a:gd name="T158" fmla="*/ 303 w 303"/>
                  <a:gd name="T159" fmla="*/ 237 h 237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03" h="237">
                    <a:moveTo>
                      <a:pt x="141" y="237"/>
                    </a:moveTo>
                    <a:lnTo>
                      <a:pt x="223" y="224"/>
                    </a:lnTo>
                    <a:lnTo>
                      <a:pt x="225" y="222"/>
                    </a:lnTo>
                    <a:lnTo>
                      <a:pt x="226" y="219"/>
                    </a:lnTo>
                    <a:lnTo>
                      <a:pt x="227" y="217"/>
                    </a:lnTo>
                    <a:lnTo>
                      <a:pt x="229" y="214"/>
                    </a:lnTo>
                    <a:lnTo>
                      <a:pt x="242" y="87"/>
                    </a:lnTo>
                    <a:lnTo>
                      <a:pt x="251" y="85"/>
                    </a:lnTo>
                    <a:lnTo>
                      <a:pt x="259" y="81"/>
                    </a:lnTo>
                    <a:lnTo>
                      <a:pt x="266" y="78"/>
                    </a:lnTo>
                    <a:lnTo>
                      <a:pt x="274" y="76"/>
                    </a:lnTo>
                    <a:lnTo>
                      <a:pt x="277" y="78"/>
                    </a:lnTo>
                    <a:lnTo>
                      <a:pt x="279" y="81"/>
                    </a:lnTo>
                    <a:lnTo>
                      <a:pt x="280" y="84"/>
                    </a:lnTo>
                    <a:lnTo>
                      <a:pt x="284" y="87"/>
                    </a:lnTo>
                    <a:lnTo>
                      <a:pt x="287" y="89"/>
                    </a:lnTo>
                    <a:lnTo>
                      <a:pt x="292" y="90"/>
                    </a:lnTo>
                    <a:lnTo>
                      <a:pt x="297" y="91"/>
                    </a:lnTo>
                    <a:lnTo>
                      <a:pt x="303" y="90"/>
                    </a:lnTo>
                    <a:lnTo>
                      <a:pt x="301" y="76"/>
                    </a:lnTo>
                    <a:lnTo>
                      <a:pt x="296" y="62"/>
                    </a:lnTo>
                    <a:lnTo>
                      <a:pt x="288" y="50"/>
                    </a:lnTo>
                    <a:lnTo>
                      <a:pt x="279" y="39"/>
                    </a:lnTo>
                    <a:lnTo>
                      <a:pt x="267" y="28"/>
                    </a:lnTo>
                    <a:lnTo>
                      <a:pt x="254" y="19"/>
                    </a:lnTo>
                    <a:lnTo>
                      <a:pt x="241" y="11"/>
                    </a:lnTo>
                    <a:lnTo>
                      <a:pt x="227" y="4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6" y="0"/>
                    </a:lnTo>
                    <a:lnTo>
                      <a:pt x="173" y="0"/>
                    </a:lnTo>
                    <a:lnTo>
                      <a:pt x="160" y="2"/>
                    </a:lnTo>
                    <a:lnTo>
                      <a:pt x="148" y="6"/>
                    </a:lnTo>
                    <a:lnTo>
                      <a:pt x="136" y="11"/>
                    </a:lnTo>
                    <a:lnTo>
                      <a:pt x="125" y="16"/>
                    </a:lnTo>
                    <a:lnTo>
                      <a:pt x="107" y="30"/>
                    </a:lnTo>
                    <a:lnTo>
                      <a:pt x="92" y="48"/>
                    </a:lnTo>
                    <a:lnTo>
                      <a:pt x="82" y="66"/>
                    </a:lnTo>
                    <a:lnTo>
                      <a:pt x="73" y="86"/>
                    </a:lnTo>
                    <a:lnTo>
                      <a:pt x="65" y="104"/>
                    </a:lnTo>
                    <a:lnTo>
                      <a:pt x="56" y="123"/>
                    </a:lnTo>
                    <a:lnTo>
                      <a:pt x="44" y="138"/>
                    </a:lnTo>
                    <a:lnTo>
                      <a:pt x="29" y="152"/>
                    </a:lnTo>
                    <a:lnTo>
                      <a:pt x="25" y="152"/>
                    </a:lnTo>
                    <a:lnTo>
                      <a:pt x="21" y="152"/>
                    </a:lnTo>
                    <a:lnTo>
                      <a:pt x="18" y="152"/>
                    </a:lnTo>
                    <a:lnTo>
                      <a:pt x="13" y="152"/>
                    </a:lnTo>
                    <a:lnTo>
                      <a:pt x="10" y="151"/>
                    </a:lnTo>
                    <a:lnTo>
                      <a:pt x="6" y="149"/>
                    </a:lnTo>
                    <a:lnTo>
                      <a:pt x="3" y="147"/>
                    </a:lnTo>
                    <a:lnTo>
                      <a:pt x="0" y="143"/>
                    </a:lnTo>
                    <a:lnTo>
                      <a:pt x="6" y="151"/>
                    </a:lnTo>
                    <a:lnTo>
                      <a:pt x="13" y="157"/>
                    </a:lnTo>
                    <a:lnTo>
                      <a:pt x="23" y="162"/>
                    </a:lnTo>
                    <a:lnTo>
                      <a:pt x="33" y="166"/>
                    </a:lnTo>
                    <a:lnTo>
                      <a:pt x="56" y="153"/>
                    </a:lnTo>
                    <a:lnTo>
                      <a:pt x="72" y="134"/>
                    </a:lnTo>
                    <a:lnTo>
                      <a:pt x="85" y="113"/>
                    </a:lnTo>
                    <a:lnTo>
                      <a:pt x="96" y="89"/>
                    </a:lnTo>
                    <a:lnTo>
                      <a:pt x="107" y="67"/>
                    </a:lnTo>
                    <a:lnTo>
                      <a:pt x="120" y="47"/>
                    </a:lnTo>
                    <a:lnTo>
                      <a:pt x="137" y="30"/>
                    </a:lnTo>
                    <a:lnTo>
                      <a:pt x="162" y="19"/>
                    </a:lnTo>
                    <a:lnTo>
                      <a:pt x="179" y="15"/>
                    </a:lnTo>
                    <a:lnTo>
                      <a:pt x="195" y="14"/>
                    </a:lnTo>
                    <a:lnTo>
                      <a:pt x="210" y="15"/>
                    </a:lnTo>
                    <a:lnTo>
                      <a:pt x="225" y="18"/>
                    </a:lnTo>
                    <a:lnTo>
                      <a:pt x="239" y="22"/>
                    </a:lnTo>
                    <a:lnTo>
                      <a:pt x="251" y="29"/>
                    </a:lnTo>
                    <a:lnTo>
                      <a:pt x="262" y="37"/>
                    </a:lnTo>
                    <a:lnTo>
                      <a:pt x="272" y="48"/>
                    </a:lnTo>
                    <a:lnTo>
                      <a:pt x="275" y="54"/>
                    </a:lnTo>
                    <a:lnTo>
                      <a:pt x="278" y="59"/>
                    </a:lnTo>
                    <a:lnTo>
                      <a:pt x="279" y="63"/>
                    </a:lnTo>
                    <a:lnTo>
                      <a:pt x="279" y="68"/>
                    </a:lnTo>
                    <a:lnTo>
                      <a:pt x="242" y="82"/>
                    </a:lnTo>
                    <a:lnTo>
                      <a:pt x="228" y="96"/>
                    </a:lnTo>
                    <a:lnTo>
                      <a:pt x="221" y="114"/>
                    </a:lnTo>
                    <a:lnTo>
                      <a:pt x="216" y="132"/>
                    </a:lnTo>
                    <a:lnTo>
                      <a:pt x="213" y="152"/>
                    </a:lnTo>
                    <a:lnTo>
                      <a:pt x="208" y="171"/>
                    </a:lnTo>
                    <a:lnTo>
                      <a:pt x="201" y="190"/>
                    </a:lnTo>
                    <a:lnTo>
                      <a:pt x="188" y="205"/>
                    </a:lnTo>
                    <a:lnTo>
                      <a:pt x="167" y="218"/>
                    </a:lnTo>
                    <a:lnTo>
                      <a:pt x="150" y="222"/>
                    </a:lnTo>
                    <a:lnTo>
                      <a:pt x="135" y="223"/>
                    </a:lnTo>
                    <a:lnTo>
                      <a:pt x="120" y="222"/>
                    </a:lnTo>
                    <a:lnTo>
                      <a:pt x="105" y="218"/>
                    </a:lnTo>
                    <a:lnTo>
                      <a:pt x="91" y="212"/>
                    </a:lnTo>
                    <a:lnTo>
                      <a:pt x="78" y="207"/>
                    </a:lnTo>
                    <a:lnTo>
                      <a:pt x="65" y="201"/>
                    </a:lnTo>
                    <a:lnTo>
                      <a:pt x="53" y="196"/>
                    </a:lnTo>
                    <a:lnTo>
                      <a:pt x="45" y="189"/>
                    </a:lnTo>
                    <a:lnTo>
                      <a:pt x="38" y="185"/>
                    </a:lnTo>
                    <a:lnTo>
                      <a:pt x="30" y="182"/>
                    </a:lnTo>
                    <a:lnTo>
                      <a:pt x="23" y="178"/>
                    </a:lnTo>
                    <a:lnTo>
                      <a:pt x="34" y="190"/>
                    </a:lnTo>
                    <a:lnTo>
                      <a:pt x="47" y="200"/>
                    </a:lnTo>
                    <a:lnTo>
                      <a:pt x="60" y="208"/>
                    </a:lnTo>
                    <a:lnTo>
                      <a:pt x="75" y="216"/>
                    </a:lnTo>
                    <a:lnTo>
                      <a:pt x="89" y="223"/>
                    </a:lnTo>
                    <a:lnTo>
                      <a:pt x="105" y="228"/>
                    </a:lnTo>
                    <a:lnTo>
                      <a:pt x="122" y="233"/>
                    </a:lnTo>
                    <a:lnTo>
                      <a:pt x="141" y="2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4" name="Freeform 214"/>
              <p:cNvSpPr>
                <a:spLocks/>
              </p:cNvSpPr>
              <p:nvPr/>
            </p:nvSpPr>
            <p:spPr bwMode="auto">
              <a:xfrm>
                <a:off x="1546" y="620"/>
                <a:ext cx="31" cy="22"/>
              </a:xfrm>
              <a:custGeom>
                <a:avLst/>
                <a:gdLst>
                  <a:gd name="T0" fmla="*/ 0 w 92"/>
                  <a:gd name="T1" fmla="*/ 1 h 42"/>
                  <a:gd name="T2" fmla="*/ 0 w 92"/>
                  <a:gd name="T3" fmla="*/ 1 h 42"/>
                  <a:gd name="T4" fmla="*/ 0 w 92"/>
                  <a:gd name="T5" fmla="*/ 1 h 42"/>
                  <a:gd name="T6" fmla="*/ 0 w 92"/>
                  <a:gd name="T7" fmla="*/ 1 h 42"/>
                  <a:gd name="T8" fmla="*/ 0 w 92"/>
                  <a:gd name="T9" fmla="*/ 1 h 42"/>
                  <a:gd name="T10" fmla="*/ 0 w 92"/>
                  <a:gd name="T11" fmla="*/ 1 h 42"/>
                  <a:gd name="T12" fmla="*/ 0 w 92"/>
                  <a:gd name="T13" fmla="*/ 1 h 42"/>
                  <a:gd name="T14" fmla="*/ 0 w 92"/>
                  <a:gd name="T15" fmla="*/ 1 h 42"/>
                  <a:gd name="T16" fmla="*/ 0 w 92"/>
                  <a:gd name="T17" fmla="*/ 1 h 42"/>
                  <a:gd name="T18" fmla="*/ 0 w 92"/>
                  <a:gd name="T19" fmla="*/ 1 h 42"/>
                  <a:gd name="T20" fmla="*/ 0 w 92"/>
                  <a:gd name="T21" fmla="*/ 1 h 42"/>
                  <a:gd name="T22" fmla="*/ 0 w 92"/>
                  <a:gd name="T23" fmla="*/ 1 h 42"/>
                  <a:gd name="T24" fmla="*/ 0 w 92"/>
                  <a:gd name="T25" fmla="*/ 0 h 42"/>
                  <a:gd name="T26" fmla="*/ 0 w 92"/>
                  <a:gd name="T27" fmla="*/ 1 h 42"/>
                  <a:gd name="T28" fmla="*/ 0 w 92"/>
                  <a:gd name="T29" fmla="*/ 1 h 42"/>
                  <a:gd name="T30" fmla="*/ 0 w 92"/>
                  <a:gd name="T31" fmla="*/ 1 h 42"/>
                  <a:gd name="T32" fmla="*/ 0 w 92"/>
                  <a:gd name="T33" fmla="*/ 1 h 42"/>
                  <a:gd name="T34" fmla="*/ 0 w 92"/>
                  <a:gd name="T35" fmla="*/ 1 h 42"/>
                  <a:gd name="T36" fmla="*/ 0 w 92"/>
                  <a:gd name="T37" fmla="*/ 1 h 42"/>
                  <a:gd name="T38" fmla="*/ 0 w 92"/>
                  <a:gd name="T39" fmla="*/ 1 h 42"/>
                  <a:gd name="T40" fmla="*/ 0 w 92"/>
                  <a:gd name="T41" fmla="*/ 1 h 42"/>
                  <a:gd name="T42" fmla="*/ 0 w 92"/>
                  <a:gd name="T43" fmla="*/ 1 h 42"/>
                  <a:gd name="T44" fmla="*/ 0 w 92"/>
                  <a:gd name="T45" fmla="*/ 1 h 42"/>
                  <a:gd name="T46" fmla="*/ 0 w 92"/>
                  <a:gd name="T47" fmla="*/ 1 h 42"/>
                  <a:gd name="T48" fmla="*/ 0 w 92"/>
                  <a:gd name="T49" fmla="*/ 1 h 42"/>
                  <a:gd name="T50" fmla="*/ 0 w 92"/>
                  <a:gd name="T51" fmla="*/ 1 h 42"/>
                  <a:gd name="T52" fmla="*/ 0 w 92"/>
                  <a:gd name="T53" fmla="*/ 1 h 42"/>
                  <a:gd name="T54" fmla="*/ 0 w 92"/>
                  <a:gd name="T55" fmla="*/ 1 h 42"/>
                  <a:gd name="T56" fmla="*/ 0 w 92"/>
                  <a:gd name="T57" fmla="*/ 1 h 42"/>
                  <a:gd name="T58" fmla="*/ 0 w 92"/>
                  <a:gd name="T59" fmla="*/ 1 h 42"/>
                  <a:gd name="T60" fmla="*/ 0 w 92"/>
                  <a:gd name="T61" fmla="*/ 1 h 42"/>
                  <a:gd name="T62" fmla="*/ 0 w 92"/>
                  <a:gd name="T63" fmla="*/ 1 h 42"/>
                  <a:gd name="T64" fmla="*/ 0 w 92"/>
                  <a:gd name="T65" fmla="*/ 1 h 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2"/>
                  <a:gd name="T100" fmla="*/ 0 h 42"/>
                  <a:gd name="T101" fmla="*/ 92 w 92"/>
                  <a:gd name="T102" fmla="*/ 42 h 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2" h="42">
                    <a:moveTo>
                      <a:pt x="35" y="41"/>
                    </a:moveTo>
                    <a:lnTo>
                      <a:pt x="43" y="41"/>
                    </a:lnTo>
                    <a:lnTo>
                      <a:pt x="50" y="42"/>
                    </a:lnTo>
                    <a:lnTo>
                      <a:pt x="57" y="42"/>
                    </a:lnTo>
                    <a:lnTo>
                      <a:pt x="65" y="42"/>
                    </a:lnTo>
                    <a:lnTo>
                      <a:pt x="72" y="41"/>
                    </a:lnTo>
                    <a:lnTo>
                      <a:pt x="78" y="40"/>
                    </a:lnTo>
                    <a:lnTo>
                      <a:pt x="84" y="37"/>
                    </a:lnTo>
                    <a:lnTo>
                      <a:pt x="90" y="33"/>
                    </a:lnTo>
                    <a:lnTo>
                      <a:pt x="91" y="24"/>
                    </a:lnTo>
                    <a:lnTo>
                      <a:pt x="92" y="14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9" y="7"/>
                    </a:lnTo>
                    <a:lnTo>
                      <a:pt x="72" y="14"/>
                    </a:lnTo>
                    <a:lnTo>
                      <a:pt x="64" y="21"/>
                    </a:lnTo>
                    <a:lnTo>
                      <a:pt x="56" y="26"/>
                    </a:lnTo>
                    <a:lnTo>
                      <a:pt x="45" y="30"/>
                    </a:lnTo>
                    <a:lnTo>
                      <a:pt x="34" y="33"/>
                    </a:lnTo>
                    <a:lnTo>
                      <a:pt x="24" y="33"/>
                    </a:lnTo>
                    <a:lnTo>
                      <a:pt x="12" y="31"/>
                    </a:lnTo>
                    <a:lnTo>
                      <a:pt x="7" y="29"/>
                    </a:lnTo>
                    <a:lnTo>
                      <a:pt x="4" y="28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7" y="32"/>
                    </a:lnTo>
                    <a:lnTo>
                      <a:pt x="11" y="33"/>
                    </a:lnTo>
                    <a:lnTo>
                      <a:pt x="15" y="35"/>
                    </a:lnTo>
                    <a:lnTo>
                      <a:pt x="20" y="37"/>
                    </a:lnTo>
                    <a:lnTo>
                      <a:pt x="25" y="38"/>
                    </a:lnTo>
                    <a:lnTo>
                      <a:pt x="31" y="40"/>
                    </a:ln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5" name="Freeform 215"/>
              <p:cNvSpPr>
                <a:spLocks/>
              </p:cNvSpPr>
              <p:nvPr/>
            </p:nvSpPr>
            <p:spPr bwMode="auto">
              <a:xfrm>
                <a:off x="1599" y="599"/>
                <a:ext cx="14" cy="28"/>
              </a:xfrm>
              <a:custGeom>
                <a:avLst/>
                <a:gdLst>
                  <a:gd name="T0" fmla="*/ 0 w 43"/>
                  <a:gd name="T1" fmla="*/ 1 h 55"/>
                  <a:gd name="T2" fmla="*/ 0 w 43"/>
                  <a:gd name="T3" fmla="*/ 1 h 55"/>
                  <a:gd name="T4" fmla="*/ 0 w 43"/>
                  <a:gd name="T5" fmla="*/ 1 h 55"/>
                  <a:gd name="T6" fmla="*/ 0 w 43"/>
                  <a:gd name="T7" fmla="*/ 1 h 55"/>
                  <a:gd name="T8" fmla="*/ 0 w 43"/>
                  <a:gd name="T9" fmla="*/ 1 h 55"/>
                  <a:gd name="T10" fmla="*/ 0 w 43"/>
                  <a:gd name="T11" fmla="*/ 1 h 55"/>
                  <a:gd name="T12" fmla="*/ 0 w 43"/>
                  <a:gd name="T13" fmla="*/ 0 h 55"/>
                  <a:gd name="T14" fmla="*/ 0 w 43"/>
                  <a:gd name="T15" fmla="*/ 1 h 55"/>
                  <a:gd name="T16" fmla="*/ 0 w 43"/>
                  <a:gd name="T17" fmla="*/ 1 h 55"/>
                  <a:gd name="T18" fmla="*/ 0 w 43"/>
                  <a:gd name="T19" fmla="*/ 1 h 55"/>
                  <a:gd name="T20" fmla="*/ 0 w 43"/>
                  <a:gd name="T21" fmla="*/ 1 h 55"/>
                  <a:gd name="T22" fmla="*/ 0 w 43"/>
                  <a:gd name="T23" fmla="*/ 1 h 55"/>
                  <a:gd name="T24" fmla="*/ 0 w 43"/>
                  <a:gd name="T25" fmla="*/ 1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3"/>
                  <a:gd name="T40" fmla="*/ 0 h 55"/>
                  <a:gd name="T41" fmla="*/ 43 w 43"/>
                  <a:gd name="T42" fmla="*/ 55 h 5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3" h="55">
                    <a:moveTo>
                      <a:pt x="5" y="54"/>
                    </a:moveTo>
                    <a:lnTo>
                      <a:pt x="7" y="54"/>
                    </a:lnTo>
                    <a:lnTo>
                      <a:pt x="10" y="53"/>
                    </a:lnTo>
                    <a:lnTo>
                      <a:pt x="13" y="52"/>
                    </a:lnTo>
                    <a:lnTo>
                      <a:pt x="16" y="51"/>
                    </a:lnTo>
                    <a:lnTo>
                      <a:pt x="43" y="8"/>
                    </a:lnTo>
                    <a:lnTo>
                      <a:pt x="22" y="0"/>
                    </a:lnTo>
                    <a:lnTo>
                      <a:pt x="23" y="2"/>
                    </a:lnTo>
                    <a:lnTo>
                      <a:pt x="24" y="4"/>
                    </a:lnTo>
                    <a:lnTo>
                      <a:pt x="25" y="7"/>
                    </a:lnTo>
                    <a:lnTo>
                      <a:pt x="26" y="10"/>
                    </a:lnTo>
                    <a:lnTo>
                      <a:pt x="0" y="5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6" name="Freeform 216"/>
              <p:cNvSpPr>
                <a:spLocks/>
              </p:cNvSpPr>
              <p:nvPr/>
            </p:nvSpPr>
            <p:spPr bwMode="auto">
              <a:xfrm>
                <a:off x="2073" y="590"/>
                <a:ext cx="1" cy="24"/>
              </a:xfrm>
              <a:custGeom>
                <a:avLst/>
                <a:gdLst>
                  <a:gd name="T0" fmla="*/ 0 w 3"/>
                  <a:gd name="T1" fmla="*/ 0 h 50"/>
                  <a:gd name="T2" fmla="*/ 0 w 3"/>
                  <a:gd name="T3" fmla="*/ 0 h 50"/>
                  <a:gd name="T4" fmla="*/ 0 w 3"/>
                  <a:gd name="T5" fmla="*/ 0 h 50"/>
                  <a:gd name="T6" fmla="*/ 0 60000 65536"/>
                  <a:gd name="T7" fmla="*/ 0 60000 65536"/>
                  <a:gd name="T8" fmla="*/ 0 60000 65536"/>
                  <a:gd name="T9" fmla="*/ 0 w 3"/>
                  <a:gd name="T10" fmla="*/ 0 h 50"/>
                  <a:gd name="T11" fmla="*/ 3 w 3"/>
                  <a:gd name="T12" fmla="*/ 50 h 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" h="50">
                    <a:moveTo>
                      <a:pt x="0" y="50"/>
                    </a:moveTo>
                    <a:lnTo>
                      <a:pt x="3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7" name="Freeform 217"/>
              <p:cNvSpPr>
                <a:spLocks/>
              </p:cNvSpPr>
              <p:nvPr/>
            </p:nvSpPr>
            <p:spPr bwMode="auto">
              <a:xfrm>
                <a:off x="1735" y="582"/>
                <a:ext cx="29" cy="33"/>
              </a:xfrm>
              <a:custGeom>
                <a:avLst/>
                <a:gdLst>
                  <a:gd name="T0" fmla="*/ 0 w 85"/>
                  <a:gd name="T1" fmla="*/ 1 h 66"/>
                  <a:gd name="T2" fmla="*/ 0 w 85"/>
                  <a:gd name="T3" fmla="*/ 1 h 66"/>
                  <a:gd name="T4" fmla="*/ 0 w 85"/>
                  <a:gd name="T5" fmla="*/ 1 h 66"/>
                  <a:gd name="T6" fmla="*/ 0 w 85"/>
                  <a:gd name="T7" fmla="*/ 1 h 66"/>
                  <a:gd name="T8" fmla="*/ 0 w 85"/>
                  <a:gd name="T9" fmla="*/ 1 h 66"/>
                  <a:gd name="T10" fmla="*/ 0 w 85"/>
                  <a:gd name="T11" fmla="*/ 1 h 66"/>
                  <a:gd name="T12" fmla="*/ 0 w 85"/>
                  <a:gd name="T13" fmla="*/ 1 h 66"/>
                  <a:gd name="T14" fmla="*/ 0 w 85"/>
                  <a:gd name="T15" fmla="*/ 1 h 66"/>
                  <a:gd name="T16" fmla="*/ 0 w 85"/>
                  <a:gd name="T17" fmla="*/ 1 h 66"/>
                  <a:gd name="T18" fmla="*/ 0 w 85"/>
                  <a:gd name="T19" fmla="*/ 1 h 66"/>
                  <a:gd name="T20" fmla="*/ 0 w 85"/>
                  <a:gd name="T21" fmla="*/ 1 h 66"/>
                  <a:gd name="T22" fmla="*/ 0 w 85"/>
                  <a:gd name="T23" fmla="*/ 1 h 66"/>
                  <a:gd name="T24" fmla="*/ 0 w 85"/>
                  <a:gd name="T25" fmla="*/ 1 h 66"/>
                  <a:gd name="T26" fmla="*/ 0 w 85"/>
                  <a:gd name="T27" fmla="*/ 1 h 66"/>
                  <a:gd name="T28" fmla="*/ 0 w 85"/>
                  <a:gd name="T29" fmla="*/ 1 h 66"/>
                  <a:gd name="T30" fmla="*/ 0 w 85"/>
                  <a:gd name="T31" fmla="*/ 1 h 66"/>
                  <a:gd name="T32" fmla="*/ 0 w 85"/>
                  <a:gd name="T33" fmla="*/ 0 h 66"/>
                  <a:gd name="T34" fmla="*/ 0 w 85"/>
                  <a:gd name="T35" fmla="*/ 1 h 66"/>
                  <a:gd name="T36" fmla="*/ 0 w 85"/>
                  <a:gd name="T37" fmla="*/ 1 h 66"/>
                  <a:gd name="T38" fmla="*/ 0 w 85"/>
                  <a:gd name="T39" fmla="*/ 1 h 66"/>
                  <a:gd name="T40" fmla="*/ 0 w 85"/>
                  <a:gd name="T41" fmla="*/ 1 h 66"/>
                  <a:gd name="T42" fmla="*/ 0 w 85"/>
                  <a:gd name="T43" fmla="*/ 1 h 66"/>
                  <a:gd name="T44" fmla="*/ 0 w 85"/>
                  <a:gd name="T45" fmla="*/ 1 h 66"/>
                  <a:gd name="T46" fmla="*/ 0 w 85"/>
                  <a:gd name="T47" fmla="*/ 1 h 66"/>
                  <a:gd name="T48" fmla="*/ 0 w 85"/>
                  <a:gd name="T49" fmla="*/ 1 h 66"/>
                  <a:gd name="T50" fmla="*/ 0 w 85"/>
                  <a:gd name="T51" fmla="*/ 1 h 66"/>
                  <a:gd name="T52" fmla="*/ 0 w 85"/>
                  <a:gd name="T53" fmla="*/ 1 h 66"/>
                  <a:gd name="T54" fmla="*/ 0 w 85"/>
                  <a:gd name="T55" fmla="*/ 1 h 66"/>
                  <a:gd name="T56" fmla="*/ 0 w 85"/>
                  <a:gd name="T57" fmla="*/ 1 h 66"/>
                  <a:gd name="T58" fmla="*/ 0 w 85"/>
                  <a:gd name="T59" fmla="*/ 1 h 66"/>
                  <a:gd name="T60" fmla="*/ 0 w 85"/>
                  <a:gd name="T61" fmla="*/ 1 h 66"/>
                  <a:gd name="T62" fmla="*/ 0 w 85"/>
                  <a:gd name="T63" fmla="*/ 1 h 66"/>
                  <a:gd name="T64" fmla="*/ 0 w 85"/>
                  <a:gd name="T65" fmla="*/ 1 h 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5"/>
                  <a:gd name="T100" fmla="*/ 0 h 66"/>
                  <a:gd name="T101" fmla="*/ 85 w 85"/>
                  <a:gd name="T102" fmla="*/ 66 h 6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5" h="66">
                    <a:moveTo>
                      <a:pt x="9" y="66"/>
                    </a:moveTo>
                    <a:lnTo>
                      <a:pt x="36" y="40"/>
                    </a:lnTo>
                    <a:lnTo>
                      <a:pt x="36" y="39"/>
                    </a:lnTo>
                    <a:lnTo>
                      <a:pt x="36" y="37"/>
                    </a:lnTo>
                    <a:lnTo>
                      <a:pt x="37" y="34"/>
                    </a:lnTo>
                    <a:lnTo>
                      <a:pt x="38" y="32"/>
                    </a:lnTo>
                    <a:lnTo>
                      <a:pt x="42" y="31"/>
                    </a:lnTo>
                    <a:lnTo>
                      <a:pt x="42" y="30"/>
                    </a:lnTo>
                    <a:lnTo>
                      <a:pt x="43" y="29"/>
                    </a:lnTo>
                    <a:lnTo>
                      <a:pt x="46" y="32"/>
                    </a:lnTo>
                    <a:lnTo>
                      <a:pt x="59" y="64"/>
                    </a:lnTo>
                    <a:lnTo>
                      <a:pt x="85" y="54"/>
                    </a:lnTo>
                    <a:lnTo>
                      <a:pt x="79" y="13"/>
                    </a:lnTo>
                    <a:lnTo>
                      <a:pt x="76" y="9"/>
                    </a:lnTo>
                    <a:lnTo>
                      <a:pt x="71" y="5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6" y="3"/>
                    </a:lnTo>
                    <a:lnTo>
                      <a:pt x="38" y="8"/>
                    </a:lnTo>
                    <a:lnTo>
                      <a:pt x="31" y="15"/>
                    </a:lnTo>
                    <a:lnTo>
                      <a:pt x="25" y="22"/>
                    </a:lnTo>
                    <a:lnTo>
                      <a:pt x="18" y="31"/>
                    </a:lnTo>
                    <a:lnTo>
                      <a:pt x="12" y="39"/>
                    </a:lnTo>
                    <a:lnTo>
                      <a:pt x="6" y="47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0" y="64"/>
                    </a:lnTo>
                    <a:lnTo>
                      <a:pt x="3" y="64"/>
                    </a:lnTo>
                    <a:lnTo>
                      <a:pt x="5" y="65"/>
                    </a:lnTo>
                    <a:lnTo>
                      <a:pt x="6" y="66"/>
                    </a:lnTo>
                    <a:lnTo>
                      <a:pt x="9" y="66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8" name="Freeform 218"/>
              <p:cNvSpPr>
                <a:spLocks/>
              </p:cNvSpPr>
              <p:nvPr/>
            </p:nvSpPr>
            <p:spPr bwMode="auto">
              <a:xfrm>
                <a:off x="1756" y="563"/>
                <a:ext cx="8" cy="6"/>
              </a:xfrm>
              <a:custGeom>
                <a:avLst/>
                <a:gdLst>
                  <a:gd name="T0" fmla="*/ 0 w 23"/>
                  <a:gd name="T1" fmla="*/ 1 h 11"/>
                  <a:gd name="T2" fmla="*/ 0 w 23"/>
                  <a:gd name="T3" fmla="*/ 1 h 11"/>
                  <a:gd name="T4" fmla="*/ 0 w 23"/>
                  <a:gd name="T5" fmla="*/ 1 h 11"/>
                  <a:gd name="T6" fmla="*/ 0 w 23"/>
                  <a:gd name="T7" fmla="*/ 1 h 11"/>
                  <a:gd name="T8" fmla="*/ 0 w 23"/>
                  <a:gd name="T9" fmla="*/ 1 h 11"/>
                  <a:gd name="T10" fmla="*/ 0 w 23"/>
                  <a:gd name="T11" fmla="*/ 0 h 11"/>
                  <a:gd name="T12" fmla="*/ 0 w 23"/>
                  <a:gd name="T13" fmla="*/ 1 h 11"/>
                  <a:gd name="T14" fmla="*/ 0 w 23"/>
                  <a:gd name="T15" fmla="*/ 1 h 11"/>
                  <a:gd name="T16" fmla="*/ 0 w 23"/>
                  <a:gd name="T17" fmla="*/ 1 h 11"/>
                  <a:gd name="T18" fmla="*/ 0 w 23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"/>
                  <a:gd name="T31" fmla="*/ 0 h 11"/>
                  <a:gd name="T32" fmla="*/ 23 w 23"/>
                  <a:gd name="T33" fmla="*/ 11 h 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" h="11">
                    <a:moveTo>
                      <a:pt x="0" y="11"/>
                    </a:moveTo>
                    <a:lnTo>
                      <a:pt x="21" y="7"/>
                    </a:lnTo>
                    <a:lnTo>
                      <a:pt x="23" y="4"/>
                    </a:lnTo>
                    <a:lnTo>
                      <a:pt x="23" y="3"/>
                    </a:lnTo>
                    <a:lnTo>
                      <a:pt x="22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8" y="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79" name="Freeform 219"/>
              <p:cNvSpPr>
                <a:spLocks/>
              </p:cNvSpPr>
              <p:nvPr/>
            </p:nvSpPr>
            <p:spPr bwMode="auto">
              <a:xfrm>
                <a:off x="1754" y="553"/>
                <a:ext cx="3" cy="6"/>
              </a:xfrm>
              <a:custGeom>
                <a:avLst/>
                <a:gdLst>
                  <a:gd name="T0" fmla="*/ 0 w 9"/>
                  <a:gd name="T1" fmla="*/ 1 h 12"/>
                  <a:gd name="T2" fmla="*/ 0 w 9"/>
                  <a:gd name="T3" fmla="*/ 1 h 12"/>
                  <a:gd name="T4" fmla="*/ 0 w 9"/>
                  <a:gd name="T5" fmla="*/ 1 h 12"/>
                  <a:gd name="T6" fmla="*/ 0 w 9"/>
                  <a:gd name="T7" fmla="*/ 1 h 12"/>
                  <a:gd name="T8" fmla="*/ 0 w 9"/>
                  <a:gd name="T9" fmla="*/ 0 h 12"/>
                  <a:gd name="T10" fmla="*/ 0 w 9"/>
                  <a:gd name="T11" fmla="*/ 1 h 12"/>
                  <a:gd name="T12" fmla="*/ 0 w 9"/>
                  <a:gd name="T13" fmla="*/ 1 h 12"/>
                  <a:gd name="T14" fmla="*/ 0 w 9"/>
                  <a:gd name="T15" fmla="*/ 1 h 12"/>
                  <a:gd name="T16" fmla="*/ 0 w 9"/>
                  <a:gd name="T17" fmla="*/ 1 h 12"/>
                  <a:gd name="T18" fmla="*/ 0 w 9"/>
                  <a:gd name="T19" fmla="*/ 1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"/>
                  <a:gd name="T31" fmla="*/ 0 h 12"/>
                  <a:gd name="T32" fmla="*/ 9 w 9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" h="12">
                    <a:moveTo>
                      <a:pt x="9" y="11"/>
                    </a:moveTo>
                    <a:lnTo>
                      <a:pt x="7" y="8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180" name="Freeform 220"/>
              <p:cNvSpPr>
                <a:spLocks/>
              </p:cNvSpPr>
              <p:nvPr/>
            </p:nvSpPr>
            <p:spPr bwMode="auto">
              <a:xfrm>
                <a:off x="1746" y="536"/>
                <a:ext cx="25" cy="8"/>
              </a:xfrm>
              <a:custGeom>
                <a:avLst/>
                <a:gdLst>
                  <a:gd name="T0" fmla="*/ 0 w 76"/>
                  <a:gd name="T1" fmla="*/ 1 h 16"/>
                  <a:gd name="T2" fmla="*/ 0 w 76"/>
                  <a:gd name="T3" fmla="*/ 1 h 16"/>
                  <a:gd name="T4" fmla="*/ 0 w 76"/>
                  <a:gd name="T5" fmla="*/ 1 h 16"/>
                  <a:gd name="T6" fmla="*/ 0 w 76"/>
                  <a:gd name="T7" fmla="*/ 1 h 16"/>
                  <a:gd name="T8" fmla="*/ 0 w 76"/>
                  <a:gd name="T9" fmla="*/ 1 h 16"/>
                  <a:gd name="T10" fmla="*/ 0 w 76"/>
                  <a:gd name="T11" fmla="*/ 1 h 16"/>
                  <a:gd name="T12" fmla="*/ 0 w 76"/>
                  <a:gd name="T13" fmla="*/ 1 h 16"/>
                  <a:gd name="T14" fmla="*/ 0 w 76"/>
                  <a:gd name="T15" fmla="*/ 1 h 16"/>
                  <a:gd name="T16" fmla="*/ 0 w 76"/>
                  <a:gd name="T17" fmla="*/ 1 h 16"/>
                  <a:gd name="T18" fmla="*/ 0 w 76"/>
                  <a:gd name="T19" fmla="*/ 0 h 16"/>
                  <a:gd name="T20" fmla="*/ 0 w 76"/>
                  <a:gd name="T21" fmla="*/ 1 h 16"/>
                  <a:gd name="T22" fmla="*/ 0 w 76"/>
                  <a:gd name="T23" fmla="*/ 1 h 16"/>
                  <a:gd name="T24" fmla="*/ 0 w 76"/>
                  <a:gd name="T25" fmla="*/ 1 h 16"/>
                  <a:gd name="T26" fmla="*/ 0 w 76"/>
                  <a:gd name="T27" fmla="*/ 1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6"/>
                  <a:gd name="T43" fmla="*/ 0 h 16"/>
                  <a:gd name="T44" fmla="*/ 76 w 7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6" h="16">
                    <a:moveTo>
                      <a:pt x="25" y="16"/>
                    </a:moveTo>
                    <a:lnTo>
                      <a:pt x="31" y="16"/>
                    </a:lnTo>
                    <a:lnTo>
                      <a:pt x="38" y="16"/>
                    </a:lnTo>
                    <a:lnTo>
                      <a:pt x="45" y="16"/>
                    </a:lnTo>
                    <a:lnTo>
                      <a:pt x="52" y="16"/>
                    </a:lnTo>
                    <a:lnTo>
                      <a:pt x="59" y="15"/>
                    </a:lnTo>
                    <a:lnTo>
                      <a:pt x="65" y="14"/>
                    </a:lnTo>
                    <a:lnTo>
                      <a:pt x="71" y="11"/>
                    </a:lnTo>
                    <a:lnTo>
                      <a:pt x="76" y="7"/>
                    </a:lnTo>
                    <a:lnTo>
                      <a:pt x="0" y="0"/>
                    </a:lnTo>
                    <a:lnTo>
                      <a:pt x="2" y="5"/>
                    </a:lnTo>
                    <a:lnTo>
                      <a:pt x="8" y="9"/>
                    </a:lnTo>
                    <a:lnTo>
                      <a:pt x="17" y="14"/>
                    </a:lnTo>
                    <a:lnTo>
                      <a:pt x="25" y="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VE"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</p:grpSp>
      <p:pic>
        <p:nvPicPr>
          <p:cNvPr id="181" name="Picture 221" descr="PE01324_"/>
          <p:cNvPicPr>
            <a:picLocks noChangeAspect="1" noChangeArrowheads="1"/>
          </p:cNvPicPr>
          <p:nvPr/>
        </p:nvPicPr>
        <p:blipFill>
          <a:blip r:embed="rId5" cstate="print">
            <a:lum bright="6000" contrast="8000"/>
          </a:blip>
          <a:srcRect/>
          <a:stretch>
            <a:fillRect/>
          </a:stretch>
        </p:blipFill>
        <p:spPr bwMode="auto">
          <a:xfrm>
            <a:off x="0" y="1071546"/>
            <a:ext cx="149225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223" descr="PE02537_"/>
          <p:cNvPicPr>
            <a:picLocks noChangeAspect="1" noChangeArrowheads="1"/>
          </p:cNvPicPr>
          <p:nvPr/>
        </p:nvPicPr>
        <p:blipFill>
          <a:blip r:embed="rId6" cstate="print">
            <a:lum bright="6000" contrast="6000"/>
          </a:blip>
          <a:srcRect/>
          <a:stretch>
            <a:fillRect/>
          </a:stretch>
        </p:blipFill>
        <p:spPr bwMode="auto">
          <a:xfrm>
            <a:off x="7531094" y="2072482"/>
            <a:ext cx="9096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224" descr="PE03877_"/>
          <p:cNvPicPr>
            <a:picLocks noChangeAspect="1" noChangeArrowheads="1"/>
          </p:cNvPicPr>
          <p:nvPr/>
        </p:nvPicPr>
        <p:blipFill>
          <a:blip r:embed="rId7" cstate="print">
            <a:lum bright="-2000" contrast="-2000"/>
          </a:blip>
          <a:srcRect/>
          <a:stretch>
            <a:fillRect/>
          </a:stretch>
        </p:blipFill>
        <p:spPr bwMode="auto">
          <a:xfrm>
            <a:off x="6005389" y="1051075"/>
            <a:ext cx="990600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" name="AutoShape 226"/>
          <p:cNvSpPr>
            <a:spLocks noChangeArrowheads="1"/>
          </p:cNvSpPr>
          <p:nvPr/>
        </p:nvSpPr>
        <p:spPr bwMode="auto">
          <a:xfrm>
            <a:off x="1547813" y="1441450"/>
            <a:ext cx="520700" cy="2698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wrap="none" anchor="ctr"/>
          <a:lstStyle/>
          <a:p>
            <a:endParaRPr lang="es-VE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5" name="AutoShape 227"/>
          <p:cNvSpPr>
            <a:spLocks noChangeArrowheads="1"/>
          </p:cNvSpPr>
          <p:nvPr/>
        </p:nvSpPr>
        <p:spPr bwMode="auto">
          <a:xfrm>
            <a:off x="3563938" y="1458913"/>
            <a:ext cx="398462" cy="2698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6" name="AutoShape 228"/>
          <p:cNvSpPr>
            <a:spLocks noChangeArrowheads="1"/>
          </p:cNvSpPr>
          <p:nvPr/>
        </p:nvSpPr>
        <p:spPr bwMode="auto">
          <a:xfrm>
            <a:off x="5364163" y="1458913"/>
            <a:ext cx="503237" cy="19843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7" name="AutoShape 229"/>
          <p:cNvSpPr>
            <a:spLocks noChangeArrowheads="1"/>
          </p:cNvSpPr>
          <p:nvPr/>
        </p:nvSpPr>
        <p:spPr bwMode="auto">
          <a:xfrm rot="8253256">
            <a:off x="7148513" y="3860800"/>
            <a:ext cx="1130300" cy="2159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rot="10800000"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8" name="AutoShape 230"/>
          <p:cNvSpPr>
            <a:spLocks noChangeArrowheads="1"/>
          </p:cNvSpPr>
          <p:nvPr/>
        </p:nvSpPr>
        <p:spPr bwMode="auto">
          <a:xfrm rot="11855545">
            <a:off x="3459163" y="3416300"/>
            <a:ext cx="2352675" cy="34448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rot="10800000"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9" name="AutoShape 231"/>
          <p:cNvSpPr>
            <a:spLocks noChangeArrowheads="1"/>
          </p:cNvSpPr>
          <p:nvPr/>
        </p:nvSpPr>
        <p:spPr bwMode="auto">
          <a:xfrm rot="16200000">
            <a:off x="6028532" y="2575719"/>
            <a:ext cx="1046162" cy="2159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solidFill>
              <a:srgbClr val="002060"/>
            </a:solidFill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rot="10800000"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0" name="AutoShape 233"/>
          <p:cNvSpPr>
            <a:spLocks noChangeArrowheads="1"/>
          </p:cNvSpPr>
          <p:nvPr/>
        </p:nvSpPr>
        <p:spPr bwMode="auto">
          <a:xfrm rot="5449444">
            <a:off x="3017838" y="5083175"/>
            <a:ext cx="4572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solidFill>
              <a:srgbClr val="002060"/>
            </a:solidFill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91" name="Picture 240" descr="AD00167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87613"/>
            <a:ext cx="10556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AutoShape 242"/>
          <p:cNvSpPr>
            <a:spLocks noChangeArrowheads="1"/>
          </p:cNvSpPr>
          <p:nvPr/>
        </p:nvSpPr>
        <p:spPr bwMode="auto">
          <a:xfrm rot="2075927">
            <a:off x="7346950" y="1654175"/>
            <a:ext cx="481013" cy="23971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solidFill>
              <a:srgbClr val="002060"/>
            </a:solidFill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3" name="Text Box 243"/>
          <p:cNvSpPr txBox="1">
            <a:spLocks noChangeArrowheads="1"/>
          </p:cNvSpPr>
          <p:nvPr/>
        </p:nvSpPr>
        <p:spPr bwMode="auto">
          <a:xfrm>
            <a:off x="5572132" y="1857364"/>
            <a:ext cx="2052662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15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UPC/LC/FT/FPADM</a:t>
            </a:r>
            <a:endParaRPr lang="es-ES_tradnl" sz="15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94" name="Picture 244" descr="PEOPL00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868" y="3764118"/>
            <a:ext cx="1152525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" name="Picture 18" descr="PE01561_"/>
          <p:cNvPicPr>
            <a:picLocks noChangeAspect="1" noChangeArrowheads="1"/>
          </p:cNvPicPr>
          <p:nvPr/>
        </p:nvPicPr>
        <p:blipFill>
          <a:blip r:embed="rId10" cstate="print">
            <a:lum bright="-16000" contrast="-6000"/>
          </a:blip>
          <a:srcRect/>
          <a:stretch>
            <a:fillRect/>
          </a:stretch>
        </p:blipFill>
        <p:spPr bwMode="auto">
          <a:xfrm>
            <a:off x="2557463" y="5473700"/>
            <a:ext cx="15240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AutoShape 256"/>
          <p:cNvSpPr>
            <a:spLocks noChangeArrowheads="1"/>
          </p:cNvSpPr>
          <p:nvPr/>
        </p:nvSpPr>
        <p:spPr bwMode="auto">
          <a:xfrm rot="10800000">
            <a:off x="3852863" y="4249738"/>
            <a:ext cx="19304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A7A99"/>
            </a:prstShdw>
          </a:effectLst>
        </p:spPr>
        <p:txBody>
          <a:bodyPr rot="10800000" wrap="none" anchor="ctr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7" name="Text Box 257"/>
          <p:cNvSpPr txBox="1">
            <a:spLocks noChangeArrowheads="1"/>
          </p:cNvSpPr>
          <p:nvPr/>
        </p:nvSpPr>
        <p:spPr bwMode="auto">
          <a:xfrm rot="945298">
            <a:off x="4487636" y="3167405"/>
            <a:ext cx="9989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CERRAR</a:t>
            </a:r>
            <a:endParaRPr lang="es-ES_tradnl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8" name="Text Box 258"/>
          <p:cNvSpPr txBox="1">
            <a:spLocks noChangeArrowheads="1"/>
          </p:cNvSpPr>
          <p:nvPr/>
        </p:nvSpPr>
        <p:spPr bwMode="auto">
          <a:xfrm rot="21120480">
            <a:off x="4716463" y="4608513"/>
            <a:ext cx="12922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REPORTAR</a:t>
            </a:r>
          </a:p>
        </p:txBody>
      </p:sp>
      <p:sp>
        <p:nvSpPr>
          <p:cNvPr id="199" name="Text Box 259"/>
          <p:cNvSpPr txBox="1">
            <a:spLocks noChangeArrowheads="1"/>
          </p:cNvSpPr>
          <p:nvPr/>
        </p:nvSpPr>
        <p:spPr bwMode="auto">
          <a:xfrm>
            <a:off x="5868988" y="3384550"/>
            <a:ext cx="15843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SEGUIMIENTO</a:t>
            </a:r>
          </a:p>
        </p:txBody>
      </p:sp>
      <p:sp>
        <p:nvSpPr>
          <p:cNvPr id="200" name="Text Box 3"/>
          <p:cNvSpPr txBox="1">
            <a:spLocks noChangeArrowheads="1"/>
          </p:cNvSpPr>
          <p:nvPr/>
        </p:nvSpPr>
        <p:spPr bwMode="auto">
          <a:xfrm>
            <a:off x="0" y="2500306"/>
            <a:ext cx="1676400" cy="549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ACTIVIDAD SOSPECHOSA</a:t>
            </a:r>
          </a:p>
        </p:txBody>
      </p:sp>
      <p:sp>
        <p:nvSpPr>
          <p:cNvPr id="201" name="Text Box 11"/>
          <p:cNvSpPr txBox="1">
            <a:spLocks noChangeArrowheads="1"/>
          </p:cNvSpPr>
          <p:nvPr/>
        </p:nvSpPr>
        <p:spPr bwMode="auto">
          <a:xfrm>
            <a:off x="2051050" y="2182813"/>
            <a:ext cx="122555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VE" sz="15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GERENTE</a:t>
            </a:r>
            <a:endParaRPr lang="es-ES" sz="15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2" name="Text Box 183"/>
          <p:cNvSpPr txBox="1">
            <a:spLocks noChangeArrowheads="1"/>
          </p:cNvSpPr>
          <p:nvPr/>
        </p:nvSpPr>
        <p:spPr bwMode="auto">
          <a:xfrm>
            <a:off x="5054600" y="5574831"/>
            <a:ext cx="3563937" cy="11493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s-ES_tradnl" sz="3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Reporte de Actividad </a:t>
            </a:r>
          </a:p>
          <a:p>
            <a:pPr algn="ctr">
              <a:defRPr/>
            </a:pPr>
            <a:r>
              <a:rPr lang="es-ES_tradnl" sz="32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Sospechosa</a:t>
            </a:r>
          </a:p>
        </p:txBody>
      </p:sp>
      <p:sp>
        <p:nvSpPr>
          <p:cNvPr id="203" name="Text Box 187"/>
          <p:cNvSpPr txBox="1">
            <a:spLocks noChangeArrowheads="1"/>
          </p:cNvSpPr>
          <p:nvPr/>
        </p:nvSpPr>
        <p:spPr bwMode="auto">
          <a:xfrm>
            <a:off x="1676400" y="178586"/>
            <a:ext cx="66400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4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Proceso del R.A.S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71800" cy="213285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39752" y="2636912"/>
            <a:ext cx="43077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88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CASOS</a:t>
            </a:r>
            <a:endParaRPr lang="es-VE" sz="88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714480" cy="1714489"/>
          </a:xfrm>
          <a:prstGeom prst="rect">
            <a:avLst/>
          </a:prstGeom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0" y="6315075"/>
            <a:ext cx="9144000" cy="577850"/>
            <a:chOff x="-1" y="2704"/>
            <a:chExt cx="5760" cy="799"/>
          </a:xfrm>
        </p:grpSpPr>
        <p:sp>
          <p:nvSpPr>
            <p:cNvPr id="10" name="AutoShape 14"/>
            <p:cNvSpPr>
              <a:spLocks noChangeArrowheads="1"/>
            </p:cNvSpPr>
            <p:nvPr/>
          </p:nvSpPr>
          <p:spPr bwMode="auto">
            <a:xfrm>
              <a:off x="-1" y="2704"/>
              <a:ext cx="5760" cy="411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1" name="AutoShape 15"/>
            <p:cNvSpPr>
              <a:spLocks noChangeArrowheads="1"/>
            </p:cNvSpPr>
            <p:nvPr/>
          </p:nvSpPr>
          <p:spPr bwMode="auto">
            <a:xfrm>
              <a:off x="-1" y="2725"/>
              <a:ext cx="5760" cy="411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 rot="10800000">
              <a:off x="-1" y="2766"/>
              <a:ext cx="5760" cy="737"/>
              <a:chOff x="0" y="255"/>
              <a:chExt cx="5760" cy="1415"/>
            </a:xfrm>
          </p:grpSpPr>
          <p:sp>
            <p:nvSpPr>
              <p:cNvPr id="13" name="AutoShape 17"/>
              <p:cNvSpPr>
                <a:spLocks noChangeArrowheads="1"/>
              </p:cNvSpPr>
              <p:nvPr/>
            </p:nvSpPr>
            <p:spPr bwMode="auto">
              <a:xfrm>
                <a:off x="0" y="879"/>
                <a:ext cx="5760" cy="79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0" y="255"/>
                <a:ext cx="5760" cy="107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27"/>
          <p:cNvGrpSpPr>
            <a:grpSpLocks/>
          </p:cNvGrpSpPr>
          <p:nvPr/>
        </p:nvGrpSpPr>
        <p:grpSpPr bwMode="auto">
          <a:xfrm>
            <a:off x="3733800" y="1357298"/>
            <a:ext cx="5410200" cy="5500702"/>
            <a:chOff x="0" y="527"/>
            <a:chExt cx="3152" cy="2341"/>
          </a:xfrm>
        </p:grpSpPr>
        <p:pic>
          <p:nvPicPr>
            <p:cNvPr id="21" name="Picture 24"/>
            <p:cNvPicPr>
              <a:picLocks noChangeAspect="1" noChangeArrowheads="1"/>
            </p:cNvPicPr>
            <p:nvPr/>
          </p:nvPicPr>
          <p:blipFill>
            <a:blip r:embed="rId3" cstate="print"/>
            <a:srcRect t="42662" b="3148"/>
            <a:stretch>
              <a:fillRect/>
            </a:stretch>
          </p:blipFill>
          <p:spPr bwMode="auto">
            <a:xfrm>
              <a:off x="0" y="527"/>
              <a:ext cx="3152" cy="2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816" y="1570"/>
              <a:ext cx="726" cy="408"/>
            </a:xfrm>
            <a:prstGeom prst="rect">
              <a:avLst/>
            </a:prstGeom>
            <a:noFill/>
            <a:ln w="28575" algn="ctr">
              <a:solidFill>
                <a:srgbClr val="FF111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1542" y="1025"/>
              <a:ext cx="771" cy="182"/>
            </a:xfrm>
            <a:prstGeom prst="rect">
              <a:avLst/>
            </a:prstGeom>
            <a:noFill/>
            <a:ln w="28575" algn="ctr">
              <a:solidFill>
                <a:srgbClr val="FF111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8"/>
          <p:cNvSpPr>
            <a:spLocks noChangeArrowheads="1"/>
          </p:cNvSpPr>
          <p:nvPr/>
        </p:nvSpPr>
        <p:spPr bwMode="auto">
          <a:xfrm>
            <a:off x="3733800" y="4495800"/>
            <a:ext cx="1524000" cy="228600"/>
          </a:xfrm>
          <a:prstGeom prst="ellipse">
            <a:avLst/>
          </a:prstGeom>
          <a:noFill/>
          <a:ln w="31750">
            <a:solidFill>
              <a:srgbClr val="FF1515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84300"/>
            <a:ext cx="3814763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CuadroTexto"/>
          <p:cNvSpPr txBox="1"/>
          <p:nvPr/>
        </p:nvSpPr>
        <p:spPr>
          <a:xfrm>
            <a:off x="3491880" y="229191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b="1" dirty="0" smtClean="0">
                <a:solidFill>
                  <a:schemeClr val="accent5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CASO</a:t>
            </a:r>
            <a:endParaRPr lang="es-VE" sz="4000" b="1" dirty="0">
              <a:solidFill>
                <a:schemeClr val="accent5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5038"/>
            <a:ext cx="4059238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7" descr="tod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775" y="6446838"/>
            <a:ext cx="6762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3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8763" y="0"/>
            <a:ext cx="5075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23 Imagen" descr="C:\Users\contablidad\Downloads\9be860_prevencion-de-legitimacion-de-capitales_w688.jpg">
            <a:extLst>
              <a:ext uri="{FF2B5EF4-FFF2-40B4-BE49-F238E27FC236}">
                <a16:creationId xmlns:a16="http://schemas.microsoft.com/office/drawing/2014/main" id="{1A6CE49E-3ECF-2AA7-212A-8EB561AB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2952328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24 Rectángulo redondeado"/>
          <p:cNvSpPr/>
          <p:nvPr/>
        </p:nvSpPr>
        <p:spPr>
          <a:xfrm>
            <a:off x="5786446" y="4071942"/>
            <a:ext cx="1700218" cy="214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3357554" y="2002716"/>
            <a:ext cx="5500726" cy="47124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19025" rIns="1587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Allanaron agencias de vehículos en Mérida presuntamente ligadas a legitimación de capitales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  <a:hlinkClick r:id="rId3"/>
              </a:rPr>
              <a:t>  </a:t>
            </a:r>
            <a:endParaRPr kumimoji="0" lang="es-VE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Funcionarios de la Oficina Nacional Antidrogas de la Guardia Nacional Bolivariana realizaron una serie de allanamientos en varias agencias de venta de vehículos y hoteles ubicados en la ciudad de Tovar, por presumirse que sus propietarios están vinculados con el delito de legitimación de capitales.</a:t>
            </a:r>
            <a:endParaRPr kumimoji="0" lang="es-VE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cs typeface="Arial" pitchFamily="34" charset="0"/>
            </a:endParaRPr>
          </a:p>
        </p:txBody>
      </p:sp>
      <p:pic>
        <p:nvPicPr>
          <p:cNvPr id="71683" name="Picture 3" descr="https://lh3.googleusercontent.com/blogger_img_proxy/AHs97-nnJnZw1lYHWWxI7M8NHEtxIKyu1jlSJpSDvqdhtbUlO3vx74ozNJGjBk065-S7a4mQghKyH9opqXZnH7ItCrxlnuPBeklD-gpyVyY9s8Zz_ZH7XOF-gZIVCNxu3PERouDzacrKdVEc6103Jmlb=s0-d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2357430"/>
            <a:ext cx="2857520" cy="3571900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3357554" y="1643050"/>
            <a:ext cx="3118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cap="all" dirty="0" smtClean="0"/>
              <a:t>MARTES, 15 DE MAYO DE 2012</a:t>
            </a:r>
            <a:endParaRPr lang="es-VE" b="1" cap="all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1571612"/>
            <a:ext cx="25050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7 Imagen" descr="C:\Users\contablidad\Downloads\9be860_prevencion-de-legitimacion-de-capitales_w688.jpg">
            <a:extLst>
              <a:ext uri="{FF2B5EF4-FFF2-40B4-BE49-F238E27FC236}">
                <a16:creationId xmlns:a16="http://schemas.microsoft.com/office/drawing/2014/main" id="{1A6CE49E-3ECF-2AA7-212A-8EB561AB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64" y="0"/>
            <a:ext cx="2571736" cy="142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2714612" y="500042"/>
            <a:ext cx="2071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4000" b="1" dirty="0" smtClean="0">
                <a:solidFill>
                  <a:schemeClr val="accent5">
                    <a:lumMod val="50000"/>
                  </a:schemeClr>
                </a:solidFill>
              </a:rPr>
              <a:t>CASO</a:t>
            </a:r>
            <a:endParaRPr lang="es-VE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pic>
        <p:nvPicPr>
          <p:cNvPr id="8" name="7 Imagen" descr="C:\Users\contablidad\Downloads\9be860_prevencion-de-legitimacion-de-capitales_w688.jpg">
            <a:extLst>
              <a:ext uri="{FF2B5EF4-FFF2-40B4-BE49-F238E27FC236}">
                <a16:creationId xmlns:a16="http://schemas.microsoft.com/office/drawing/2014/main" id="{1A6CE49E-3ECF-2AA7-212A-8EB561AB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64" y="0"/>
            <a:ext cx="2571736" cy="142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2786050" y="1785926"/>
            <a:ext cx="61436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2000" dirty="0" smtClean="0">
                <a:latin typeface="Arial Black" pitchFamily="34" charset="0"/>
              </a:rPr>
              <a:t>Venezolana como “gancho sexual” y tiktoker: la vida de lujos de una líder del Tren de Aragua en Chile</a:t>
            </a:r>
            <a:endParaRPr lang="es-VE" sz="2000" dirty="0">
              <a:latin typeface="Arial Black" pitchFamily="34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4554"/>
            <a:ext cx="264317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Rectángulo"/>
          <p:cNvSpPr/>
          <p:nvPr/>
        </p:nvSpPr>
        <p:spPr>
          <a:xfrm>
            <a:off x="3000364" y="2857496"/>
            <a:ext cx="56436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b="1" dirty="0" smtClean="0"/>
              <a:t>Una vida de lujos -de la mano de la explotación sexual a compatriotas suyas- es la que llevaba la mujer sindicada como una de las líderes del brazo operativo del Tren de Aragua en Concepción, Chile.</a:t>
            </a:r>
          </a:p>
          <a:p>
            <a:pPr algn="just"/>
            <a:r>
              <a:rPr lang="es-VE" b="1" dirty="0" smtClean="0"/>
              <a:t>Como fachada, el sujeto utilizaba una barbería que funcionaba en el sector Nonguén.</a:t>
            </a:r>
          </a:p>
          <a:p>
            <a:pPr algn="just"/>
            <a:r>
              <a:rPr lang="es-VE" b="1" dirty="0" smtClean="0"/>
              <a:t>Según estableció el Ministerio Público, “El Caliche” -como era conocido Luis Felipe- montó una organización que le permitió coordinar la llegada de mujeres de nacionalidad venezolana a la ciudad. Era precisamente él quien trasfería directamente los dineros vía Western </a:t>
            </a:r>
            <a:r>
              <a:rPr lang="es-VE" b="1" dirty="0" err="1" smtClean="0"/>
              <a:t>Union</a:t>
            </a:r>
            <a:r>
              <a:rPr lang="es-VE" b="1" dirty="0" smtClean="0"/>
              <a:t> a las víctimas para que costearan el viaje vía terrestre en dirección a Chile.</a:t>
            </a:r>
            <a:endParaRPr lang="es-VE" b="1" dirty="0"/>
          </a:p>
        </p:txBody>
      </p:sp>
      <p:sp>
        <p:nvSpPr>
          <p:cNvPr id="72708" name="AutoShape 4" descr="LaPatilla.com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23825" y="-250825"/>
            <a:ext cx="241935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2710" name="AutoShape 6" descr="LaPatilla.com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23825" y="-250825"/>
            <a:ext cx="241935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4612" y="642918"/>
            <a:ext cx="335758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Rectángulo"/>
          <p:cNvSpPr/>
          <p:nvPr/>
        </p:nvSpPr>
        <p:spPr>
          <a:xfrm>
            <a:off x="2643174" y="1142984"/>
            <a:ext cx="364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dirty="0" smtClean="0"/>
              <a:t>Noticias, Información e Investigación</a:t>
            </a:r>
            <a:endParaRPr lang="es-VE" dirty="0"/>
          </a:p>
        </p:txBody>
      </p:sp>
      <p:sp>
        <p:nvSpPr>
          <p:cNvPr id="17" name="16 Rectángulo"/>
          <p:cNvSpPr/>
          <p:nvPr/>
        </p:nvSpPr>
        <p:spPr>
          <a:xfrm>
            <a:off x="2714612" y="142873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dirty="0" smtClean="0"/>
              <a:t>31/05/2023</a:t>
            </a:r>
            <a:endParaRPr lang="es-VE" dirty="0"/>
          </a:p>
        </p:txBody>
      </p:sp>
      <p:sp>
        <p:nvSpPr>
          <p:cNvPr id="18" name="17 Rectángulo"/>
          <p:cNvSpPr/>
          <p:nvPr/>
        </p:nvSpPr>
        <p:spPr>
          <a:xfrm>
            <a:off x="0" y="1571612"/>
            <a:ext cx="2621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VE" b="1" dirty="0" smtClean="0"/>
              <a:t>Mary Emilia Colmenares. </a:t>
            </a:r>
          </a:p>
          <a:p>
            <a:pPr algn="ctr"/>
            <a:r>
              <a:rPr lang="es-VE" b="1" dirty="0" smtClean="0"/>
              <a:t>Pto. Cabello</a:t>
            </a:r>
            <a:r>
              <a:rPr lang="es-VE" dirty="0" smtClean="0"/>
              <a:t> </a:t>
            </a:r>
            <a:endParaRPr lang="es-VE" dirty="0"/>
          </a:p>
        </p:txBody>
      </p:sp>
      <p:pic>
        <p:nvPicPr>
          <p:cNvPr id="7271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214951"/>
            <a:ext cx="2643174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18 CuadroTexto"/>
          <p:cNvSpPr txBox="1"/>
          <p:nvPr/>
        </p:nvSpPr>
        <p:spPr>
          <a:xfrm>
            <a:off x="1928794" y="0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b="1" dirty="0" smtClean="0">
                <a:solidFill>
                  <a:schemeClr val="accent5">
                    <a:lumMod val="50000"/>
                  </a:schemeClr>
                </a:solidFill>
              </a:rPr>
              <a:t>CASO</a:t>
            </a:r>
            <a:endParaRPr lang="es-VE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857628"/>
            <a:ext cx="264317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0"/>
            <a:ext cx="9144000" cy="6884988"/>
            <a:chOff x="0" y="0"/>
            <a:chExt cx="5760" cy="4337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0" y="0"/>
              <a:ext cx="5760" cy="572"/>
              <a:chOff x="0" y="246"/>
              <a:chExt cx="5760" cy="1534"/>
            </a:xfrm>
          </p:grpSpPr>
          <p:sp>
            <p:nvSpPr>
              <p:cNvPr id="13" name="AutoShape 10"/>
              <p:cNvSpPr>
                <a:spLocks noChangeArrowheads="1"/>
              </p:cNvSpPr>
              <p:nvPr/>
            </p:nvSpPr>
            <p:spPr bwMode="auto">
              <a:xfrm rot="10800000">
                <a:off x="0" y="990"/>
                <a:ext cx="5760" cy="790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s-ES" sz="1800"/>
              </a:p>
            </p:txBody>
          </p:sp>
          <p:sp>
            <p:nvSpPr>
              <p:cNvPr id="14" name="AutoShape 11"/>
              <p:cNvSpPr>
                <a:spLocks noChangeArrowheads="1"/>
              </p:cNvSpPr>
              <p:nvPr/>
            </p:nvSpPr>
            <p:spPr bwMode="auto">
              <a:xfrm rot="10800000">
                <a:off x="0" y="950"/>
                <a:ext cx="5760" cy="790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s-ES" sz="1800"/>
              </a:p>
            </p:txBody>
          </p:sp>
          <p:grpSp>
            <p:nvGrpSpPr>
              <p:cNvPr id="15" name="Group 12"/>
              <p:cNvGrpSpPr>
                <a:grpSpLocks/>
              </p:cNvGrpSpPr>
              <p:nvPr/>
            </p:nvGrpSpPr>
            <p:grpSpPr bwMode="auto">
              <a:xfrm>
                <a:off x="0" y="246"/>
                <a:ext cx="5760" cy="1415"/>
                <a:chOff x="0" y="255"/>
                <a:chExt cx="5760" cy="1415"/>
              </a:xfrm>
            </p:grpSpPr>
            <p:sp>
              <p:nvSpPr>
                <p:cNvPr id="16" name="AutoShape 13"/>
                <p:cNvSpPr>
                  <a:spLocks noChangeArrowheads="1"/>
                </p:cNvSpPr>
                <p:nvPr/>
              </p:nvSpPr>
              <p:spPr bwMode="auto">
                <a:xfrm>
                  <a:off x="0" y="879"/>
                  <a:ext cx="5760" cy="791"/>
                </a:xfrm>
                <a:prstGeom prst="wave">
                  <a:avLst>
                    <a:gd name="adj1" fmla="val 15532"/>
                    <a:gd name="adj2" fmla="val -69"/>
                  </a:avLst>
                </a:prstGeom>
                <a:gradFill rotWithShape="1">
                  <a:gsLst>
                    <a:gs pos="0">
                      <a:srgbClr val="CC0000"/>
                    </a:gs>
                    <a:gs pos="100000">
                      <a:srgbClr val="A5002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s-ES" sz="1800"/>
                </a:p>
              </p:txBody>
            </p:sp>
            <p:sp>
              <p:nvSpPr>
                <p:cNvPr id="17" name="Rectangle 14"/>
                <p:cNvSpPr>
                  <a:spLocks noChangeArrowheads="1"/>
                </p:cNvSpPr>
                <p:nvPr/>
              </p:nvSpPr>
              <p:spPr bwMode="auto">
                <a:xfrm>
                  <a:off x="0" y="255"/>
                  <a:ext cx="5760" cy="1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CC0000"/>
                    </a:gs>
                    <a:gs pos="100000">
                      <a:srgbClr val="A5002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s-ES" sz="1800"/>
                </a:p>
              </p:txBody>
            </p:sp>
          </p:grp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0" y="3974"/>
              <a:ext cx="5760" cy="363"/>
              <a:chOff x="-1" y="2704"/>
              <a:chExt cx="5760" cy="799"/>
            </a:xfrm>
          </p:grpSpPr>
          <p:sp>
            <p:nvSpPr>
              <p:cNvPr id="8" name="AutoShape 16"/>
              <p:cNvSpPr>
                <a:spLocks noChangeArrowheads="1"/>
              </p:cNvSpPr>
              <p:nvPr/>
            </p:nvSpPr>
            <p:spPr bwMode="auto">
              <a:xfrm>
                <a:off x="-1" y="2704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s-ES" sz="1800"/>
              </a:p>
            </p:txBody>
          </p:sp>
          <p:sp>
            <p:nvSpPr>
              <p:cNvPr id="9" name="AutoShape 17"/>
              <p:cNvSpPr>
                <a:spLocks noChangeArrowheads="1"/>
              </p:cNvSpPr>
              <p:nvPr/>
            </p:nvSpPr>
            <p:spPr bwMode="auto">
              <a:xfrm>
                <a:off x="-1" y="2725"/>
                <a:ext cx="5760" cy="411"/>
              </a:xfrm>
              <a:prstGeom prst="wave">
                <a:avLst>
                  <a:gd name="adj1" fmla="val 15532"/>
                  <a:gd name="adj2" fmla="val -69"/>
                </a:avLst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s-ES" sz="1800"/>
              </a:p>
            </p:txBody>
          </p: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 rot="10800000">
                <a:off x="-1" y="2766"/>
                <a:ext cx="5760" cy="737"/>
                <a:chOff x="0" y="255"/>
                <a:chExt cx="5760" cy="1415"/>
              </a:xfrm>
            </p:grpSpPr>
            <p:sp>
              <p:nvSpPr>
                <p:cNvPr id="11" name="AutoShape 19"/>
                <p:cNvSpPr>
                  <a:spLocks noChangeArrowheads="1"/>
                </p:cNvSpPr>
                <p:nvPr/>
              </p:nvSpPr>
              <p:spPr bwMode="auto">
                <a:xfrm>
                  <a:off x="0" y="879"/>
                  <a:ext cx="5760" cy="791"/>
                </a:xfrm>
                <a:prstGeom prst="wave">
                  <a:avLst>
                    <a:gd name="adj1" fmla="val 15532"/>
                    <a:gd name="adj2" fmla="val -69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s-ES" sz="1800"/>
                </a:p>
              </p:txBody>
            </p:sp>
            <p:sp>
              <p:nvSpPr>
                <p:cNvPr id="12" name="Rectangle 20"/>
                <p:cNvSpPr>
                  <a:spLocks noChangeArrowheads="1"/>
                </p:cNvSpPr>
                <p:nvPr/>
              </p:nvSpPr>
              <p:spPr bwMode="auto">
                <a:xfrm>
                  <a:off x="0" y="255"/>
                  <a:ext cx="5760" cy="10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s-ES" sz="1800"/>
                </a:p>
              </p:txBody>
            </p:sp>
          </p:grpSp>
        </p:grpSp>
        <p:pic>
          <p:nvPicPr>
            <p:cNvPr id="5" name="Picture 21" descr="Dibuj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4065"/>
              <a:ext cx="206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2" descr="tod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" y="4061"/>
              <a:ext cx="42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3" descr="LogoLaPrevisor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73"/>
              <a:ext cx="114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0"/>
            <a:ext cx="5040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20"/>
          <p:cNvSpPr>
            <a:spLocks noChangeArrowheads="1"/>
          </p:cNvSpPr>
          <p:nvPr/>
        </p:nvSpPr>
        <p:spPr bwMode="auto">
          <a:xfrm>
            <a:off x="2051050" y="2133600"/>
            <a:ext cx="1079500" cy="287338"/>
          </a:xfrm>
          <a:prstGeom prst="ellipse">
            <a:avLst/>
          </a:prstGeom>
          <a:noFill/>
          <a:ln w="38100">
            <a:solidFill>
              <a:srgbClr val="FF1111"/>
            </a:solidFill>
            <a:round/>
            <a:headEnd/>
            <a:tailEnd/>
          </a:ln>
          <a:effectLst>
            <a:prstShdw prst="shdw17" dist="17961" dir="2700000">
              <a:srgbClr val="990A0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VE" altLang="es-ES" sz="1800"/>
          </a:p>
        </p:txBody>
      </p:sp>
      <p:pic>
        <p:nvPicPr>
          <p:cNvPr id="20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0"/>
            <a:ext cx="4435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33"/>
          <p:cNvSpPr>
            <a:spLocks noChangeArrowheads="1"/>
          </p:cNvSpPr>
          <p:nvPr/>
        </p:nvSpPr>
        <p:spPr bwMode="auto">
          <a:xfrm>
            <a:off x="6372225" y="2133600"/>
            <a:ext cx="1512888" cy="287338"/>
          </a:xfrm>
          <a:prstGeom prst="ellipse">
            <a:avLst/>
          </a:prstGeom>
          <a:noFill/>
          <a:ln w="25400">
            <a:solidFill>
              <a:srgbClr val="FF1111"/>
            </a:solidFill>
            <a:round/>
            <a:headEnd/>
            <a:tailEnd/>
          </a:ln>
          <a:effectLst>
            <a:prstShdw prst="shdw17" dist="17961" dir="2700000">
              <a:srgbClr val="990A0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VE" altLang="es-ES" sz="1800"/>
          </a:p>
        </p:txBody>
      </p:sp>
    </p:spTree>
    <p:extLst>
      <p:ext uri="{BB962C8B-B14F-4D97-AF65-F5344CB8AC3E}">
        <p14:creationId xmlns:p14="http://schemas.microsoft.com/office/powerpoint/2010/main" val="879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1" y="0"/>
            <a:ext cx="4801925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64704"/>
            <a:ext cx="4355976" cy="558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714480" cy="157161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8711" y="1556792"/>
            <a:ext cx="8522654" cy="8648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 algn="ctr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Legitimación de Capitales</a:t>
            </a:r>
            <a:endParaRPr lang="es-VE" sz="2000" b="1" dirty="0" smtClean="0">
              <a:solidFill>
                <a:srgbClr val="002060"/>
              </a:solidFill>
              <a:latin typeface="Microsoft Sans Serif" panose="020B0604020202020204" pitchFamily="34" charset="0"/>
              <a:ea typeface="Calibri" pitchFamily="34" charset="0"/>
              <a:cs typeface="Microsoft Sans Serif" panose="020B0604020202020204" pitchFamily="34" charset="0"/>
            </a:endParaRPr>
          </a:p>
          <a:p>
            <a:pPr marL="800100" lvl="1" indent="-342900" algn="ctr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El </a:t>
            </a: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tráfico y comercio ilícito de recursos o materiales  estratégicos</a:t>
            </a:r>
            <a:r>
              <a:rPr lang="es-VE" sz="2800" dirty="0" smtClean="0">
                <a:solidFill>
                  <a:srgbClr val="002060"/>
                </a:solidFill>
                <a:ea typeface="Calibri" pitchFamily="34" charset="0"/>
                <a:cs typeface="Calibri Light"/>
              </a:rPr>
              <a:t>.</a:t>
            </a:r>
            <a:endParaRPr lang="es-VE" sz="2000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El </a:t>
            </a: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ea typeface="Calibri" pitchFamily="34" charset="0"/>
                <a:cs typeface="Microsoft Sans Serif" panose="020B0604020202020204" pitchFamily="34" charset="0"/>
              </a:rPr>
              <a:t>tráfico </a:t>
            </a: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sustancias estupefacientes y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psicotrópicas.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Trata y Explotación Sexual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Comercial.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Trafico Ilícito de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armas.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Manipulación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Genética.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Sicariato.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Trafico de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Órganos.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Utilización </a:t>
            </a: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niños, niñas o adolescentes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en </a:t>
            </a: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 </a:t>
            </a: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pornografía.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Pornografía.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Fraude.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Terrorismo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VE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Corrupción de servidores públicos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 smtClean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VE" sz="20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 algn="ctr" fontAlgn="base">
              <a:spcBef>
                <a:spcPct val="0"/>
              </a:spcBef>
              <a:spcAft>
                <a:spcPct val="0"/>
              </a:spcAft>
            </a:pPr>
            <a:endParaRPr lang="es-VE" sz="28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059832" y="486939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>
                <a:solidFill>
                  <a:srgbClr val="00206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DELITOS</a:t>
            </a:r>
            <a:endParaRPr lang="es-ES" sz="4800" b="1" dirty="0">
              <a:solidFill>
                <a:srgbClr val="002060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923928" y="377816"/>
            <a:ext cx="5220072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s-ES" sz="2800" b="1" dirty="0">
                <a:solidFill>
                  <a:srgbClr val="333333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hlinkClick r:id=""/>
              </a:rPr>
              <a:t>Presa modelo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800" b="1" dirty="0">
                <a:solidFill>
                  <a:srgbClr val="333333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hlinkClick r:id=""/>
              </a:rPr>
              <a:t>zuliana en México </a:t>
            </a:r>
            <a:endParaRPr lang="es-ES" altLang="es-ES" sz="2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800" b="1" dirty="0">
                <a:solidFill>
                  <a:srgbClr val="333333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por narcotráfico</a:t>
            </a:r>
            <a:endParaRPr lang="es-ES" altLang="es-ES" sz="2800" b="1" dirty="0">
              <a:solidFill>
                <a:srgbClr val="333333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4200525" y="1780765"/>
            <a:ext cx="475285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MP logró privativa de libertad para 11 personas por legitimación de capitales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 solicitud del Ministerio Público (MP), fue privada de libertad la modelo y comunicadora social zuliana Samia Yunis y otras 10 personas por su presunta vinculación con la legitimación de capitales provenientes de una red internacional de tráfico de droga.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b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altLang="es-E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Durante la inspección de los muebles, se encontraron ocultos en unas camillas para masajes 3.392.880 dólares y se calcula que no era esta la primera vez en la que se enviaba subrepticiamente hacia Venezuela cantidades de la divisa extranjera</a:t>
            </a:r>
            <a:r>
              <a:rPr lang="es-ES" altLang="es-ES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_tradnl" altLang="es-ES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s-ES_tradnl" altLang="es-ES" sz="16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_tradnl" altLang="es-ES" sz="16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95288" y="5962650"/>
            <a:ext cx="69974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sz="120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Fuente: http://www.ministeriopublico.gob.ve/web/guest/buscador/-/journal_content/56/10136/204597</a:t>
            </a:r>
          </a:p>
        </p:txBody>
      </p: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0" y="6305559"/>
            <a:ext cx="9144000" cy="341313"/>
            <a:chOff x="-1" y="2704"/>
            <a:chExt cx="5760" cy="474"/>
          </a:xfrm>
        </p:grpSpPr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-1" y="2704"/>
              <a:ext cx="5760" cy="411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s-ES" sz="180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-1" y="2725"/>
              <a:ext cx="5760" cy="411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s-ES" sz="180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 rot="10800000">
              <a:off x="-1" y="2766"/>
              <a:ext cx="5760" cy="412"/>
            </a:xfrm>
            <a:prstGeom prst="wave">
              <a:avLst>
                <a:gd name="adj1" fmla="val 15532"/>
                <a:gd name="adj2" fmla="val -69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s-ES" sz="180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21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3949700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18 CuadroTexto"/>
          <p:cNvSpPr txBox="1"/>
          <p:nvPr/>
        </p:nvSpPr>
        <p:spPr>
          <a:xfrm>
            <a:off x="1907704" y="230532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b="1" dirty="0" smtClean="0">
                <a:solidFill>
                  <a:schemeClr val="accent5">
                    <a:lumMod val="50000"/>
                  </a:schemeClr>
                </a:solidFill>
              </a:rPr>
              <a:t>CASO</a:t>
            </a:r>
            <a:endParaRPr lang="es-VE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339752" y="266924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NUEVOS RIESGOS</a:t>
            </a:r>
            <a:endParaRPr lang="es-ES" sz="40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67786"/>
            <a:ext cx="1944216" cy="12100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30815" y="1706079"/>
            <a:ext cx="208959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FINTEECH  MEDIOS </a:t>
            </a:r>
          </a:p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DE PAGO</a:t>
            </a:r>
            <a:endParaRPr lang="es-ES" sz="1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3140968"/>
            <a:ext cx="1944216" cy="122413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482406" y="3429000"/>
            <a:ext cx="208959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JUEGOD EN LINEA</a:t>
            </a:r>
            <a:endParaRPr lang="es-ES" sz="1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635999"/>
            <a:ext cx="1944216" cy="152930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482406" y="5092875"/>
            <a:ext cx="208959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TRATA DE PERSONAS Y </a:t>
            </a:r>
          </a:p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TRAFICO ILICITO DE EMIGRANTRES</a:t>
            </a:r>
            <a:endParaRPr lang="es-ES" sz="1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1654890"/>
            <a:ext cx="2058353" cy="122289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062400" y="2088319"/>
            <a:ext cx="181449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HAWALA</a:t>
            </a:r>
            <a:endParaRPr lang="es-ES" sz="1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5572" y="3140969"/>
            <a:ext cx="1795304" cy="122413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062400" y="3429000"/>
            <a:ext cx="18144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ACTIVOS </a:t>
            </a:r>
          </a:p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VIRTUALES</a:t>
            </a:r>
            <a:endParaRPr lang="es-ES" sz="1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572" y="4797152"/>
            <a:ext cx="1795304" cy="1368153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062401" y="5219618"/>
            <a:ext cx="18144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MINERIA</a:t>
            </a:r>
          </a:p>
          <a:p>
            <a:pPr algn="ctr"/>
            <a:r>
              <a:rPr lang="es-ES" sz="14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ILEGAL</a:t>
            </a:r>
            <a:endParaRPr lang="es-ES" sz="1400" b="1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50691" y="214089"/>
            <a:ext cx="67203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800" b="1" kern="1800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Sudeban autoriza el funcionamiento del primer banco 100 % digital en Venezuela: N58 Banco Digital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9530" y="4280563"/>
            <a:ext cx="8424936" cy="1872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Información Al </a:t>
            </a:r>
            <a:r>
              <a:rPr lang="es-ES" b="1" dirty="0" smtClean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Navío</a:t>
            </a:r>
          </a:p>
          <a:p>
            <a:r>
              <a:rPr lang="es-ES" sz="1600" dirty="0"/>
              <a:t>Por </a:t>
            </a:r>
            <a:r>
              <a:rPr lang="es-ES" sz="1600" dirty="0">
                <a:hlinkClick r:id="rId3"/>
              </a:rPr>
              <a:t>Jorge I Jiménez Flores</a:t>
            </a:r>
            <a:r>
              <a:rPr lang="es-ES" sz="1600" dirty="0"/>
              <a:t> </a:t>
            </a:r>
            <a:r>
              <a:rPr lang="es-ES" sz="1600" dirty="0" smtClean="0"/>
              <a:t> </a:t>
            </a:r>
            <a:r>
              <a:rPr lang="es-ES" sz="1600" dirty="0" smtClean="0">
                <a:hlinkClick r:id="rId4"/>
              </a:rPr>
              <a:t>29 </a:t>
            </a:r>
            <a:r>
              <a:rPr lang="es-ES" sz="1600" dirty="0">
                <a:hlinkClick r:id="rId4"/>
              </a:rPr>
              <a:t>de agosto de 2023</a:t>
            </a:r>
            <a:r>
              <a:rPr lang="es-ES" sz="1600" dirty="0"/>
              <a:t> </a:t>
            </a:r>
            <a:r>
              <a:rPr lang="es-ES" sz="1600" dirty="0" smtClean="0"/>
              <a:t> Publicado </a:t>
            </a:r>
            <a:r>
              <a:rPr lang="es-ES" sz="1600" dirty="0">
                <a:hlinkClick r:id="rId5"/>
              </a:rPr>
              <a:t>En Conexión Económica</a:t>
            </a:r>
            <a:r>
              <a:rPr lang="es-ES" sz="1600" dirty="0"/>
              <a:t>, </a:t>
            </a:r>
            <a:r>
              <a:rPr lang="es-ES" sz="1600" dirty="0">
                <a:hlinkClick r:id="rId6"/>
              </a:rPr>
              <a:t>En Conexión País</a:t>
            </a:r>
            <a:r>
              <a:rPr lang="es-ES" sz="1600" dirty="0"/>
              <a:t> </a:t>
            </a:r>
            <a:r>
              <a:rPr lang="es-ES" sz="1600" dirty="0" smtClean="0"/>
              <a:t>.</a:t>
            </a:r>
            <a:endParaRPr lang="es-ES" sz="16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dirty="0" smtClean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ES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Superintendencia de Instituciones del Sector Bancario </a:t>
            </a:r>
            <a:r>
              <a:rPr lang="es-ES" b="1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b="1" u="sng" dirty="0">
                <a:solidFill>
                  <a:srgbClr val="0000FF"/>
                </a:solidFill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Sudeban</a:t>
            </a:r>
            <a:r>
              <a:rPr lang="es-ES" b="1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ES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autorizó el funcionamiento </a:t>
            </a:r>
            <a:r>
              <a:rPr lang="es-ES" b="1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«N58 Banco Digital», siendo el primer banco que operará 100 % de forma digital</a:t>
            </a:r>
            <a:r>
              <a:rPr lang="es-ES" dirty="0"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en Venezuela.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1949622"/>
            <a:ext cx="4176463" cy="2097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1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" name="Diapositiva" r:id="rId4" imgW="4572000" imgH="3429000" progId="PowerPoint.Slide.8">
                  <p:embed/>
                </p:oleObj>
              </mc:Choice>
              <mc:Fallback>
                <p:oleObj name="Diapositiva" r:id="rId4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81000" y="2133600"/>
            <a:ext cx="8229600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VE" sz="4000" b="1" i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“Aquellos que estando preparados enfrentan lo desconocido serán victoriosos”</a:t>
            </a:r>
            <a:endParaRPr lang="es-ES" sz="4000" b="1" i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638800" y="5029200"/>
            <a:ext cx="2667000" cy="779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VE" sz="1800" b="1" i="1">
                <a:solidFill>
                  <a:srgbClr val="CCEC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Sun Tzu</a:t>
            </a:r>
          </a:p>
          <a:p>
            <a:pPr>
              <a:spcBef>
                <a:spcPct val="50000"/>
              </a:spcBef>
              <a:defRPr/>
            </a:pPr>
            <a:r>
              <a:rPr lang="es-VE" sz="1800" b="1" i="1">
                <a:solidFill>
                  <a:srgbClr val="CCEC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(El Arte de la Guerra)</a:t>
            </a:r>
            <a:endParaRPr lang="es-ES" sz="1800" b="1" i="1">
              <a:solidFill>
                <a:srgbClr val="CCEC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956113" cy="1949623"/>
          </a:xfrm>
          <a:prstGeom prst="rect">
            <a:avLst/>
          </a:prstGeom>
        </p:spPr>
      </p:pic>
      <p:sp>
        <p:nvSpPr>
          <p:cNvPr id="3" name="AutoShape 6" descr="Superintendencia de la Actividad Aseguradora | Caracas">
            <a:extLst>
              <a:ext uri="{FF2B5EF4-FFF2-40B4-BE49-F238E27FC236}">
                <a16:creationId xmlns:a16="http://schemas.microsoft.com/office/drawing/2014/main" id="{81F9DB46-99E0-F7D8-A5FF-71420AEBDA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VE" altLang="es-VE">
              <a:latin typeface="Lucida Sans Unicode" panose="020B0602030504020204" pitchFamily="34" charset="0"/>
            </a:endParaRPr>
          </a:p>
        </p:txBody>
      </p:sp>
      <p:sp>
        <p:nvSpPr>
          <p:cNvPr id="4" name="7 Rectángulo">
            <a:extLst>
              <a:ext uri="{FF2B5EF4-FFF2-40B4-BE49-F238E27FC236}">
                <a16:creationId xmlns:a16="http://schemas.microsoft.com/office/drawing/2014/main" id="{4E668D82-2BBB-557D-72E1-16DD01793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0721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s-VE" altLang="es-VE" b="1">
                <a:latin typeface="Agency FB" panose="020B0503020202020204" pitchFamily="34" charset="77"/>
              </a:rPr>
              <a:t>18 años ofreciendo bienestar y servicios </a:t>
            </a:r>
          </a:p>
          <a:p>
            <a:pPr algn="r" eaLnBrk="1" hangingPunct="1"/>
            <a:r>
              <a:rPr lang="es-VE" altLang="es-VE" b="1">
                <a:latin typeface="Agency FB" panose="020B0503020202020204" pitchFamily="34" charset="77"/>
              </a:rPr>
              <a:t>Porque su salud no es un gasto, es una sana inversión </a:t>
            </a:r>
          </a:p>
        </p:txBody>
      </p:sp>
      <p:sp>
        <p:nvSpPr>
          <p:cNvPr id="5" name="8 Título">
            <a:extLst>
              <a:ext uri="{FF2B5EF4-FFF2-40B4-BE49-F238E27FC236}">
                <a16:creationId xmlns:a16="http://schemas.microsoft.com/office/drawing/2014/main" id="{94C833C0-1136-51E0-BD0C-0A1FD065CD6C}"/>
              </a:ext>
            </a:extLst>
          </p:cNvPr>
          <p:cNvSpPr txBox="1">
            <a:spLocks/>
          </p:cNvSpPr>
          <p:nvPr/>
        </p:nvSpPr>
        <p:spPr>
          <a:xfrm>
            <a:off x="785786" y="1214422"/>
            <a:ext cx="7629524" cy="6429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VE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VE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AutoShape 2" descr="gracias por su atencion">
            <a:extLst>
              <a:ext uri="{FF2B5EF4-FFF2-40B4-BE49-F238E27FC236}">
                <a16:creationId xmlns:a16="http://schemas.microsoft.com/office/drawing/2014/main" id="{00C7892D-D178-9FD6-4A6E-BCFD72FFC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VE" altLang="es-VE">
              <a:latin typeface="Lucida Sans Unicode" panose="020B0602030504020204" pitchFamily="34" charset="0"/>
            </a:endParaRPr>
          </a:p>
        </p:txBody>
      </p:sp>
      <p:pic>
        <p:nvPicPr>
          <p:cNvPr id="8" name="Imagen 1">
            <a:extLst>
              <a:ext uri="{FF2B5EF4-FFF2-40B4-BE49-F238E27FC236}">
                <a16:creationId xmlns:a16="http://schemas.microsoft.com/office/drawing/2014/main" id="{E76B4A2C-6B26-A018-F6E6-E64E0EA8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49"/>
            <a:ext cx="1956113" cy="2041872"/>
          </a:xfrm>
          <a:prstGeom prst="rect">
            <a:avLst/>
          </a:prstGeom>
        </p:spPr>
      </p:pic>
      <p:sp>
        <p:nvSpPr>
          <p:cNvPr id="10" name="10 Rectángulo redondeado">
            <a:extLst>
              <a:ext uri="{FF2B5EF4-FFF2-40B4-BE49-F238E27FC236}">
                <a16:creationId xmlns:a16="http://schemas.microsoft.com/office/drawing/2014/main" id="{31A6A9AB-E304-B7C2-8AA6-BA563791FB7D}"/>
              </a:ext>
            </a:extLst>
          </p:cNvPr>
          <p:cNvSpPr/>
          <p:nvPr/>
        </p:nvSpPr>
        <p:spPr>
          <a:xfrm>
            <a:off x="1214437" y="2159104"/>
            <a:ext cx="6715125" cy="27243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VE" sz="6000" b="1" dirty="0">
                <a:solidFill>
                  <a:srgbClr val="005B9D"/>
                </a:solidFill>
              </a:rPr>
              <a:t>GRACIAS POR SU ATENCIÓN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4" y="-30703"/>
            <a:ext cx="1956113" cy="1071547"/>
          </a:xfrm>
          <a:prstGeom prst="rect">
            <a:avLst/>
          </a:prstGeom>
        </p:spPr>
      </p:pic>
      <p:pic>
        <p:nvPicPr>
          <p:cNvPr id="3" name="Picture 3" descr="Soborno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762000"/>
            <a:ext cx="2763838" cy="1841500"/>
          </a:xfrm>
          <a:prstGeom prst="rect">
            <a:avLst/>
          </a:prstGeom>
          <a:noFill/>
        </p:spPr>
      </p:pic>
      <p:pic>
        <p:nvPicPr>
          <p:cNvPr id="4" name="Picture 4" descr="Soborno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981075"/>
            <a:ext cx="2767013" cy="1844675"/>
          </a:xfrm>
          <a:prstGeom prst="rect">
            <a:avLst/>
          </a:prstGeom>
          <a:noFill/>
        </p:spPr>
      </p:pic>
      <p:pic>
        <p:nvPicPr>
          <p:cNvPr id="5" name="Picture 5" descr="Soborno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1219200"/>
            <a:ext cx="2763838" cy="1841500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28600" y="3048000"/>
            <a:ext cx="2665413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CF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VE" sz="2200" b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INTRODUCCIÓN</a:t>
            </a:r>
            <a:endParaRPr lang="es-ES" sz="2200" b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s-ES" sz="2200" b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 los bienes obtenidos por medio del delito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71802" y="3214686"/>
            <a:ext cx="2928958" cy="297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CF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VE" sz="2200" b="1" dirty="0" smtClean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TRANSFORMACIÓN</a:t>
            </a:r>
            <a:endParaRPr lang="es-ES" sz="2200" b="1" dirty="0" smtClean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s-ES" sz="2200" b="1" dirty="0" smtClean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Para </a:t>
            </a:r>
            <a:r>
              <a:rPr lang="es-ES" sz="2200" b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apartar los beneficios ilegales de su origen ilícito mediante una serie de transacciones, conversiones o movimientos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8400" y="2743200"/>
            <a:ext cx="2665413" cy="330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CF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VE" sz="2200" b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INTEGRACIÓN</a:t>
            </a:r>
            <a:endParaRPr lang="es-ES" sz="2200" b="1" dirty="0">
              <a:solidFill>
                <a:srgbClr val="0B2D5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s-ES" sz="2200" b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Al integrar los fondos a la economía legítima a modo de inversión o mediante </a:t>
            </a:r>
            <a:r>
              <a:rPr lang="es-ES" sz="2200" b="1" dirty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</a:t>
            </a:r>
            <a:r>
              <a:rPr lang="es-ES" sz="2200" b="1" dirty="0">
                <a:solidFill>
                  <a:srgbClr val="0B2D5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adquisición de activos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28596" y="6174736"/>
            <a:ext cx="8305800" cy="72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s-VE" sz="1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“</a:t>
            </a:r>
            <a:r>
              <a:rPr lang="es-V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Las empresas de </a:t>
            </a:r>
            <a:r>
              <a:rPr lang="es-V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Medicina Prepagada pueden </a:t>
            </a:r>
            <a:r>
              <a:rPr lang="es-V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ser utilizadas en cada una de las fases”</a:t>
            </a:r>
            <a:endParaRPr lang="es-E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91680" y="141094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s-VE" altLang="es-ES" sz="2800" b="1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Etapas de la Legitimación de Capitales </a:t>
            </a:r>
            <a:endParaRPr lang="es-ES" altLang="es-ES" sz="2800" b="1" dirty="0">
              <a:solidFill>
                <a:schemeClr val="accent1">
                  <a:lumMod val="75000"/>
                </a:schemeClr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 autoUpdateAnimBg="0"/>
      <p:bldP spid="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5357818" y="1341438"/>
            <a:ext cx="3571900" cy="225583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ES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Se deshace del dinero</a:t>
            </a:r>
          </a:p>
          <a:p>
            <a:pPr algn="ctr"/>
            <a:r>
              <a:rPr lang="es-ES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sucio, </a:t>
            </a:r>
          </a:p>
          <a:p>
            <a:pPr algn="ctr"/>
            <a:r>
              <a:rPr lang="es-ES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adquiriendo productos mercadeados </a:t>
            </a:r>
          </a:p>
          <a:p>
            <a:pPr algn="ctr"/>
            <a:r>
              <a:rPr lang="es-ES" sz="16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por las </a:t>
            </a:r>
            <a:r>
              <a:rPr lang="es-ES" sz="1600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empresas.</a:t>
            </a:r>
            <a:endParaRPr lang="es-ES" sz="1600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5219700" y="4797425"/>
            <a:ext cx="431800" cy="360363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/>
          <a:lstStyle/>
          <a:p>
            <a:endParaRPr lang="es-VE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908175" y="778659"/>
            <a:ext cx="464347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VE" sz="3600" b="1" i="1" dirty="0" smtClean="0">
                <a:solidFill>
                  <a:srgbClr val="003366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INTRODUCCIÓN</a:t>
            </a:r>
            <a:endParaRPr lang="es-ES" sz="3600" b="1" i="1" dirty="0">
              <a:solidFill>
                <a:srgbClr val="0033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AutoShape 24"/>
          <p:cNvSpPr>
            <a:spLocks noChangeArrowheads="1"/>
          </p:cNvSpPr>
          <p:nvPr/>
        </p:nvSpPr>
        <p:spPr bwMode="auto">
          <a:xfrm>
            <a:off x="4427538" y="2133600"/>
            <a:ext cx="936625" cy="422275"/>
          </a:xfrm>
          <a:prstGeom prst="rightArrow">
            <a:avLst>
              <a:gd name="adj1" fmla="val 61028"/>
              <a:gd name="adj2" fmla="val 51025"/>
            </a:avLst>
          </a:prstGeom>
          <a:solidFill>
            <a:schemeClr val="accent5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 rot="5400000">
            <a:off x="6787368" y="3713962"/>
            <a:ext cx="784233" cy="500062"/>
          </a:xfrm>
          <a:prstGeom prst="rightArrow">
            <a:avLst>
              <a:gd name="adj1" fmla="val 61028"/>
              <a:gd name="adj2" fmla="val 93849"/>
            </a:avLst>
          </a:prstGeom>
          <a:solidFill>
            <a:schemeClr val="accent5">
              <a:lumMod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s-VE" sz="2000" b="1">
              <a:solidFill>
                <a:srgbClr val="CC0066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908175" y="1628775"/>
            <a:ext cx="28194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El Legitimador  tiene gran cantidad de dinero ilícito en efectivo o depositado en una o varias Instituciones Financieras</a:t>
            </a:r>
          </a:p>
        </p:txBody>
      </p:sp>
      <p:sp>
        <p:nvSpPr>
          <p:cNvPr id="19" name="AutoShape 27"/>
          <p:cNvSpPr>
            <a:spLocks noChangeArrowheads="1"/>
          </p:cNvSpPr>
          <p:nvPr/>
        </p:nvSpPr>
        <p:spPr bwMode="auto">
          <a:xfrm rot="10800000">
            <a:off x="3571875" y="5072063"/>
            <a:ext cx="1936750" cy="612775"/>
          </a:xfrm>
          <a:prstGeom prst="rightArrow">
            <a:avLst>
              <a:gd name="adj1" fmla="val 61028"/>
              <a:gd name="adj2" fmla="val 86273"/>
            </a:avLst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00206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es-ES" sz="2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Objetivo</a:t>
            </a: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68313" y="4797425"/>
            <a:ext cx="2952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2000" b="1" dirty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Transformar el dinero en un medio que pueda moverse y administrarse fácilmente</a:t>
            </a:r>
          </a:p>
        </p:txBody>
      </p:sp>
      <p:pic>
        <p:nvPicPr>
          <p:cNvPr id="22" name="Picture 21" descr="2008090361worke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288" y="4941888"/>
            <a:ext cx="1763712" cy="191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3" descr="evolucion-historica-origenes-seguro_image001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4581525"/>
            <a:ext cx="1512888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5" descr="ejecutivo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412875"/>
            <a:ext cx="1979613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Imagen 3">
            <a:extLst>
              <a:ext uri="{FF2B5EF4-FFF2-40B4-BE49-F238E27FC236}">
                <a16:creationId xmlns:a16="http://schemas.microsoft.com/office/drawing/2014/main" id="{550F80E7-BE42-CF0B-4F68-37EF0052C6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714480" cy="1357299"/>
          </a:xfrm>
          <a:prstGeom prst="rect">
            <a:avLst/>
          </a:prstGeom>
        </p:spPr>
      </p:pic>
      <p:sp>
        <p:nvSpPr>
          <p:cNvPr id="27" name="26 Rectángulo redondeado"/>
          <p:cNvSpPr/>
          <p:nvPr/>
        </p:nvSpPr>
        <p:spPr>
          <a:xfrm>
            <a:off x="7286644" y="4143380"/>
            <a:ext cx="1857356" cy="8572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b="1" dirty="0" smtClean="0">
                <a:solidFill>
                  <a:srgbClr val="00206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Empresa  de Medicina Prepagada</a:t>
            </a:r>
            <a:endParaRPr lang="es-VE" b="1" dirty="0">
              <a:solidFill>
                <a:srgbClr val="00206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619486" y="152929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s-VE" altLang="es-ES" sz="2800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Etapas de la Legitimación de Capitales</a:t>
            </a:r>
            <a:r>
              <a:rPr lang="es-VE" altLang="es-ES" sz="2800" b="1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굴림" panose="020B0600000101010101" pitchFamily="34" charset="-127"/>
                <a:cs typeface="Microsoft Sans Serif" panose="020B0604020202020204" pitchFamily="34" charset="0"/>
              </a:rPr>
              <a:t> </a:t>
            </a:r>
            <a:endParaRPr lang="es-ES" altLang="es-ES" sz="2800" b="1" dirty="0">
              <a:solidFill>
                <a:schemeClr val="accent1">
                  <a:lumMod val="75000"/>
                </a:schemeClr>
              </a:solidFill>
              <a:latin typeface="Microsoft Sans Serif" panose="020B0604020202020204" pitchFamily="34" charset="0"/>
              <a:ea typeface="굴림" panose="020B0600000101010101" pitchFamily="34" charset="-127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PRESENTAC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</Template>
  <TotalTime>3436</TotalTime>
  <Words>4545</Words>
  <Application>Microsoft Office PowerPoint</Application>
  <PresentationFormat>Presentación en pantalla (4:3)</PresentationFormat>
  <Paragraphs>1199</Paragraphs>
  <Slides>74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9" baseType="lpstr">
      <vt:lpstr>굴림</vt:lpstr>
      <vt:lpstr>Agency FB</vt:lpstr>
      <vt:lpstr>Arial</vt:lpstr>
      <vt:lpstr>Arial Black</vt:lpstr>
      <vt:lpstr>Calibri</vt:lpstr>
      <vt:lpstr>Calibri Light</vt:lpstr>
      <vt:lpstr>Lucida Sans Unicode</vt:lpstr>
      <vt:lpstr>Microsoft Himalaya</vt:lpstr>
      <vt:lpstr>Microsoft Sans Serif</vt:lpstr>
      <vt:lpstr>Monotype Sorts</vt:lpstr>
      <vt:lpstr>Times New Roman</vt:lpstr>
      <vt:lpstr>Verdana</vt:lpstr>
      <vt:lpstr>Wingdings</vt:lpstr>
      <vt:lpstr>PLANTILLA PRESENTACION</vt:lpstr>
      <vt:lpstr>Diapositiva</vt:lpstr>
      <vt:lpstr>Presentación de PowerPoint</vt:lpstr>
      <vt:lpstr>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contablidad</dc:creator>
  <cp:lastModifiedBy>operador</cp:lastModifiedBy>
  <cp:revision>558</cp:revision>
  <dcterms:created xsi:type="dcterms:W3CDTF">2023-03-08T17:57:09Z</dcterms:created>
  <dcterms:modified xsi:type="dcterms:W3CDTF">2023-09-12T15:59:30Z</dcterms:modified>
</cp:coreProperties>
</file>